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58" r:id="rId2"/>
    <p:sldMasterId id="2147483691" r:id="rId3"/>
  </p:sldMasterIdLst>
  <p:notesMasterIdLst>
    <p:notesMasterId r:id="rId110"/>
  </p:notesMasterIdLst>
  <p:handoutMasterIdLst>
    <p:handoutMasterId r:id="rId111"/>
  </p:handoutMasterIdLst>
  <p:sldIdLst>
    <p:sldId id="5859" r:id="rId4"/>
    <p:sldId id="5860" r:id="rId5"/>
    <p:sldId id="5862" r:id="rId6"/>
    <p:sldId id="674" r:id="rId7"/>
    <p:sldId id="672" r:id="rId8"/>
    <p:sldId id="5863" r:id="rId9"/>
    <p:sldId id="5858" r:id="rId10"/>
    <p:sldId id="5842" r:id="rId11"/>
    <p:sldId id="5843" r:id="rId12"/>
    <p:sldId id="5844" r:id="rId13"/>
    <p:sldId id="5845" r:id="rId14"/>
    <p:sldId id="5846" r:id="rId15"/>
    <p:sldId id="5794" r:id="rId16"/>
    <p:sldId id="5836" r:id="rId17"/>
    <p:sldId id="5847" r:id="rId18"/>
    <p:sldId id="5835" r:id="rId19"/>
    <p:sldId id="5838" r:id="rId20"/>
    <p:sldId id="5801" r:id="rId21"/>
    <p:sldId id="5802" r:id="rId22"/>
    <p:sldId id="5805" r:id="rId23"/>
    <p:sldId id="5848" r:id="rId24"/>
    <p:sldId id="5849" r:id="rId25"/>
    <p:sldId id="5850" r:id="rId26"/>
    <p:sldId id="5864" r:id="rId27"/>
    <p:sldId id="5807" r:id="rId28"/>
    <p:sldId id="5810" r:id="rId29"/>
    <p:sldId id="5809" r:id="rId30"/>
    <p:sldId id="5811" r:id="rId31"/>
    <p:sldId id="5812" r:id="rId32"/>
    <p:sldId id="5813" r:id="rId33"/>
    <p:sldId id="5865" r:id="rId34"/>
    <p:sldId id="5851" r:id="rId35"/>
    <p:sldId id="5852" r:id="rId36"/>
    <p:sldId id="5853" r:id="rId37"/>
    <p:sldId id="5866" r:id="rId38"/>
    <p:sldId id="678" r:id="rId39"/>
    <p:sldId id="5808" r:id="rId40"/>
    <p:sldId id="5814" r:id="rId41"/>
    <p:sldId id="5902" r:id="rId42"/>
    <p:sldId id="5815" r:id="rId43"/>
    <p:sldId id="5854" r:id="rId44"/>
    <p:sldId id="5900" r:id="rId45"/>
    <p:sldId id="5855" r:id="rId46"/>
    <p:sldId id="5867" r:id="rId47"/>
    <p:sldId id="5800" r:id="rId48"/>
    <p:sldId id="5823" r:id="rId49"/>
    <p:sldId id="5819" r:id="rId50"/>
    <p:sldId id="5826" r:id="rId51"/>
    <p:sldId id="5899" r:id="rId52"/>
    <p:sldId id="5817" r:id="rId53"/>
    <p:sldId id="5824" r:id="rId54"/>
    <p:sldId id="5818" r:id="rId55"/>
    <p:sldId id="5825" r:id="rId56"/>
    <p:sldId id="5822" r:id="rId57"/>
    <p:sldId id="5901" r:id="rId58"/>
    <p:sldId id="5820" r:id="rId59"/>
    <p:sldId id="5821" r:id="rId60"/>
    <p:sldId id="5903" r:id="rId61"/>
    <p:sldId id="5827" r:id="rId62"/>
    <p:sldId id="5828" r:id="rId63"/>
    <p:sldId id="5829" r:id="rId64"/>
    <p:sldId id="5830" r:id="rId65"/>
    <p:sldId id="5831" r:id="rId66"/>
    <p:sldId id="5832" r:id="rId67"/>
    <p:sldId id="5833" r:id="rId68"/>
    <p:sldId id="5834" r:id="rId69"/>
    <p:sldId id="5868" r:id="rId70"/>
    <p:sldId id="5839" r:id="rId71"/>
    <p:sldId id="5840" r:id="rId72"/>
    <p:sldId id="5841" r:id="rId73"/>
    <p:sldId id="5869" r:id="rId74"/>
    <p:sldId id="5856" r:id="rId75"/>
    <p:sldId id="5857" r:id="rId76"/>
    <p:sldId id="5870" r:id="rId77"/>
    <p:sldId id="673" r:id="rId78"/>
    <p:sldId id="675" r:id="rId79"/>
    <p:sldId id="676" r:id="rId80"/>
    <p:sldId id="5872" r:id="rId81"/>
    <p:sldId id="5873" r:id="rId82"/>
    <p:sldId id="5874" r:id="rId83"/>
    <p:sldId id="5875" r:id="rId84"/>
    <p:sldId id="5876" r:id="rId85"/>
    <p:sldId id="5877" r:id="rId86"/>
    <p:sldId id="5878" r:id="rId87"/>
    <p:sldId id="5879" r:id="rId88"/>
    <p:sldId id="5880" r:id="rId89"/>
    <p:sldId id="5881" r:id="rId90"/>
    <p:sldId id="5882" r:id="rId91"/>
    <p:sldId id="5883" r:id="rId92"/>
    <p:sldId id="5884" r:id="rId93"/>
    <p:sldId id="5885" r:id="rId94"/>
    <p:sldId id="5892" r:id="rId95"/>
    <p:sldId id="5893" r:id="rId96"/>
    <p:sldId id="5888" r:id="rId97"/>
    <p:sldId id="5889" r:id="rId98"/>
    <p:sldId id="5890" r:id="rId99"/>
    <p:sldId id="5891" r:id="rId100"/>
    <p:sldId id="5871" r:id="rId101"/>
    <p:sldId id="5861" r:id="rId102"/>
    <p:sldId id="5894" r:id="rId103"/>
    <p:sldId id="5895" r:id="rId104"/>
    <p:sldId id="5898" r:id="rId105"/>
    <p:sldId id="5799" r:id="rId106"/>
    <p:sldId id="5896" r:id="rId107"/>
    <p:sldId id="5897" r:id="rId108"/>
    <p:sldId id="5803" r:id="rId109"/>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3D6"/>
    <a:srgbClr val="F7F7F7"/>
    <a:srgbClr val="F3F3F3"/>
    <a:srgbClr val="1996B3"/>
    <a:srgbClr val="E46C0A"/>
    <a:srgbClr val="548235"/>
    <a:srgbClr val="8064A2"/>
    <a:srgbClr val="FFC000"/>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6429" autoAdjust="0"/>
  </p:normalViewPr>
  <p:slideViewPr>
    <p:cSldViewPr>
      <p:cViewPr varScale="1">
        <p:scale>
          <a:sx n="126" d="100"/>
          <a:sy n="126" d="100"/>
        </p:scale>
        <p:origin x="131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066" y="17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4"/>
            <a:ext cx="2946401" cy="496888"/>
          </a:xfrm>
          <a:prstGeom prst="rect">
            <a:avLst/>
          </a:prstGeom>
        </p:spPr>
        <p:txBody>
          <a:bodyPr vert="horz" lIns="91406" tIns="45704" rIns="91406" bIns="45704"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4"/>
            <a:ext cx="2946401" cy="496888"/>
          </a:xfrm>
          <a:prstGeom prst="rect">
            <a:avLst/>
          </a:prstGeom>
        </p:spPr>
        <p:txBody>
          <a:bodyPr vert="horz" lIns="91406" tIns="45704" rIns="91406" bIns="45704" rtlCol="0"/>
          <a:lstStyle>
            <a:lvl1pPr algn="r">
              <a:defRPr sz="1200"/>
            </a:lvl1pPr>
          </a:lstStyle>
          <a:p>
            <a:fld id="{BAE430B1-2629-46D7-83F9-04115C2B566B}" type="datetimeFigureOut">
              <a:rPr lang="ko-KR" altLang="en-US" smtClean="0"/>
              <a:pPr/>
              <a:t>2021-05-12</a:t>
            </a:fld>
            <a:endParaRPr lang="ko-KR" altLang="en-US" dirty="0"/>
          </a:p>
        </p:txBody>
      </p:sp>
      <p:sp>
        <p:nvSpPr>
          <p:cNvPr id="4" name="바닥글 개체 틀 3"/>
          <p:cNvSpPr>
            <a:spLocks noGrp="1"/>
          </p:cNvSpPr>
          <p:nvPr>
            <p:ph type="ftr" sz="quarter" idx="2"/>
          </p:nvPr>
        </p:nvSpPr>
        <p:spPr>
          <a:xfrm>
            <a:off x="1" y="9428166"/>
            <a:ext cx="2946401" cy="496888"/>
          </a:xfrm>
          <a:prstGeom prst="rect">
            <a:avLst/>
          </a:prstGeom>
        </p:spPr>
        <p:txBody>
          <a:bodyPr vert="horz" lIns="91406" tIns="45704" rIns="91406" bIns="45704"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166"/>
            <a:ext cx="2946401" cy="496888"/>
          </a:xfrm>
          <a:prstGeom prst="rect">
            <a:avLst/>
          </a:prstGeom>
        </p:spPr>
        <p:txBody>
          <a:bodyPr vert="horz" lIns="91406" tIns="45704" rIns="91406" bIns="45704" rtlCol="0" anchor="b"/>
          <a:lstStyle>
            <a:lvl1pPr algn="r">
              <a:defRPr sz="1200"/>
            </a:lvl1pPr>
          </a:lstStyle>
          <a:p>
            <a:fld id="{874A5A2D-6BDB-4159-83F0-CFCD1EB69B34}" type="slidenum">
              <a:rPr lang="ko-KR" altLang="en-US" smtClean="0"/>
              <a:pPr/>
              <a:t>‹#›</a:t>
            </a:fld>
            <a:endParaRPr lang="ko-KR" altLang="en-US" dirty="0"/>
          </a:p>
        </p:txBody>
      </p:sp>
    </p:spTree>
    <p:extLst>
      <p:ext uri="{BB962C8B-B14F-4D97-AF65-F5344CB8AC3E}">
        <p14:creationId xmlns:p14="http://schemas.microsoft.com/office/powerpoint/2010/main" val="393086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3"/>
            <a:ext cx="2945659" cy="496333"/>
          </a:xfrm>
          <a:prstGeom prst="rect">
            <a:avLst/>
          </a:prstGeom>
        </p:spPr>
        <p:txBody>
          <a:bodyPr vert="horz" lIns="91397" tIns="45698" rIns="91397" bIns="45698" rtlCol="0"/>
          <a:lstStyle>
            <a:lvl1pPr algn="l">
              <a:defRPr sz="1200"/>
            </a:lvl1pPr>
          </a:lstStyle>
          <a:p>
            <a:endParaRPr lang="ko-KR" altLang="en-US" dirty="0"/>
          </a:p>
        </p:txBody>
      </p:sp>
      <p:sp>
        <p:nvSpPr>
          <p:cNvPr id="3" name="날짜 개체 틀 2"/>
          <p:cNvSpPr>
            <a:spLocks noGrp="1"/>
          </p:cNvSpPr>
          <p:nvPr>
            <p:ph type="dt" idx="1"/>
          </p:nvPr>
        </p:nvSpPr>
        <p:spPr>
          <a:xfrm>
            <a:off x="3850446" y="3"/>
            <a:ext cx="2945659" cy="496333"/>
          </a:xfrm>
          <a:prstGeom prst="rect">
            <a:avLst/>
          </a:prstGeom>
        </p:spPr>
        <p:txBody>
          <a:bodyPr vert="horz" lIns="91397" tIns="45698" rIns="91397" bIns="45698" rtlCol="0"/>
          <a:lstStyle>
            <a:lvl1pPr algn="r">
              <a:defRPr sz="1200"/>
            </a:lvl1pPr>
          </a:lstStyle>
          <a:p>
            <a:fld id="{25761C32-A773-4EE8-B6B4-73184D1F3984}" type="datetimeFigureOut">
              <a:rPr lang="ko-KR" altLang="en-US" smtClean="0"/>
              <a:pPr/>
              <a:t>2021-05-12</a:t>
            </a:fld>
            <a:endParaRPr lang="ko-KR" altLang="en-US" dirty="0"/>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397" tIns="45698" rIns="91397" bIns="45698" rtlCol="0" anchor="ctr"/>
          <a:lstStyle/>
          <a:p>
            <a:endParaRPr lang="ko-KR" altLang="en-US" dirty="0"/>
          </a:p>
        </p:txBody>
      </p:sp>
      <p:sp>
        <p:nvSpPr>
          <p:cNvPr id="5" name="슬라이드 노트 개체 틀 4"/>
          <p:cNvSpPr>
            <a:spLocks noGrp="1"/>
          </p:cNvSpPr>
          <p:nvPr>
            <p:ph type="body" sz="quarter" idx="3"/>
          </p:nvPr>
        </p:nvSpPr>
        <p:spPr>
          <a:xfrm>
            <a:off x="679768" y="4715156"/>
            <a:ext cx="5438140" cy="4466986"/>
          </a:xfrm>
          <a:prstGeom prst="rect">
            <a:avLst/>
          </a:prstGeom>
        </p:spPr>
        <p:txBody>
          <a:bodyPr vert="horz" lIns="91397" tIns="45698" rIns="91397" bIns="4569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428586"/>
            <a:ext cx="2945659" cy="496333"/>
          </a:xfrm>
          <a:prstGeom prst="rect">
            <a:avLst/>
          </a:prstGeom>
        </p:spPr>
        <p:txBody>
          <a:bodyPr vert="horz" lIns="91397" tIns="45698" rIns="91397" bIns="45698"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6" y="9428586"/>
            <a:ext cx="2945659" cy="496333"/>
          </a:xfrm>
          <a:prstGeom prst="rect">
            <a:avLst/>
          </a:prstGeom>
        </p:spPr>
        <p:txBody>
          <a:bodyPr vert="horz" lIns="91397" tIns="45698" rIns="91397" bIns="45698" rtlCol="0" anchor="b"/>
          <a:lstStyle>
            <a:lvl1pPr algn="r">
              <a:defRPr sz="1200"/>
            </a:lvl1pPr>
          </a:lstStyle>
          <a:p>
            <a:fld id="{1C7A677F-5F1A-4680-B9FF-F491EB615AB8}" type="slidenum">
              <a:rPr lang="ko-KR" altLang="en-US" smtClean="0"/>
              <a:pPr/>
              <a:t>‹#›</a:t>
            </a:fld>
            <a:endParaRPr lang="ko-KR" altLang="en-US" dirty="0"/>
          </a:p>
        </p:txBody>
      </p:sp>
    </p:spTree>
    <p:extLst>
      <p:ext uri="{BB962C8B-B14F-4D97-AF65-F5344CB8AC3E}">
        <p14:creationId xmlns:p14="http://schemas.microsoft.com/office/powerpoint/2010/main" val="24178535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a:t>
            </a:fld>
            <a:endParaRPr lang="ko-KR" altLang="en-US" dirty="0"/>
          </a:p>
        </p:txBody>
      </p:sp>
    </p:spTree>
    <p:extLst>
      <p:ext uri="{BB962C8B-B14F-4D97-AF65-F5344CB8AC3E}">
        <p14:creationId xmlns:p14="http://schemas.microsoft.com/office/powerpoint/2010/main" val="216043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22</a:t>
            </a:fld>
            <a:endParaRPr lang="ko-KR" altLang="en-US" dirty="0"/>
          </a:p>
        </p:txBody>
      </p:sp>
    </p:spTree>
    <p:extLst>
      <p:ext uri="{BB962C8B-B14F-4D97-AF65-F5344CB8AC3E}">
        <p14:creationId xmlns:p14="http://schemas.microsoft.com/office/powerpoint/2010/main" val="185510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23</a:t>
            </a:fld>
            <a:endParaRPr lang="ko-KR" altLang="en-US" dirty="0"/>
          </a:p>
        </p:txBody>
      </p:sp>
    </p:spTree>
    <p:extLst>
      <p:ext uri="{BB962C8B-B14F-4D97-AF65-F5344CB8AC3E}">
        <p14:creationId xmlns:p14="http://schemas.microsoft.com/office/powerpoint/2010/main" val="3376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24</a:t>
            </a:fld>
            <a:endParaRPr lang="ko-KR" altLang="en-US" dirty="0"/>
          </a:p>
        </p:txBody>
      </p:sp>
    </p:spTree>
    <p:extLst>
      <p:ext uri="{BB962C8B-B14F-4D97-AF65-F5344CB8AC3E}">
        <p14:creationId xmlns:p14="http://schemas.microsoft.com/office/powerpoint/2010/main" val="296835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25</a:t>
            </a:fld>
            <a:endParaRPr lang="ko-KR" altLang="en-US" dirty="0"/>
          </a:p>
        </p:txBody>
      </p:sp>
    </p:spTree>
    <p:extLst>
      <p:ext uri="{BB962C8B-B14F-4D97-AF65-F5344CB8AC3E}">
        <p14:creationId xmlns:p14="http://schemas.microsoft.com/office/powerpoint/2010/main" val="15571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26</a:t>
            </a:fld>
            <a:endParaRPr lang="ko-KR" altLang="en-US" dirty="0"/>
          </a:p>
        </p:txBody>
      </p:sp>
    </p:spTree>
    <p:extLst>
      <p:ext uri="{BB962C8B-B14F-4D97-AF65-F5344CB8AC3E}">
        <p14:creationId xmlns:p14="http://schemas.microsoft.com/office/powerpoint/2010/main" val="159075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27</a:t>
            </a:fld>
            <a:endParaRPr lang="ko-KR" altLang="en-US" dirty="0"/>
          </a:p>
        </p:txBody>
      </p:sp>
    </p:spTree>
    <p:extLst>
      <p:ext uri="{BB962C8B-B14F-4D97-AF65-F5344CB8AC3E}">
        <p14:creationId xmlns:p14="http://schemas.microsoft.com/office/powerpoint/2010/main" val="328674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28</a:t>
            </a:fld>
            <a:endParaRPr lang="ko-KR" altLang="en-US" dirty="0"/>
          </a:p>
        </p:txBody>
      </p:sp>
    </p:spTree>
    <p:extLst>
      <p:ext uri="{BB962C8B-B14F-4D97-AF65-F5344CB8AC3E}">
        <p14:creationId xmlns:p14="http://schemas.microsoft.com/office/powerpoint/2010/main" val="272309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29</a:t>
            </a:fld>
            <a:endParaRPr lang="ko-KR" altLang="en-US" dirty="0"/>
          </a:p>
        </p:txBody>
      </p:sp>
    </p:spTree>
    <p:extLst>
      <p:ext uri="{BB962C8B-B14F-4D97-AF65-F5344CB8AC3E}">
        <p14:creationId xmlns:p14="http://schemas.microsoft.com/office/powerpoint/2010/main" val="30561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30</a:t>
            </a:fld>
            <a:endParaRPr lang="ko-KR" altLang="en-US" dirty="0"/>
          </a:p>
        </p:txBody>
      </p:sp>
    </p:spTree>
    <p:extLst>
      <p:ext uri="{BB962C8B-B14F-4D97-AF65-F5344CB8AC3E}">
        <p14:creationId xmlns:p14="http://schemas.microsoft.com/office/powerpoint/2010/main" val="256224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31</a:t>
            </a:fld>
            <a:endParaRPr lang="ko-KR" altLang="en-US" dirty="0"/>
          </a:p>
        </p:txBody>
      </p:sp>
    </p:spTree>
    <p:extLst>
      <p:ext uri="{BB962C8B-B14F-4D97-AF65-F5344CB8AC3E}">
        <p14:creationId xmlns:p14="http://schemas.microsoft.com/office/powerpoint/2010/main" val="13736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a:t>
            </a:fld>
            <a:endParaRPr lang="ko-KR" altLang="en-US" dirty="0"/>
          </a:p>
        </p:txBody>
      </p:sp>
    </p:spTree>
    <p:extLst>
      <p:ext uri="{BB962C8B-B14F-4D97-AF65-F5344CB8AC3E}">
        <p14:creationId xmlns:p14="http://schemas.microsoft.com/office/powerpoint/2010/main" val="252285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35</a:t>
            </a:fld>
            <a:endParaRPr lang="ko-KR" altLang="en-US" dirty="0"/>
          </a:p>
        </p:txBody>
      </p:sp>
    </p:spTree>
    <p:extLst>
      <p:ext uri="{BB962C8B-B14F-4D97-AF65-F5344CB8AC3E}">
        <p14:creationId xmlns:p14="http://schemas.microsoft.com/office/powerpoint/2010/main" val="267285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36</a:t>
            </a:fld>
            <a:endParaRPr lang="ko-KR" altLang="en-US" dirty="0"/>
          </a:p>
        </p:txBody>
      </p:sp>
    </p:spTree>
    <p:extLst>
      <p:ext uri="{BB962C8B-B14F-4D97-AF65-F5344CB8AC3E}">
        <p14:creationId xmlns:p14="http://schemas.microsoft.com/office/powerpoint/2010/main" val="359805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37</a:t>
            </a:fld>
            <a:endParaRPr lang="ko-KR" altLang="en-US" dirty="0"/>
          </a:p>
        </p:txBody>
      </p:sp>
    </p:spTree>
    <p:extLst>
      <p:ext uri="{BB962C8B-B14F-4D97-AF65-F5344CB8AC3E}">
        <p14:creationId xmlns:p14="http://schemas.microsoft.com/office/powerpoint/2010/main" val="69323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38</a:t>
            </a:fld>
            <a:endParaRPr lang="ko-KR" altLang="en-US" dirty="0"/>
          </a:p>
        </p:txBody>
      </p:sp>
    </p:spTree>
    <p:extLst>
      <p:ext uri="{BB962C8B-B14F-4D97-AF65-F5344CB8AC3E}">
        <p14:creationId xmlns:p14="http://schemas.microsoft.com/office/powerpoint/2010/main" val="184471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39</a:t>
            </a:fld>
            <a:endParaRPr lang="ko-KR" altLang="en-US" dirty="0"/>
          </a:p>
        </p:txBody>
      </p:sp>
    </p:spTree>
    <p:extLst>
      <p:ext uri="{BB962C8B-B14F-4D97-AF65-F5344CB8AC3E}">
        <p14:creationId xmlns:p14="http://schemas.microsoft.com/office/powerpoint/2010/main" val="68729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40</a:t>
            </a:fld>
            <a:endParaRPr lang="ko-KR" altLang="en-US" dirty="0"/>
          </a:p>
        </p:txBody>
      </p:sp>
    </p:spTree>
    <p:extLst>
      <p:ext uri="{BB962C8B-B14F-4D97-AF65-F5344CB8AC3E}">
        <p14:creationId xmlns:p14="http://schemas.microsoft.com/office/powerpoint/2010/main" val="256752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41</a:t>
            </a:fld>
            <a:endParaRPr lang="ko-KR" altLang="en-US" dirty="0"/>
          </a:p>
        </p:txBody>
      </p:sp>
    </p:spTree>
    <p:extLst>
      <p:ext uri="{BB962C8B-B14F-4D97-AF65-F5344CB8AC3E}">
        <p14:creationId xmlns:p14="http://schemas.microsoft.com/office/powerpoint/2010/main" val="295162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42</a:t>
            </a:fld>
            <a:endParaRPr lang="ko-KR" altLang="en-US" dirty="0"/>
          </a:p>
        </p:txBody>
      </p:sp>
    </p:spTree>
    <p:extLst>
      <p:ext uri="{BB962C8B-B14F-4D97-AF65-F5344CB8AC3E}">
        <p14:creationId xmlns:p14="http://schemas.microsoft.com/office/powerpoint/2010/main" val="220906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43</a:t>
            </a:fld>
            <a:endParaRPr lang="ko-KR" altLang="en-US" dirty="0"/>
          </a:p>
        </p:txBody>
      </p:sp>
    </p:spTree>
    <p:extLst>
      <p:ext uri="{BB962C8B-B14F-4D97-AF65-F5344CB8AC3E}">
        <p14:creationId xmlns:p14="http://schemas.microsoft.com/office/powerpoint/2010/main" val="195683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44</a:t>
            </a:fld>
            <a:endParaRPr lang="ko-KR" altLang="en-US" dirty="0"/>
          </a:p>
        </p:txBody>
      </p:sp>
    </p:spTree>
    <p:extLst>
      <p:ext uri="{BB962C8B-B14F-4D97-AF65-F5344CB8AC3E}">
        <p14:creationId xmlns:p14="http://schemas.microsoft.com/office/powerpoint/2010/main" val="17977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a:t>
            </a:fld>
            <a:endParaRPr lang="ko-KR" altLang="en-US" dirty="0"/>
          </a:p>
        </p:txBody>
      </p:sp>
    </p:spTree>
    <p:extLst>
      <p:ext uri="{BB962C8B-B14F-4D97-AF65-F5344CB8AC3E}">
        <p14:creationId xmlns:p14="http://schemas.microsoft.com/office/powerpoint/2010/main" val="351281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67</a:t>
            </a:fld>
            <a:endParaRPr lang="ko-KR" altLang="en-US" dirty="0"/>
          </a:p>
        </p:txBody>
      </p:sp>
    </p:spTree>
    <p:extLst>
      <p:ext uri="{BB962C8B-B14F-4D97-AF65-F5344CB8AC3E}">
        <p14:creationId xmlns:p14="http://schemas.microsoft.com/office/powerpoint/2010/main" val="312098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71</a:t>
            </a:fld>
            <a:endParaRPr lang="ko-KR" altLang="en-US" dirty="0"/>
          </a:p>
        </p:txBody>
      </p:sp>
    </p:spTree>
    <p:extLst>
      <p:ext uri="{BB962C8B-B14F-4D97-AF65-F5344CB8AC3E}">
        <p14:creationId xmlns:p14="http://schemas.microsoft.com/office/powerpoint/2010/main" val="352711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74</a:t>
            </a:fld>
            <a:endParaRPr lang="ko-KR" altLang="en-US" dirty="0"/>
          </a:p>
        </p:txBody>
      </p:sp>
    </p:spTree>
    <p:extLst>
      <p:ext uri="{BB962C8B-B14F-4D97-AF65-F5344CB8AC3E}">
        <p14:creationId xmlns:p14="http://schemas.microsoft.com/office/powerpoint/2010/main" val="56113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75</a:t>
            </a:fld>
            <a:endParaRPr lang="ko-KR" altLang="en-US" dirty="0"/>
          </a:p>
        </p:txBody>
      </p:sp>
    </p:spTree>
    <p:extLst>
      <p:ext uri="{BB962C8B-B14F-4D97-AF65-F5344CB8AC3E}">
        <p14:creationId xmlns:p14="http://schemas.microsoft.com/office/powerpoint/2010/main" val="11666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76</a:t>
            </a:fld>
            <a:endParaRPr lang="ko-KR" altLang="en-US" dirty="0"/>
          </a:p>
        </p:txBody>
      </p:sp>
    </p:spTree>
    <p:extLst>
      <p:ext uri="{BB962C8B-B14F-4D97-AF65-F5344CB8AC3E}">
        <p14:creationId xmlns:p14="http://schemas.microsoft.com/office/powerpoint/2010/main" val="392185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77</a:t>
            </a:fld>
            <a:endParaRPr lang="ko-KR" altLang="en-US" dirty="0"/>
          </a:p>
        </p:txBody>
      </p:sp>
    </p:spTree>
    <p:extLst>
      <p:ext uri="{BB962C8B-B14F-4D97-AF65-F5344CB8AC3E}">
        <p14:creationId xmlns:p14="http://schemas.microsoft.com/office/powerpoint/2010/main" val="144384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78</a:t>
            </a:fld>
            <a:endParaRPr lang="ko-KR" altLang="en-US" dirty="0"/>
          </a:p>
        </p:txBody>
      </p:sp>
    </p:spTree>
    <p:extLst>
      <p:ext uri="{BB962C8B-B14F-4D97-AF65-F5344CB8AC3E}">
        <p14:creationId xmlns:p14="http://schemas.microsoft.com/office/powerpoint/2010/main" val="372484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94</a:t>
            </a:fld>
            <a:endParaRPr lang="ko-KR" altLang="en-US" dirty="0"/>
          </a:p>
        </p:txBody>
      </p:sp>
    </p:spTree>
    <p:extLst>
      <p:ext uri="{BB962C8B-B14F-4D97-AF65-F5344CB8AC3E}">
        <p14:creationId xmlns:p14="http://schemas.microsoft.com/office/powerpoint/2010/main" val="11066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98</a:t>
            </a:fld>
            <a:endParaRPr lang="ko-KR" altLang="en-US" dirty="0"/>
          </a:p>
        </p:txBody>
      </p:sp>
    </p:spTree>
    <p:extLst>
      <p:ext uri="{BB962C8B-B14F-4D97-AF65-F5344CB8AC3E}">
        <p14:creationId xmlns:p14="http://schemas.microsoft.com/office/powerpoint/2010/main" val="66616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99</a:t>
            </a:fld>
            <a:endParaRPr lang="ko-KR" altLang="en-US" dirty="0"/>
          </a:p>
        </p:txBody>
      </p:sp>
    </p:spTree>
    <p:extLst>
      <p:ext uri="{BB962C8B-B14F-4D97-AF65-F5344CB8AC3E}">
        <p14:creationId xmlns:p14="http://schemas.microsoft.com/office/powerpoint/2010/main" val="139218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a:t>
            </a:fld>
            <a:endParaRPr lang="ko-KR" altLang="en-US" dirty="0"/>
          </a:p>
        </p:txBody>
      </p:sp>
    </p:spTree>
    <p:extLst>
      <p:ext uri="{BB962C8B-B14F-4D97-AF65-F5344CB8AC3E}">
        <p14:creationId xmlns:p14="http://schemas.microsoft.com/office/powerpoint/2010/main" val="3501524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100</a:t>
            </a:fld>
            <a:endParaRPr lang="ko-KR" altLang="en-US" dirty="0"/>
          </a:p>
        </p:txBody>
      </p:sp>
    </p:spTree>
    <p:extLst>
      <p:ext uri="{BB962C8B-B14F-4D97-AF65-F5344CB8AC3E}">
        <p14:creationId xmlns:p14="http://schemas.microsoft.com/office/powerpoint/2010/main" val="137834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101</a:t>
            </a:fld>
            <a:endParaRPr lang="ko-KR" altLang="en-US" dirty="0"/>
          </a:p>
        </p:txBody>
      </p:sp>
    </p:spTree>
    <p:extLst>
      <p:ext uri="{BB962C8B-B14F-4D97-AF65-F5344CB8AC3E}">
        <p14:creationId xmlns:p14="http://schemas.microsoft.com/office/powerpoint/2010/main" val="3626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102</a:t>
            </a:fld>
            <a:endParaRPr lang="ko-KR" altLang="en-US" dirty="0"/>
          </a:p>
        </p:txBody>
      </p:sp>
    </p:spTree>
    <p:extLst>
      <p:ext uri="{BB962C8B-B14F-4D97-AF65-F5344CB8AC3E}">
        <p14:creationId xmlns:p14="http://schemas.microsoft.com/office/powerpoint/2010/main" val="270999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5</a:t>
            </a:fld>
            <a:endParaRPr lang="ko-KR" altLang="en-US" dirty="0"/>
          </a:p>
        </p:txBody>
      </p:sp>
    </p:spTree>
    <p:extLst>
      <p:ext uri="{BB962C8B-B14F-4D97-AF65-F5344CB8AC3E}">
        <p14:creationId xmlns:p14="http://schemas.microsoft.com/office/powerpoint/2010/main" val="16150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a:t>
            </a:fld>
            <a:endParaRPr lang="ko-KR" altLang="en-US" dirty="0"/>
          </a:p>
        </p:txBody>
      </p:sp>
    </p:spTree>
    <p:extLst>
      <p:ext uri="{BB962C8B-B14F-4D97-AF65-F5344CB8AC3E}">
        <p14:creationId xmlns:p14="http://schemas.microsoft.com/office/powerpoint/2010/main" val="221257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19</a:t>
            </a:fld>
            <a:endParaRPr lang="ko-KR" altLang="en-US" dirty="0"/>
          </a:p>
        </p:txBody>
      </p:sp>
    </p:spTree>
    <p:extLst>
      <p:ext uri="{BB962C8B-B14F-4D97-AF65-F5344CB8AC3E}">
        <p14:creationId xmlns:p14="http://schemas.microsoft.com/office/powerpoint/2010/main" val="113438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20</a:t>
            </a:fld>
            <a:endParaRPr lang="ko-KR" altLang="en-US" dirty="0"/>
          </a:p>
        </p:txBody>
      </p:sp>
    </p:spTree>
    <p:extLst>
      <p:ext uri="{BB962C8B-B14F-4D97-AF65-F5344CB8AC3E}">
        <p14:creationId xmlns:p14="http://schemas.microsoft.com/office/powerpoint/2010/main" val="275783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21</a:t>
            </a:fld>
            <a:endParaRPr lang="ko-KR" altLang="en-US" dirty="0"/>
          </a:p>
        </p:txBody>
      </p:sp>
    </p:spTree>
    <p:extLst>
      <p:ext uri="{BB962C8B-B14F-4D97-AF65-F5344CB8AC3E}">
        <p14:creationId xmlns:p14="http://schemas.microsoft.com/office/powerpoint/2010/main" val="29737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907704" y="1700808"/>
            <a:ext cx="6696744" cy="528053"/>
          </a:xfrm>
          <a:prstGeom prst="rect">
            <a:avLst/>
          </a:prstGeom>
        </p:spPr>
        <p:txBody>
          <a:bodyPr/>
          <a:lstStyle>
            <a:lvl1pPr algn="l">
              <a:defRPr sz="2800">
                <a:solidFill>
                  <a:schemeClr val="accent1"/>
                </a:solidFill>
                <a:effectLst/>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rgbClr val="1996B3"/>
                </a:solidFill>
                <a:effectLst/>
              </a:defRPr>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38"/>
            <a:ext cx="6696744" cy="528053"/>
          </a:xfrm>
          <a:prstGeom prst="rect">
            <a:avLst/>
          </a:prstGeom>
        </p:spPr>
        <p:txBody>
          <a:bodyPr/>
          <a:lstStyle>
            <a:lvl1pPr algn="l">
              <a:defRPr sz="2800">
                <a:solidFill>
                  <a:schemeClr val="accent1"/>
                </a:solidFill>
                <a:effectLst>
                  <a:reflection blurRad="6350" stA="50000" endA="300" endPos="50000" dist="29997" dir="5400000" sy="-100000" algn="bl" rotWithShape="0"/>
                </a:effectLst>
              </a:defRPr>
            </a:lvl1pPr>
          </a:lstStyle>
          <a:p>
            <a:r>
              <a:rPr lang="ko-KR" altLang="en-US" dirty="0"/>
              <a:t>마스터 제목 스타일 편집</a:t>
            </a:r>
          </a:p>
        </p:txBody>
      </p:sp>
    </p:spTree>
    <p:extLst>
      <p:ext uri="{BB962C8B-B14F-4D97-AF65-F5344CB8AC3E}">
        <p14:creationId xmlns:p14="http://schemas.microsoft.com/office/powerpoint/2010/main" val="12532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77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8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chemeClr val="accent6"/>
                </a:solidFill>
                <a:effectLst/>
              </a:defRPr>
            </a:lvl1pPr>
          </a:lstStyle>
          <a:p>
            <a:r>
              <a:rPr lang="ko-KR" altLang="en-US" dirty="0"/>
              <a:t>마스터 제목 스타일 편집</a:t>
            </a:r>
          </a:p>
        </p:txBody>
      </p:sp>
    </p:spTree>
    <p:extLst>
      <p:ext uri="{BB962C8B-B14F-4D97-AF65-F5344CB8AC3E}">
        <p14:creationId xmlns:p14="http://schemas.microsoft.com/office/powerpoint/2010/main" val="10144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40"/>
            <a:ext cx="6696744" cy="528053"/>
          </a:xfrm>
          <a:prstGeom prst="rect">
            <a:avLst/>
          </a:prstGeom>
        </p:spPr>
        <p:txBody>
          <a:bodyPr/>
          <a:lstStyle>
            <a:lvl1pPr algn="l">
              <a:defRPr sz="2100">
                <a:solidFill>
                  <a:schemeClr val="accent1"/>
                </a:solidFill>
                <a:effectLst/>
                <a:latin typeface="빛고을광주_Bold" panose="02020603020101020101" pitchFamily="18" charset="-127"/>
                <a:ea typeface="빛고을광주_Bold" panose="02020603020101020101" pitchFamily="18" charset="-127"/>
              </a:defRPr>
            </a:lvl1pPr>
          </a:lstStyle>
          <a:p>
            <a:r>
              <a:rPr lang="ko-KR" altLang="en-US" dirty="0"/>
              <a:t>마스터 제목 스타일 편집</a:t>
            </a:r>
          </a:p>
        </p:txBody>
      </p:sp>
    </p:spTree>
    <p:extLst>
      <p:ext uri="{BB962C8B-B14F-4D97-AF65-F5344CB8AC3E}">
        <p14:creationId xmlns:p14="http://schemas.microsoft.com/office/powerpoint/2010/main" val="27876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간지1-1"/>
          <p:cNvPicPr>
            <a:picLocks noChangeAspect="1" noChangeArrowheads="1"/>
          </p:cNvPicPr>
          <p:nvPr userDrawn="1"/>
        </p:nvPicPr>
        <p:blipFill>
          <a:blip r:embed="rId3" cstate="print"/>
          <a:srcRect/>
          <a:stretch>
            <a:fillRect/>
          </a:stretch>
        </p:blipFill>
        <p:spPr bwMode="auto">
          <a:xfrm>
            <a:off x="0" y="6337796"/>
            <a:ext cx="9144000" cy="187547"/>
          </a:xfrm>
          <a:prstGeom prst="rect">
            <a:avLst/>
          </a:prstGeom>
          <a:noFill/>
          <a:ln w="9525">
            <a:noFill/>
            <a:miter lim="800000"/>
            <a:headEnd/>
            <a:tailEnd/>
          </a:ln>
        </p:spPr>
      </p:pic>
      <p:pic>
        <p:nvPicPr>
          <p:cNvPr id="80" name="그림 79" descr="hp_02.jpg"/>
          <p:cNvPicPr>
            <a:picLocks noChangeAspect="1"/>
          </p:cNvPicPr>
          <p:nvPr userDrawn="1"/>
        </p:nvPicPr>
        <p:blipFill>
          <a:blip r:embed="rId4" cstate="print"/>
          <a:srcRect l="22022" t="1" r="6562"/>
          <a:stretch>
            <a:fillRect/>
          </a:stretch>
        </p:blipFill>
        <p:spPr>
          <a:xfrm>
            <a:off x="7022499" y="5166514"/>
            <a:ext cx="488811" cy="488811"/>
          </a:xfrm>
          <a:prstGeom prst="rect">
            <a:avLst/>
          </a:prstGeom>
        </p:spPr>
      </p:pic>
      <p:pic>
        <p:nvPicPr>
          <p:cNvPr id="81" name="그림 80" descr="IND1.jpg"/>
          <p:cNvPicPr>
            <a:picLocks noChangeAspect="1"/>
          </p:cNvPicPr>
          <p:nvPr userDrawn="1"/>
        </p:nvPicPr>
        <p:blipFill>
          <a:blip r:embed="rId5" cstate="print"/>
          <a:srcRect l="77625" t="4348" b="49275"/>
          <a:stretch>
            <a:fillRect/>
          </a:stretch>
        </p:blipFill>
        <p:spPr>
          <a:xfrm>
            <a:off x="8318644" y="4793422"/>
            <a:ext cx="155456" cy="337749"/>
          </a:xfrm>
          <a:prstGeom prst="rect">
            <a:avLst/>
          </a:prstGeom>
        </p:spPr>
      </p:pic>
      <p:pic>
        <p:nvPicPr>
          <p:cNvPr id="86" name="Picture 9" descr="http://www.microcyber.cn/en/photo/2010210114028492.jpg"/>
          <p:cNvPicPr>
            <a:picLocks noChangeAspect="1" noChangeArrowheads="1"/>
          </p:cNvPicPr>
          <p:nvPr userDrawn="1"/>
        </p:nvPicPr>
        <p:blipFill>
          <a:blip r:embed="rId6" cstate="print">
            <a:duotone>
              <a:prstClr val="black"/>
              <a:srgbClr val="D9C3A5">
                <a:tint val="50000"/>
                <a:satMod val="180000"/>
              </a:srgbClr>
            </a:duotone>
          </a:blip>
          <a:srcRect l="612" t="2704" r="61337" b="32190"/>
          <a:stretch>
            <a:fillRect/>
          </a:stretch>
        </p:blipFill>
        <p:spPr bwMode="auto">
          <a:xfrm>
            <a:off x="8511765" y="4782937"/>
            <a:ext cx="634463" cy="872387"/>
          </a:xfrm>
          <a:prstGeom prst="rect">
            <a:avLst/>
          </a:prstGeom>
          <a:noFill/>
        </p:spPr>
      </p:pic>
      <p:pic>
        <p:nvPicPr>
          <p:cNvPr id="31" name="Picture 2" descr="http://www.imagedat.com/new/board/2008071215599180na.jpg"/>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rot="7091482">
            <a:off x="300091" y="4488404"/>
            <a:ext cx="285153" cy="444304"/>
          </a:xfrm>
          <a:prstGeom prst="rect">
            <a:avLst/>
          </a:prstGeom>
          <a:noFill/>
        </p:spPr>
      </p:pic>
      <p:pic>
        <p:nvPicPr>
          <p:cNvPr id="2050" name="Picture 2"/>
          <p:cNvPicPr>
            <a:picLocks noChangeAspect="1" noChangeArrowheads="1"/>
          </p:cNvPicPr>
          <p:nvPr userDrawn="1"/>
        </p:nvPicPr>
        <p:blipFill>
          <a:blip r:embed="rId8" cstate="print"/>
          <a:srcRect/>
          <a:stretch>
            <a:fillRect/>
          </a:stretch>
        </p:blipFill>
        <p:spPr bwMode="auto">
          <a:xfrm>
            <a:off x="8318643" y="3453779"/>
            <a:ext cx="827585" cy="1291032"/>
          </a:xfrm>
          <a:prstGeom prst="rect">
            <a:avLst/>
          </a:prstGeom>
          <a:noFill/>
          <a:ln w="9525">
            <a:noFill/>
            <a:miter lim="800000"/>
            <a:headEnd/>
            <a:tailEnd/>
          </a:ln>
        </p:spPr>
      </p:pic>
      <p:pic>
        <p:nvPicPr>
          <p:cNvPr id="2051" name="Picture 3"/>
          <p:cNvPicPr>
            <a:picLocks noChangeAspect="1" noChangeArrowheads="1"/>
          </p:cNvPicPr>
          <p:nvPr userDrawn="1"/>
        </p:nvPicPr>
        <p:blipFill>
          <a:blip r:embed="rId9" cstate="print"/>
          <a:srcRect t="27676" b="15461"/>
          <a:stretch>
            <a:fillRect/>
          </a:stretch>
        </p:blipFill>
        <p:spPr bwMode="auto">
          <a:xfrm>
            <a:off x="7548976" y="5169272"/>
            <a:ext cx="925123" cy="484577"/>
          </a:xfrm>
          <a:prstGeom prst="rect">
            <a:avLst/>
          </a:prstGeom>
          <a:noFill/>
          <a:ln w="9525">
            <a:noFill/>
            <a:miter lim="800000"/>
            <a:headEnd/>
            <a:tailEnd/>
          </a:ln>
        </p:spPr>
      </p:pic>
      <p:pic>
        <p:nvPicPr>
          <p:cNvPr id="2052" name="Picture 4"/>
          <p:cNvPicPr>
            <a:picLocks noChangeAspect="1" noChangeArrowheads="1"/>
          </p:cNvPicPr>
          <p:nvPr userDrawn="1"/>
        </p:nvPicPr>
        <p:blipFill>
          <a:blip r:embed="rId10" cstate="print"/>
          <a:srcRect b="27930"/>
          <a:stretch>
            <a:fillRect/>
          </a:stretch>
        </p:blipFill>
        <p:spPr bwMode="auto">
          <a:xfrm>
            <a:off x="7022500" y="4549699"/>
            <a:ext cx="1259137" cy="581472"/>
          </a:xfrm>
          <a:prstGeom prst="rect">
            <a:avLst/>
          </a:prstGeom>
          <a:noFill/>
          <a:ln w="9525">
            <a:noFill/>
            <a:miter lim="800000"/>
            <a:headEnd/>
            <a:tailEnd/>
          </a:ln>
        </p:spPr>
      </p:pic>
      <p:pic>
        <p:nvPicPr>
          <p:cNvPr id="2053" name="Picture 5"/>
          <p:cNvPicPr>
            <a:picLocks noChangeAspect="1" noChangeArrowheads="1"/>
          </p:cNvPicPr>
          <p:nvPr userDrawn="1"/>
        </p:nvPicPr>
        <p:blipFill>
          <a:blip r:embed="rId11" cstate="print"/>
          <a:srcRect/>
          <a:stretch>
            <a:fillRect/>
          </a:stretch>
        </p:blipFill>
        <p:spPr bwMode="auto">
          <a:xfrm>
            <a:off x="7020272" y="3453779"/>
            <a:ext cx="1261366" cy="1060577"/>
          </a:xfrm>
          <a:prstGeom prst="rect">
            <a:avLst/>
          </a:prstGeom>
          <a:noFill/>
          <a:ln w="9525">
            <a:noFill/>
            <a:miter lim="800000"/>
            <a:headEnd/>
            <a:tailEnd/>
          </a:ln>
        </p:spPr>
      </p:pic>
      <p:sp>
        <p:nvSpPr>
          <p:cNvPr id="15" name="모서리가 둥근 직사각형 14"/>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userDrawn="1"/>
        </p:nvGrpSpPr>
        <p:grpSpPr>
          <a:xfrm>
            <a:off x="8388424" y="6575171"/>
            <a:ext cx="653711" cy="235458"/>
            <a:chOff x="7158131" y="633255"/>
            <a:chExt cx="1355198" cy="488125"/>
          </a:xfrm>
        </p:grpSpPr>
        <p:pic>
          <p:nvPicPr>
            <p:cNvPr id="17" name="그림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8" name="Picture 2" descr="http://www.imagedat.com/new/board/2008071215599180na.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모서리가 둥근 직사각형 23"/>
          <p:cNvSpPr/>
          <p:nvPr userDrawn="1"/>
        </p:nvSpPr>
        <p:spPr>
          <a:xfrm>
            <a:off x="-1" y="0"/>
            <a:ext cx="9144001" cy="731849"/>
          </a:xfrm>
          <a:prstGeom prst="roundRect">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ffectLst/>
            </a:endParaRPr>
          </a:p>
        </p:txBody>
      </p:sp>
      <p:sp>
        <p:nvSpPr>
          <p:cNvPr id="33" name="모서리가 둥근 직사각형 32"/>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userDrawn="1"/>
        </p:nvGrpSpPr>
        <p:grpSpPr>
          <a:xfrm>
            <a:off x="8388424" y="6575171"/>
            <a:ext cx="653711" cy="235458"/>
            <a:chOff x="7158131" y="633255"/>
            <a:chExt cx="1355198" cy="488125"/>
          </a:xfrm>
        </p:grpSpPr>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7" name="Picture 2" descr="http://www.imagedat.com/new/board/2008071215599180na.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
        <p:nvSpPr>
          <p:cNvPr id="27" name="Rectangle 9"/>
          <p:cNvSpPr>
            <a:spLocks noChangeArrowheads="1"/>
          </p:cNvSpPr>
          <p:nvPr userDrawn="1"/>
        </p:nvSpPr>
        <p:spPr bwMode="auto">
          <a:xfrm>
            <a:off x="8566720" y="27464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fld id="{A401391D-91CF-4D80-9FF8-076A3BAA153B}" type="slidenum">
              <a:rPr lang="en-US" altLang="en-US" sz="1400" smtClean="0">
                <a:solidFill>
                  <a:srgbClr val="999999"/>
                </a:solidFill>
              </a:rPr>
              <a:t>‹#›</a:t>
            </a:fld>
            <a:endParaRPr lang="en-US" altLang="en-US" sz="1400" dirty="0">
              <a:solidFill>
                <a:srgbClr val="999999"/>
              </a:solidFill>
            </a:endParaRPr>
          </a:p>
        </p:txBody>
      </p:sp>
      <p:grpSp>
        <p:nvGrpSpPr>
          <p:cNvPr id="5" name="그룹 4"/>
          <p:cNvGrpSpPr/>
          <p:nvPr userDrawn="1"/>
        </p:nvGrpSpPr>
        <p:grpSpPr>
          <a:xfrm rot="2237683" flipH="1">
            <a:off x="159205" y="277689"/>
            <a:ext cx="472044" cy="294089"/>
            <a:chOff x="179413" y="928688"/>
            <a:chExt cx="440530" cy="226218"/>
          </a:xfrm>
          <a:solidFill>
            <a:schemeClr val="bg1"/>
          </a:solidFill>
        </p:grpSpPr>
        <p:sp>
          <p:nvSpPr>
            <p:cNvPr id="4" name="자유형 3"/>
            <p:cNvSpPr/>
            <p:nvPr userDrawn="1"/>
          </p:nvSpPr>
          <p:spPr>
            <a:xfrm>
              <a:off x="319087" y="928688"/>
              <a:ext cx="300037" cy="226218"/>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Lst>
              <a:ahLst/>
              <a:cxnLst>
                <a:cxn ang="0">
                  <a:pos x="connsiteX0" y="connsiteY0"/>
                </a:cxn>
                <a:cxn ang="0">
                  <a:pos x="connsiteX1" y="connsiteY1"/>
                </a:cxn>
                <a:cxn ang="0">
                  <a:pos x="connsiteX2" y="connsiteY2"/>
                </a:cxn>
                <a:cxn ang="0">
                  <a:pos x="connsiteX3" y="connsiteY3"/>
                </a:cxn>
              </a:cxnLst>
              <a:rect l="l" t="t" r="r" b="b"/>
              <a:pathLst>
                <a:path w="300037" h="226218">
                  <a:moveTo>
                    <a:pt x="90487" y="0"/>
                  </a:moveTo>
                  <a:lnTo>
                    <a:pt x="300037" y="226218"/>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자유형 13"/>
            <p:cNvSpPr/>
            <p:nvPr userDrawn="1"/>
          </p:nvSpPr>
          <p:spPr>
            <a:xfrm>
              <a:off x="179413" y="999457"/>
              <a:ext cx="440530" cy="154781"/>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90487 w 440530"/>
                <a:gd name="connsiteY0" fmla="*/ 0 h 154781"/>
                <a:gd name="connsiteX1" fmla="*/ 440530 w 440530"/>
                <a:gd name="connsiteY1" fmla="*/ 154781 h 154781"/>
                <a:gd name="connsiteX2" fmla="*/ 0 w 440530"/>
                <a:gd name="connsiteY2" fmla="*/ 47624 h 154781"/>
                <a:gd name="connsiteX3" fmla="*/ 90487 w 440530"/>
                <a:gd name="connsiteY3" fmla="*/ 0 h 154781"/>
              </a:gdLst>
              <a:ahLst/>
              <a:cxnLst>
                <a:cxn ang="0">
                  <a:pos x="connsiteX0" y="connsiteY0"/>
                </a:cxn>
                <a:cxn ang="0">
                  <a:pos x="connsiteX1" y="connsiteY1"/>
                </a:cxn>
                <a:cxn ang="0">
                  <a:pos x="connsiteX2" y="connsiteY2"/>
                </a:cxn>
                <a:cxn ang="0">
                  <a:pos x="connsiteX3" y="connsiteY3"/>
                </a:cxn>
              </a:cxnLst>
              <a:rect l="l" t="t" r="r" b="b"/>
              <a:pathLst>
                <a:path w="440530" h="154781">
                  <a:moveTo>
                    <a:pt x="90487" y="0"/>
                  </a:moveTo>
                  <a:lnTo>
                    <a:pt x="440530" y="154781"/>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자유형 14"/>
            <p:cNvSpPr/>
            <p:nvPr userDrawn="1"/>
          </p:nvSpPr>
          <p:spPr>
            <a:xfrm>
              <a:off x="317785" y="975643"/>
              <a:ext cx="295275" cy="176213"/>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83343 w 300037"/>
                <a:gd name="connsiteY0" fmla="*/ 0 h 209549"/>
                <a:gd name="connsiteX1" fmla="*/ 300037 w 300037"/>
                <a:gd name="connsiteY1" fmla="*/ 209549 h 209549"/>
                <a:gd name="connsiteX2" fmla="*/ 0 w 300037"/>
                <a:gd name="connsiteY2" fmla="*/ 30955 h 209549"/>
                <a:gd name="connsiteX3" fmla="*/ 83343 w 300037"/>
                <a:gd name="connsiteY3" fmla="*/ 0 h 209549"/>
                <a:gd name="connsiteX0" fmla="*/ 83343 w 383381"/>
                <a:gd name="connsiteY0" fmla="*/ 0 h 171449"/>
                <a:gd name="connsiteX1" fmla="*/ 383381 w 383381"/>
                <a:gd name="connsiteY1" fmla="*/ 171449 h 171449"/>
                <a:gd name="connsiteX2" fmla="*/ 0 w 383381"/>
                <a:gd name="connsiteY2" fmla="*/ 30955 h 171449"/>
                <a:gd name="connsiteX3" fmla="*/ 83343 w 383381"/>
                <a:gd name="connsiteY3" fmla="*/ 0 h 171449"/>
                <a:gd name="connsiteX0" fmla="*/ 90487 w 383381"/>
                <a:gd name="connsiteY0" fmla="*/ 0 h 173831"/>
                <a:gd name="connsiteX1" fmla="*/ 383381 w 383381"/>
                <a:gd name="connsiteY1" fmla="*/ 173831 h 173831"/>
                <a:gd name="connsiteX2" fmla="*/ 0 w 383381"/>
                <a:gd name="connsiteY2" fmla="*/ 33337 h 173831"/>
                <a:gd name="connsiteX3" fmla="*/ 90487 w 383381"/>
                <a:gd name="connsiteY3" fmla="*/ 0 h 173831"/>
                <a:gd name="connsiteX0" fmla="*/ 7143 w 300037"/>
                <a:gd name="connsiteY0" fmla="*/ 0 h 173831"/>
                <a:gd name="connsiteX1" fmla="*/ 300037 w 300037"/>
                <a:gd name="connsiteY1" fmla="*/ 173831 h 173831"/>
                <a:gd name="connsiteX2" fmla="*/ 0 w 300037"/>
                <a:gd name="connsiteY2" fmla="*/ 38099 h 173831"/>
                <a:gd name="connsiteX3" fmla="*/ 7143 w 300037"/>
                <a:gd name="connsiteY3" fmla="*/ 0 h 173831"/>
                <a:gd name="connsiteX0" fmla="*/ 0 w 292894"/>
                <a:gd name="connsiteY0" fmla="*/ 0 h 173831"/>
                <a:gd name="connsiteX1" fmla="*/ 292894 w 292894"/>
                <a:gd name="connsiteY1" fmla="*/ 173831 h 173831"/>
                <a:gd name="connsiteX2" fmla="*/ 4763 w 292894"/>
                <a:gd name="connsiteY2" fmla="*/ 45243 h 173831"/>
                <a:gd name="connsiteX3" fmla="*/ 0 w 292894"/>
                <a:gd name="connsiteY3" fmla="*/ 0 h 173831"/>
                <a:gd name="connsiteX0" fmla="*/ 0 w 290513"/>
                <a:gd name="connsiteY0" fmla="*/ 0 h 173831"/>
                <a:gd name="connsiteX1" fmla="*/ 290513 w 290513"/>
                <a:gd name="connsiteY1" fmla="*/ 173831 h 173831"/>
                <a:gd name="connsiteX2" fmla="*/ 2382 w 290513"/>
                <a:gd name="connsiteY2" fmla="*/ 45243 h 173831"/>
                <a:gd name="connsiteX3" fmla="*/ 0 w 290513"/>
                <a:gd name="connsiteY3" fmla="*/ 0 h 173831"/>
                <a:gd name="connsiteX0" fmla="*/ 0 w 295275"/>
                <a:gd name="connsiteY0" fmla="*/ 0 h 176213"/>
                <a:gd name="connsiteX1" fmla="*/ 295275 w 295275"/>
                <a:gd name="connsiteY1" fmla="*/ 176213 h 176213"/>
                <a:gd name="connsiteX2" fmla="*/ 7144 w 295275"/>
                <a:gd name="connsiteY2" fmla="*/ 47625 h 176213"/>
                <a:gd name="connsiteX3" fmla="*/ 0 w 295275"/>
                <a:gd name="connsiteY3" fmla="*/ 0 h 176213"/>
              </a:gdLst>
              <a:ahLst/>
              <a:cxnLst>
                <a:cxn ang="0">
                  <a:pos x="connsiteX0" y="connsiteY0"/>
                </a:cxn>
                <a:cxn ang="0">
                  <a:pos x="connsiteX1" y="connsiteY1"/>
                </a:cxn>
                <a:cxn ang="0">
                  <a:pos x="connsiteX2" y="connsiteY2"/>
                </a:cxn>
                <a:cxn ang="0">
                  <a:pos x="connsiteX3" y="connsiteY3"/>
                </a:cxn>
              </a:cxnLst>
              <a:rect l="l" t="t" r="r" b="b"/>
              <a:pathLst>
                <a:path w="295275" h="176213">
                  <a:moveTo>
                    <a:pt x="0" y="0"/>
                  </a:moveTo>
                  <a:lnTo>
                    <a:pt x="295275" y="176213"/>
                  </a:lnTo>
                  <a:lnTo>
                    <a:pt x="7144" y="47625"/>
                  </a:lnTo>
                  <a:lnTo>
                    <a:pt x="0"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Tree>
  </p:cSld>
  <p:clrMap bg1="lt1" tx1="dk1" bg2="lt2" tx2="dk2" accent1="accent1" accent2="accent2" accent3="accent3" accent4="accent4" accent5="accent5" accent6="accent6" hlink="hlink" folHlink="folHlink"/>
  <p:sldLayoutIdLst>
    <p:sldLayoutId id="2147483685" r:id="rId1"/>
    <p:sldLayoutId id="2147483694" r:id="rId2"/>
    <p:sldLayoutId id="214748369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1" hangingPunct="1">
        <a:spcBef>
          <a:spcPct val="0"/>
        </a:spcBef>
        <a:buNone/>
        <a:defRPr sz="2800" kern="1200">
          <a:solidFill>
            <a:schemeClr val="bg1"/>
          </a:solidFill>
          <a:effectLst/>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그림 3" descr="중지, 방이(가) 표시된 사진&#10;&#10;자동 생성된 설명">
            <a:extLst>
              <a:ext uri="{FF2B5EF4-FFF2-40B4-BE49-F238E27FC236}">
                <a16:creationId xmlns:a16="http://schemas.microsoft.com/office/drawing/2014/main" id="{A2CDF5D7-1DEC-4390-99A5-6A8183845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6" y="3564000"/>
            <a:ext cx="3159551" cy="3294000"/>
          </a:xfrm>
          <a:prstGeom prst="rect">
            <a:avLst/>
          </a:prstGeom>
        </p:spPr>
      </p:pic>
      <p:pic>
        <p:nvPicPr>
          <p:cNvPr id="6" name="그림 5">
            <a:extLst>
              <a:ext uri="{FF2B5EF4-FFF2-40B4-BE49-F238E27FC236}">
                <a16:creationId xmlns:a16="http://schemas.microsoft.com/office/drawing/2014/main" id="{F25A77B7-3F68-4E34-9EDA-D06ED316AA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33187" y="3564000"/>
            <a:ext cx="6010813" cy="3294000"/>
          </a:xfrm>
          <a:prstGeom prst="rect">
            <a:avLst/>
          </a:prstGeom>
        </p:spPr>
      </p:pic>
    </p:spTree>
    <p:extLst>
      <p:ext uri="{BB962C8B-B14F-4D97-AF65-F5344CB8AC3E}">
        <p14:creationId xmlns:p14="http://schemas.microsoft.com/office/powerpoint/2010/main" val="62321621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6"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localhost:800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tsencrypt.org/k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rafana.com/grafana/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asnest.io/grafana"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1403648" y="1124744"/>
            <a:ext cx="6696744" cy="1440160"/>
          </a:xfrm>
          <a:prstGeom prst="rect">
            <a:avLst/>
          </a:prstGeom>
        </p:spPr>
        <p:txBody>
          <a:bodyPr/>
          <a:lstStyle/>
          <a:p>
            <a:pPr algn="ctr"/>
            <a:r>
              <a:rPr lang="en-US" altLang="ko-KR" sz="2800" b="1" dirty="0">
                <a:solidFill>
                  <a:srgbClr val="0070C0"/>
                </a:solidFill>
                <a:latin typeface="+mj-ea"/>
              </a:rPr>
              <a:t>AAS</a:t>
            </a:r>
            <a:r>
              <a:rPr lang="ko-KR" altLang="en-US" sz="2800" b="1" dirty="0">
                <a:solidFill>
                  <a:srgbClr val="0070C0"/>
                </a:solidFill>
                <a:latin typeface="+mj-ea"/>
              </a:rPr>
              <a:t> 기반 데이터 수집</a:t>
            </a:r>
            <a:r>
              <a:rPr lang="en-US" altLang="ko-KR" sz="2800" b="1" dirty="0">
                <a:solidFill>
                  <a:srgbClr val="0070C0"/>
                </a:solidFill>
                <a:latin typeface="+mj-ea"/>
              </a:rPr>
              <a:t>/</a:t>
            </a:r>
            <a:r>
              <a:rPr lang="ko-KR" altLang="en-US" sz="2800" b="1" dirty="0">
                <a:solidFill>
                  <a:srgbClr val="0070C0"/>
                </a:solidFill>
                <a:latin typeface="+mj-ea"/>
              </a:rPr>
              <a:t>저장 솔루션</a:t>
            </a:r>
            <a:br>
              <a:rPr lang="en-US" altLang="ko-KR" sz="2800" b="1" dirty="0">
                <a:solidFill>
                  <a:srgbClr val="0070C0"/>
                </a:solidFill>
                <a:latin typeface="+mj-ea"/>
              </a:rPr>
            </a:br>
            <a:br>
              <a:rPr lang="en-US" altLang="ko-KR" sz="2800" dirty="0">
                <a:solidFill>
                  <a:srgbClr val="0070C0"/>
                </a:solidFill>
                <a:latin typeface="+mj-ea"/>
              </a:rPr>
            </a:br>
            <a:r>
              <a:rPr lang="ko-KR" altLang="en-US" sz="2800" b="1" dirty="0">
                <a:solidFill>
                  <a:srgbClr val="FF0000"/>
                </a:solidFill>
                <a:latin typeface="+mj-ea"/>
              </a:rPr>
              <a:t>클라우드 플랫폼의 구성 및 데이터 활용</a:t>
            </a:r>
          </a:p>
        </p:txBody>
      </p:sp>
    </p:spTree>
    <p:extLst>
      <p:ext uri="{BB962C8B-B14F-4D97-AF65-F5344CB8AC3E}">
        <p14:creationId xmlns:p14="http://schemas.microsoft.com/office/powerpoint/2010/main" val="151291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A2688E1E-3908-465E-B969-56454C8E9CC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약관 동의와 회원 정보 </a:t>
            </a:r>
            <a:r>
              <a:rPr lang="ko-KR" altLang="en-US" sz="1200" dirty="0" err="1">
                <a:latin typeface="+mn-ea"/>
              </a:rPr>
              <a:t>입력후</a:t>
            </a:r>
            <a:r>
              <a:rPr lang="ko-KR" altLang="en-US" sz="1200" dirty="0">
                <a:latin typeface="+mn-ea"/>
              </a:rPr>
              <a:t> 가입 완료 버튼 클릭 </a:t>
            </a:r>
            <a:r>
              <a:rPr lang="en-US" altLang="ko-KR" sz="1200" dirty="0">
                <a:latin typeface="+mn-ea"/>
              </a:rPr>
              <a:t>(</a:t>
            </a:r>
            <a:r>
              <a:rPr lang="ko-KR" altLang="en-US" sz="1200" dirty="0">
                <a:latin typeface="+mn-ea"/>
              </a:rPr>
              <a:t>이메일 인증 및</a:t>
            </a:r>
            <a:r>
              <a:rPr lang="en-US" altLang="ko-KR" sz="1200" dirty="0">
                <a:latin typeface="+mn-ea"/>
              </a:rPr>
              <a:t> </a:t>
            </a:r>
            <a:r>
              <a:rPr lang="ko-KR" altLang="en-US" sz="1200" dirty="0">
                <a:latin typeface="+mn-ea"/>
              </a:rPr>
              <a:t>휴대폰 인증 진행</a:t>
            </a:r>
            <a:r>
              <a:rPr lang="en-US" altLang="ko-KR" sz="1200" dirty="0">
                <a:latin typeface="+mn-ea"/>
              </a:rPr>
              <a:t>)</a:t>
            </a:r>
          </a:p>
        </p:txBody>
      </p:sp>
      <p:pic>
        <p:nvPicPr>
          <p:cNvPr id="3" name="그림 2">
            <a:extLst>
              <a:ext uri="{FF2B5EF4-FFF2-40B4-BE49-F238E27FC236}">
                <a16:creationId xmlns:a16="http://schemas.microsoft.com/office/drawing/2014/main" id="{A1A6B137-2EC1-447E-8DB2-F3C7FAFCB313}"/>
              </a:ext>
            </a:extLst>
          </p:cNvPr>
          <p:cNvPicPr>
            <a:picLocks noChangeAspect="1"/>
          </p:cNvPicPr>
          <p:nvPr/>
        </p:nvPicPr>
        <p:blipFill>
          <a:blip r:embed="rId2"/>
          <a:stretch>
            <a:fillRect/>
          </a:stretch>
        </p:blipFill>
        <p:spPr>
          <a:xfrm>
            <a:off x="575556" y="2564905"/>
            <a:ext cx="2626823" cy="2682032"/>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B35BDBE8-8A1A-4FC4-AA79-1EFF45E7C1BF}"/>
              </a:ext>
            </a:extLst>
          </p:cNvPr>
          <p:cNvPicPr>
            <a:picLocks noChangeAspect="1"/>
          </p:cNvPicPr>
          <p:nvPr/>
        </p:nvPicPr>
        <p:blipFill>
          <a:blip r:embed="rId3"/>
          <a:stretch>
            <a:fillRect/>
          </a:stretch>
        </p:blipFill>
        <p:spPr>
          <a:xfrm>
            <a:off x="3977935" y="2311311"/>
            <a:ext cx="1782198" cy="3402189"/>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0BB60460-E3CE-4F8D-8294-53CC8E3ACB7A}"/>
              </a:ext>
            </a:extLst>
          </p:cNvPr>
          <p:cNvPicPr>
            <a:picLocks noChangeAspect="1"/>
          </p:cNvPicPr>
          <p:nvPr/>
        </p:nvPicPr>
        <p:blipFill>
          <a:blip r:embed="rId4"/>
          <a:stretch>
            <a:fillRect/>
          </a:stretch>
        </p:blipFill>
        <p:spPr>
          <a:xfrm>
            <a:off x="6548811" y="2348880"/>
            <a:ext cx="1749603" cy="1447399"/>
          </a:xfrm>
          <a:prstGeom prst="rect">
            <a:avLst/>
          </a:prstGeom>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EAAAD68D-04A1-43A7-ACC4-2370284E6E9F}"/>
              </a:ext>
            </a:extLst>
          </p:cNvPr>
          <p:cNvPicPr>
            <a:picLocks noChangeAspect="1"/>
          </p:cNvPicPr>
          <p:nvPr/>
        </p:nvPicPr>
        <p:blipFill>
          <a:blip r:embed="rId5"/>
          <a:stretch>
            <a:fillRect/>
          </a:stretch>
        </p:blipFill>
        <p:spPr>
          <a:xfrm>
            <a:off x="6548811" y="3869944"/>
            <a:ext cx="1749603" cy="1049762"/>
          </a:xfrm>
          <a:prstGeom prst="rect">
            <a:avLst/>
          </a:prstGeom>
          <a:effectLst>
            <a:outerShdw blurRad="50800" dist="38100" dir="2700000" algn="tl" rotWithShape="0">
              <a:prstClr val="black">
                <a:alpha val="40000"/>
              </a:prstClr>
            </a:outerShdw>
          </a:effectLst>
        </p:spPr>
      </p:pic>
      <p:sp>
        <p:nvSpPr>
          <p:cNvPr id="14" name="타원 13">
            <a:extLst>
              <a:ext uri="{FF2B5EF4-FFF2-40B4-BE49-F238E27FC236}">
                <a16:creationId xmlns:a16="http://schemas.microsoft.com/office/drawing/2014/main" id="{E2E48D05-A6D0-4B8E-A95C-0206168AA2B5}"/>
              </a:ext>
            </a:extLst>
          </p:cNvPr>
          <p:cNvSpPr/>
          <p:nvPr/>
        </p:nvSpPr>
        <p:spPr>
          <a:xfrm>
            <a:off x="1655676" y="4833156"/>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타원 17">
            <a:extLst>
              <a:ext uri="{FF2B5EF4-FFF2-40B4-BE49-F238E27FC236}">
                <a16:creationId xmlns:a16="http://schemas.microsoft.com/office/drawing/2014/main" id="{D7A45402-2E5B-465A-A914-F0DC3C5B48A5}"/>
              </a:ext>
            </a:extLst>
          </p:cNvPr>
          <p:cNvSpPr/>
          <p:nvPr/>
        </p:nvSpPr>
        <p:spPr>
          <a:xfrm>
            <a:off x="5274078" y="2996952"/>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타원 19">
            <a:extLst>
              <a:ext uri="{FF2B5EF4-FFF2-40B4-BE49-F238E27FC236}">
                <a16:creationId xmlns:a16="http://schemas.microsoft.com/office/drawing/2014/main" id="{BFC5D5A4-CD8A-4064-90AE-7D39E15FCBC5}"/>
              </a:ext>
            </a:extLst>
          </p:cNvPr>
          <p:cNvSpPr/>
          <p:nvPr/>
        </p:nvSpPr>
        <p:spPr>
          <a:xfrm>
            <a:off x="5220072" y="368259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타원 21">
            <a:extLst>
              <a:ext uri="{FF2B5EF4-FFF2-40B4-BE49-F238E27FC236}">
                <a16:creationId xmlns:a16="http://schemas.microsoft.com/office/drawing/2014/main" id="{9F8E6A13-6A05-4F4F-B27D-4FB8C4C1A07B}"/>
              </a:ext>
            </a:extLst>
          </p:cNvPr>
          <p:cNvSpPr/>
          <p:nvPr/>
        </p:nvSpPr>
        <p:spPr>
          <a:xfrm>
            <a:off x="5071613" y="539795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직선 화살표 연결선 23">
            <a:extLst>
              <a:ext uri="{FF2B5EF4-FFF2-40B4-BE49-F238E27FC236}">
                <a16:creationId xmlns:a16="http://schemas.microsoft.com/office/drawing/2014/main" id="{DCC9E149-EBD7-444C-8CF6-31A51777743B}"/>
              </a:ext>
            </a:extLst>
          </p:cNvPr>
          <p:cNvCxnSpPr>
            <a:stCxn id="18" idx="6"/>
            <a:endCxn id="10" idx="1"/>
          </p:cNvCxnSpPr>
          <p:nvPr/>
        </p:nvCxnSpPr>
        <p:spPr>
          <a:xfrm flipV="1">
            <a:off x="5634975" y="3072580"/>
            <a:ext cx="913836" cy="8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6D032BF-E739-43E6-B271-F07D494C2B8C}"/>
              </a:ext>
            </a:extLst>
          </p:cNvPr>
          <p:cNvCxnSpPr>
            <a:cxnSpLocks/>
            <a:stCxn id="20" idx="6"/>
          </p:cNvCxnSpPr>
          <p:nvPr/>
        </p:nvCxnSpPr>
        <p:spPr>
          <a:xfrm>
            <a:off x="5580969" y="3844611"/>
            <a:ext cx="954720"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1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C5D40EEC-3051-46E9-922F-E75A8AEA7A4B}"/>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(2/3)</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설치</a:t>
            </a:r>
          </a:p>
        </p:txBody>
      </p:sp>
      <p:sp>
        <p:nvSpPr>
          <p:cNvPr id="3" name="TextBox 2">
            <a:extLst>
              <a:ext uri="{FF2B5EF4-FFF2-40B4-BE49-F238E27FC236}">
                <a16:creationId xmlns:a16="http://schemas.microsoft.com/office/drawing/2014/main" id="{53F90193-5428-4B2F-90F1-0ED59CE3BD23}"/>
              </a:ext>
            </a:extLst>
          </p:cNvPr>
          <p:cNvSpPr txBox="1"/>
          <p:nvPr/>
        </p:nvSpPr>
        <p:spPr>
          <a:xfrm>
            <a:off x="755576" y="1213897"/>
            <a:ext cx="8370930" cy="144161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Python</a:t>
            </a:r>
            <a:r>
              <a:rPr lang="ko-KR" altLang="en-US" sz="1200" dirty="0">
                <a:latin typeface="+mn-ea"/>
              </a:rPr>
              <a:t> 설치 후 아래 명령어를 입력하여 설치</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 python -m pip install glances</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8" name="TextBox 7">
            <a:extLst>
              <a:ext uri="{FF2B5EF4-FFF2-40B4-BE49-F238E27FC236}">
                <a16:creationId xmlns:a16="http://schemas.microsoft.com/office/drawing/2014/main" id="{BB61625E-7EB6-4C70-A164-EBCAC082F60A}"/>
              </a:ext>
            </a:extLst>
          </p:cNvPr>
          <p:cNvSpPr txBox="1"/>
          <p:nvPr/>
        </p:nvSpPr>
        <p:spPr>
          <a:xfrm>
            <a:off x="467544" y="2492896"/>
            <a:ext cx="885698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실행 및 모니터링</a:t>
            </a:r>
          </a:p>
        </p:txBody>
      </p:sp>
      <p:sp>
        <p:nvSpPr>
          <p:cNvPr id="10" name="TextBox 9">
            <a:extLst>
              <a:ext uri="{FF2B5EF4-FFF2-40B4-BE49-F238E27FC236}">
                <a16:creationId xmlns:a16="http://schemas.microsoft.com/office/drawing/2014/main" id="{308DEDF4-7F4F-4A49-9AF6-42B2E5AA0EB2}"/>
              </a:ext>
            </a:extLst>
          </p:cNvPr>
          <p:cNvSpPr txBox="1"/>
          <p:nvPr/>
        </p:nvSpPr>
        <p:spPr>
          <a:xfrm>
            <a:off x="411398" y="3581811"/>
            <a:ext cx="8370930" cy="610616"/>
          </a:xfrm>
          <a:prstGeom prst="rect">
            <a:avLst/>
          </a:prstGeom>
          <a:noFill/>
        </p:spPr>
        <p:txBody>
          <a:bodyPr wrap="square" rtlCol="0">
            <a:spAutoFit/>
          </a:bodyPr>
          <a:lstStyle/>
          <a:p>
            <a:pPr>
              <a:lnSpc>
                <a:spcPct val="150000"/>
              </a:lnSpc>
            </a:pPr>
            <a:r>
              <a:rPr lang="en-US" altLang="ko-KR" sz="1200" dirty="0">
                <a:latin typeface="+mn-ea"/>
              </a:rPr>
              <a:t>    </a:t>
            </a:r>
          </a:p>
          <a:p>
            <a:pPr>
              <a:lnSpc>
                <a:spcPct val="150000"/>
              </a:lnSpc>
            </a:pPr>
            <a:endParaRPr lang="en-US" altLang="ko-KR" sz="1200" dirty="0">
              <a:latin typeface="+mn-ea"/>
            </a:endParaRPr>
          </a:p>
        </p:txBody>
      </p:sp>
      <p:sp>
        <p:nvSpPr>
          <p:cNvPr id="12" name="TextBox 11">
            <a:extLst>
              <a:ext uri="{FF2B5EF4-FFF2-40B4-BE49-F238E27FC236}">
                <a16:creationId xmlns:a16="http://schemas.microsoft.com/office/drawing/2014/main" id="{74CA2325-16E5-412F-96B3-9F97A47E04DD}"/>
              </a:ext>
            </a:extLst>
          </p:cNvPr>
          <p:cNvSpPr txBox="1"/>
          <p:nvPr/>
        </p:nvSpPr>
        <p:spPr>
          <a:xfrm>
            <a:off x="737574" y="2768442"/>
            <a:ext cx="8370930" cy="88761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모니터링 실행</a:t>
            </a:r>
            <a:endParaRPr lang="en-US" altLang="ko-KR" sz="1200" dirty="0">
              <a:latin typeface="+mn-ea"/>
            </a:endParaRPr>
          </a:p>
          <a:p>
            <a:pPr>
              <a:lnSpc>
                <a:spcPct val="150000"/>
              </a:lnSpc>
            </a:pPr>
            <a:r>
              <a:rPr lang="en-US" altLang="ko-KR" sz="1200" dirty="0">
                <a:latin typeface="+mn-ea"/>
              </a:rPr>
              <a:t>    $ glances</a:t>
            </a:r>
          </a:p>
          <a:p>
            <a:pPr>
              <a:lnSpc>
                <a:spcPct val="150000"/>
              </a:lnSpc>
            </a:pPr>
            <a:endParaRPr lang="en-US" altLang="ko-KR" sz="1200" dirty="0">
              <a:latin typeface="+mn-ea"/>
            </a:endParaRPr>
          </a:p>
        </p:txBody>
      </p:sp>
      <p:pic>
        <p:nvPicPr>
          <p:cNvPr id="13" name="그림 12">
            <a:extLst>
              <a:ext uri="{FF2B5EF4-FFF2-40B4-BE49-F238E27FC236}">
                <a16:creationId xmlns:a16="http://schemas.microsoft.com/office/drawing/2014/main" id="{8A5E1CEA-24B7-4105-9E24-65C21173C589}"/>
              </a:ext>
            </a:extLst>
          </p:cNvPr>
          <p:cNvPicPr>
            <a:picLocks noChangeAspect="1"/>
          </p:cNvPicPr>
          <p:nvPr/>
        </p:nvPicPr>
        <p:blipFill>
          <a:blip r:embed="rId3"/>
          <a:stretch>
            <a:fillRect/>
          </a:stretch>
        </p:blipFill>
        <p:spPr>
          <a:xfrm>
            <a:off x="4247964" y="3345657"/>
            <a:ext cx="4212468" cy="2027559"/>
          </a:xfrm>
          <a:prstGeom prst="rect">
            <a:avLst/>
          </a:prstGeom>
        </p:spPr>
      </p:pic>
    </p:spTree>
    <p:extLst>
      <p:ext uri="{BB962C8B-B14F-4D97-AF65-F5344CB8AC3E}">
        <p14:creationId xmlns:p14="http://schemas.microsoft.com/office/powerpoint/2010/main" val="3040841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132A5DD-5F3B-42D1-B38C-8240169002B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(3/3)</a:t>
            </a:r>
            <a:endParaRPr kumimoji="1" lang="ko-KR" altLang="en-US" sz="1800" dirty="0"/>
          </a:p>
        </p:txBody>
      </p:sp>
      <p:sp>
        <p:nvSpPr>
          <p:cNvPr id="3" name="TextBox 2">
            <a:extLst>
              <a:ext uri="{FF2B5EF4-FFF2-40B4-BE49-F238E27FC236}">
                <a16:creationId xmlns:a16="http://schemas.microsoft.com/office/drawing/2014/main" id="{435A8A9F-6512-42CD-B98B-B6CD67008C83}"/>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Glances influx </a:t>
            </a:r>
            <a:r>
              <a:rPr lang="ko-KR" altLang="en-US" sz="1200" b="1" dirty="0">
                <a:latin typeface="+mn-ea"/>
              </a:rPr>
              <a:t>데이터베이스 연동</a:t>
            </a:r>
            <a:r>
              <a:rPr lang="en-US" altLang="ko-KR" sz="1200" b="1" dirty="0">
                <a:latin typeface="+mn-ea"/>
              </a:rPr>
              <a:t> </a:t>
            </a:r>
            <a:endParaRPr lang="ko-KR" altLang="en-US" sz="1200" b="1" dirty="0">
              <a:latin typeface="+mn-ea"/>
            </a:endParaRPr>
          </a:p>
        </p:txBody>
      </p:sp>
      <p:sp>
        <p:nvSpPr>
          <p:cNvPr id="4" name="TextBox 3">
            <a:extLst>
              <a:ext uri="{FF2B5EF4-FFF2-40B4-BE49-F238E27FC236}">
                <a16:creationId xmlns:a16="http://schemas.microsoft.com/office/drawing/2014/main" id="{5510E0DA-A9F0-44F9-8973-CC74F93D6755}"/>
              </a:ext>
            </a:extLst>
          </p:cNvPr>
          <p:cNvSpPr txBox="1"/>
          <p:nvPr/>
        </p:nvSpPr>
        <p:spPr>
          <a:xfrm>
            <a:off x="683568" y="1196752"/>
            <a:ext cx="8370930" cy="1995611"/>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err="1">
                <a:latin typeface="+mn-ea"/>
              </a:rPr>
              <a:t>influxdb</a:t>
            </a:r>
            <a:r>
              <a:rPr lang="ko-KR" altLang="en-US" sz="1200" dirty="0">
                <a:latin typeface="+mn-ea"/>
              </a:rPr>
              <a:t>에 접속하여 데이터베이스 연동</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아래 명령어를 입력하여 생성</a:t>
            </a:r>
            <a:endParaRPr lang="en-US" altLang="ko-KR" sz="1200" dirty="0">
              <a:latin typeface="+mn-ea"/>
            </a:endParaRPr>
          </a:p>
          <a:p>
            <a:pPr>
              <a:lnSpc>
                <a:spcPct val="150000"/>
              </a:lnSpc>
            </a:pPr>
            <a:r>
              <a:rPr lang="en-US" altLang="ko-KR" sz="1200" dirty="0">
                <a:latin typeface="+mn-ea"/>
              </a:rPr>
              <a:t>    $ influx</a:t>
            </a:r>
          </a:p>
          <a:p>
            <a:pPr>
              <a:lnSpc>
                <a:spcPct val="150000"/>
              </a:lnSpc>
            </a:pPr>
            <a:r>
              <a:rPr lang="en-US" altLang="ko-KR" sz="1200" dirty="0">
                <a:latin typeface="+mn-ea"/>
              </a:rPr>
              <a:t>    &gt; create database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use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create user [</a:t>
            </a:r>
            <a:r>
              <a:rPr lang="ko-KR" altLang="en-US" sz="1200" dirty="0">
                <a:latin typeface="+mn-ea"/>
              </a:rPr>
              <a:t>계정 명</a:t>
            </a:r>
            <a:r>
              <a:rPr lang="en-US" altLang="ko-KR" sz="1200" dirty="0">
                <a:latin typeface="+mn-ea"/>
              </a:rPr>
              <a:t>] with password ‘[</a:t>
            </a:r>
            <a:r>
              <a:rPr lang="ko-KR" altLang="en-US" sz="1200" dirty="0">
                <a:latin typeface="+mn-ea"/>
              </a:rPr>
              <a:t>비밀번호</a:t>
            </a:r>
            <a:r>
              <a:rPr lang="en-US" altLang="ko-KR" sz="1200" dirty="0">
                <a:latin typeface="+mn-ea"/>
              </a:rPr>
              <a:t>]’ with all privileges;</a:t>
            </a:r>
          </a:p>
          <a:p>
            <a:pPr>
              <a:lnSpc>
                <a:spcPct val="150000"/>
              </a:lnSpc>
            </a:pPr>
            <a:r>
              <a:rPr lang="en-US" altLang="ko-KR" sz="1200" dirty="0">
                <a:latin typeface="+mn-ea"/>
              </a:rPr>
              <a:t>    &gt; grant all on [</a:t>
            </a:r>
            <a:r>
              <a:rPr lang="ko-KR" altLang="en-US" sz="1200" dirty="0">
                <a:latin typeface="+mn-ea"/>
              </a:rPr>
              <a:t>데이터베이스명</a:t>
            </a:r>
            <a:r>
              <a:rPr lang="en-US" altLang="ko-KR" sz="1200" dirty="0">
                <a:latin typeface="+mn-ea"/>
              </a:rPr>
              <a:t>] to [</a:t>
            </a:r>
            <a:r>
              <a:rPr lang="ko-KR" altLang="en-US" sz="1200" dirty="0">
                <a:latin typeface="+mn-ea"/>
              </a:rPr>
              <a:t>계정 명</a:t>
            </a:r>
            <a:r>
              <a:rPr lang="en-US" altLang="ko-KR" sz="1200" dirty="0">
                <a:latin typeface="+mn-ea"/>
              </a:rPr>
              <a:t>];</a:t>
            </a:r>
          </a:p>
        </p:txBody>
      </p:sp>
      <p:pic>
        <p:nvPicPr>
          <p:cNvPr id="8" name="그림 7">
            <a:extLst>
              <a:ext uri="{FF2B5EF4-FFF2-40B4-BE49-F238E27FC236}">
                <a16:creationId xmlns:a16="http://schemas.microsoft.com/office/drawing/2014/main" id="{D5C3F13E-C1DF-4615-8716-A2A82C10286F}"/>
              </a:ext>
            </a:extLst>
          </p:cNvPr>
          <p:cNvPicPr>
            <a:picLocks noChangeAspect="1"/>
          </p:cNvPicPr>
          <p:nvPr/>
        </p:nvPicPr>
        <p:blipFill>
          <a:blip r:embed="rId3"/>
          <a:stretch>
            <a:fillRect/>
          </a:stretch>
        </p:blipFill>
        <p:spPr>
          <a:xfrm>
            <a:off x="989533" y="3356992"/>
            <a:ext cx="4950619" cy="1193006"/>
          </a:xfrm>
          <a:prstGeom prst="rect">
            <a:avLst/>
          </a:prstGeom>
        </p:spPr>
      </p:pic>
    </p:spTree>
    <p:extLst>
      <p:ext uri="{BB962C8B-B14F-4D97-AF65-F5344CB8AC3E}">
        <p14:creationId xmlns:p14="http://schemas.microsoft.com/office/powerpoint/2010/main" val="2938816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12. </a:t>
            </a:r>
            <a:r>
              <a:rPr lang="ko-KR" altLang="en-US" sz="2800" dirty="0">
                <a:latin typeface="+mj-ea"/>
              </a:rPr>
              <a:t>외부 데이터 연동 서비스 </a:t>
            </a:r>
            <a:r>
              <a:rPr lang="en-US" altLang="ko-KR" sz="2800" dirty="0">
                <a:latin typeface="+mj-ea"/>
              </a:rPr>
              <a:t>(</a:t>
            </a:r>
            <a:r>
              <a:rPr lang="en-US" altLang="ko-KR" dirty="0">
                <a:latin typeface="+mj-ea"/>
              </a:rPr>
              <a:t>REST</a:t>
            </a:r>
            <a:r>
              <a:rPr lang="ko-KR" altLang="en-US" dirty="0">
                <a:latin typeface="+mj-ea"/>
              </a:rPr>
              <a:t> </a:t>
            </a:r>
            <a:r>
              <a:rPr lang="en-US" altLang="ko-KR" dirty="0">
                <a:latin typeface="+mj-ea"/>
              </a:rPr>
              <a:t>API)</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421182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25D6631-B78E-447D-8287-2FC34948491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83837DCA-6FFA-470E-BE46-FF44800B555C}"/>
              </a:ext>
            </a:extLst>
          </p:cNvPr>
          <p:cNvPicPr>
            <a:picLocks noChangeAspect="1"/>
          </p:cNvPicPr>
          <p:nvPr/>
        </p:nvPicPr>
        <p:blipFill>
          <a:blip r:embed="rId2"/>
          <a:stretch>
            <a:fillRect/>
          </a:stretch>
        </p:blipFill>
        <p:spPr>
          <a:xfrm>
            <a:off x="3189502" y="2780929"/>
            <a:ext cx="5586413" cy="2793206"/>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n-ea"/>
              </a:rPr>
              <a:t>12. </a:t>
            </a:r>
            <a:r>
              <a:rPr lang="ko-KR" altLang="en-US" sz="1800" dirty="0"/>
              <a:t>외부 데이터 연동 </a:t>
            </a:r>
            <a:r>
              <a:rPr lang="ko-KR" altLang="en-US" sz="2000" dirty="0">
                <a:latin typeface="+mj-ea"/>
              </a:rPr>
              <a:t>서비스 </a:t>
            </a:r>
            <a:r>
              <a:rPr lang="en-US" altLang="ko-KR" sz="2000" dirty="0">
                <a:latin typeface="+mj-ea"/>
              </a:rPr>
              <a:t>(1/4)</a:t>
            </a:r>
            <a:endParaRPr kumimoji="1" lang="x-none" altLang="en-US" sz="2000" dirty="0">
              <a:latin typeface="+mj-ea"/>
            </a:endParaRPr>
          </a:p>
        </p:txBody>
      </p:sp>
      <p:pic>
        <p:nvPicPr>
          <p:cNvPr id="18" name="그림 17">
            <a:extLst>
              <a:ext uri="{FF2B5EF4-FFF2-40B4-BE49-F238E27FC236}">
                <a16:creationId xmlns:a16="http://schemas.microsoft.com/office/drawing/2014/main" id="{8E878135-0590-4C7D-B28F-A1C8022C2344}"/>
              </a:ext>
            </a:extLst>
          </p:cNvPr>
          <p:cNvPicPr>
            <a:picLocks noChangeAspect="1"/>
          </p:cNvPicPr>
          <p:nvPr/>
        </p:nvPicPr>
        <p:blipFill>
          <a:blip r:embed="rId3"/>
          <a:stretch>
            <a:fillRect/>
          </a:stretch>
        </p:blipFill>
        <p:spPr>
          <a:xfrm>
            <a:off x="684428" y="2792630"/>
            <a:ext cx="2354624" cy="2366720"/>
          </a:xfrm>
          <a:prstGeom prst="rect">
            <a:avLst/>
          </a:prstGeom>
        </p:spPr>
      </p:pic>
      <p:sp>
        <p:nvSpPr>
          <p:cNvPr id="21" name="직사각형 20">
            <a:extLst>
              <a:ext uri="{FF2B5EF4-FFF2-40B4-BE49-F238E27FC236}">
                <a16:creationId xmlns:a16="http://schemas.microsoft.com/office/drawing/2014/main" id="{192E3EA7-3CDC-48A7-B724-DCC25EA1F90B}"/>
              </a:ext>
            </a:extLst>
          </p:cNvPr>
          <p:cNvSpPr/>
          <p:nvPr/>
        </p:nvSpPr>
        <p:spPr>
          <a:xfrm>
            <a:off x="997215" y="3313689"/>
            <a:ext cx="1792588" cy="12421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2" name="연결선: 꺾임 21">
            <a:extLst>
              <a:ext uri="{FF2B5EF4-FFF2-40B4-BE49-F238E27FC236}">
                <a16:creationId xmlns:a16="http://schemas.microsoft.com/office/drawing/2014/main" id="{FF3BAB31-6E80-421E-854E-7EEE9B9B4B33}"/>
              </a:ext>
            </a:extLst>
          </p:cNvPr>
          <p:cNvCxnSpPr>
            <a:cxnSpLocks/>
            <a:stCxn id="21" idx="3"/>
          </p:cNvCxnSpPr>
          <p:nvPr/>
        </p:nvCxnSpPr>
        <p:spPr>
          <a:xfrm>
            <a:off x="2789802" y="3934759"/>
            <a:ext cx="399700" cy="27485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B05ABC24-78A7-41F7-AFCB-6A9053EBD429}"/>
              </a:ext>
            </a:extLst>
          </p:cNvPr>
          <p:cNvSpPr/>
          <p:nvPr/>
        </p:nvSpPr>
        <p:spPr>
          <a:xfrm>
            <a:off x="8568444" y="2780928"/>
            <a:ext cx="108012" cy="143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24" name="직사각형 23">
            <a:extLst>
              <a:ext uri="{FF2B5EF4-FFF2-40B4-BE49-F238E27FC236}">
                <a16:creationId xmlns:a16="http://schemas.microsoft.com/office/drawing/2014/main" id="{0905AAA5-3484-47CD-A115-FC6FA05229E5}"/>
              </a:ext>
            </a:extLst>
          </p:cNvPr>
          <p:cNvSpPr/>
          <p:nvPr/>
        </p:nvSpPr>
        <p:spPr>
          <a:xfrm>
            <a:off x="4220755" y="3205677"/>
            <a:ext cx="621275"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5" name="연결선: 꺾임 24">
            <a:extLst>
              <a:ext uri="{FF2B5EF4-FFF2-40B4-BE49-F238E27FC236}">
                <a16:creationId xmlns:a16="http://schemas.microsoft.com/office/drawing/2014/main" id="{57289DC6-CA0B-45C7-BDC5-F3F0E8E2AFDA}"/>
              </a:ext>
            </a:extLst>
          </p:cNvPr>
          <p:cNvCxnSpPr>
            <a:cxnSpLocks/>
            <a:stCxn id="23" idx="1"/>
            <a:endCxn id="24" idx="0"/>
          </p:cNvCxnSpPr>
          <p:nvPr/>
        </p:nvCxnSpPr>
        <p:spPr>
          <a:xfrm rot="10800000" flipV="1">
            <a:off x="4531394" y="2852437"/>
            <a:ext cx="4037051" cy="353240"/>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68F9BA0A-2934-476C-8D6D-3320701F0021}"/>
              </a:ext>
            </a:extLst>
          </p:cNvPr>
          <p:cNvSpPr/>
          <p:nvPr/>
        </p:nvSpPr>
        <p:spPr>
          <a:xfrm>
            <a:off x="4160358" y="4717845"/>
            <a:ext cx="1977816"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7" name="연결선: 꺾임 26">
            <a:extLst>
              <a:ext uri="{FF2B5EF4-FFF2-40B4-BE49-F238E27FC236}">
                <a16:creationId xmlns:a16="http://schemas.microsoft.com/office/drawing/2014/main" id="{B49275CA-4FED-4E5B-AC28-C06DE893A75D}"/>
              </a:ext>
            </a:extLst>
          </p:cNvPr>
          <p:cNvCxnSpPr>
            <a:cxnSpLocks/>
            <a:stCxn id="24" idx="2"/>
            <a:endCxn id="26" idx="0"/>
          </p:cNvCxnSpPr>
          <p:nvPr/>
        </p:nvCxnSpPr>
        <p:spPr>
          <a:xfrm rot="16200000" flipH="1">
            <a:off x="4219260" y="3787840"/>
            <a:ext cx="1242138" cy="6178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DEB8B8-6727-433B-B0DF-D9FB484CB72B}"/>
              </a:ext>
            </a:extLst>
          </p:cNvPr>
          <p:cNvSpPr txBox="1"/>
          <p:nvPr/>
        </p:nvSpPr>
        <p:spPr>
          <a:xfrm>
            <a:off x="467544" y="908720"/>
            <a:ext cx="8856984"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외부 서비스 연동</a:t>
            </a:r>
            <a:endParaRPr lang="en-US" altLang="ko-KR" sz="1200" b="1" dirty="0">
              <a:latin typeface="+mn-ea"/>
            </a:endParaRPr>
          </a:p>
          <a:p>
            <a:pPr marL="671513" lvl="1" indent="-214313">
              <a:lnSpc>
                <a:spcPct val="150000"/>
              </a:lnSpc>
              <a:buFont typeface="Wingdings" pitchFamily="2" charset="2"/>
              <a:buChar char="§"/>
            </a:pPr>
            <a:r>
              <a:rPr lang="ko-KR" altLang="en-US" sz="1200" dirty="0">
                <a:solidFill>
                  <a:schemeClr val="tx2">
                    <a:lumMod val="75000"/>
                  </a:schemeClr>
                </a:solidFill>
              </a:rPr>
              <a:t>데이터 베이스에서 태그명을 기준으로 수집 데이터 저장 및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태그 목록 조회</a:t>
            </a:r>
            <a:r>
              <a:rPr lang="en-US" altLang="ko-KR" sz="1200" dirty="0">
                <a:solidFill>
                  <a:schemeClr val="tx2">
                    <a:lumMod val="75000"/>
                  </a:schemeClr>
                </a:solidFill>
              </a:rPr>
              <a:t>, </a:t>
            </a:r>
            <a:r>
              <a:rPr lang="ko-KR" altLang="en-US" sz="1200" dirty="0">
                <a:solidFill>
                  <a:schemeClr val="tx2">
                    <a:lumMod val="75000"/>
                  </a:schemeClr>
                </a:solidFill>
              </a:rPr>
              <a:t>태그 데이터 조회</a:t>
            </a:r>
            <a:r>
              <a:rPr lang="en-US" altLang="ko-KR" sz="1200" dirty="0">
                <a:solidFill>
                  <a:schemeClr val="tx2">
                    <a:lumMod val="75000"/>
                  </a:schemeClr>
                </a:solidFill>
              </a:rPr>
              <a:t>, </a:t>
            </a:r>
            <a:r>
              <a:rPr lang="ko-KR" altLang="en-US" sz="1200" dirty="0">
                <a:solidFill>
                  <a:schemeClr val="tx2">
                    <a:lumMod val="75000"/>
                  </a:schemeClr>
                </a:solidFill>
              </a:rPr>
              <a:t>태그 최신 값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인증 방식으로 사용자 </a:t>
            </a:r>
            <a:r>
              <a:rPr lang="en-US" altLang="ko-KR" sz="1200" dirty="0">
                <a:solidFill>
                  <a:schemeClr val="tx2">
                    <a:lumMod val="75000"/>
                  </a:schemeClr>
                </a:solidFill>
              </a:rPr>
              <a:t>ID, API KEY</a:t>
            </a:r>
            <a:r>
              <a:rPr lang="ko-KR" altLang="en-US" sz="1200" dirty="0">
                <a:solidFill>
                  <a:schemeClr val="tx2">
                    <a:lumMod val="75000"/>
                  </a:schemeClr>
                </a:solidFill>
              </a:rPr>
              <a:t>를 사용 </a:t>
            </a:r>
            <a:r>
              <a:rPr lang="en-US" altLang="ko-KR" sz="1200" dirty="0">
                <a:solidFill>
                  <a:schemeClr val="tx2">
                    <a:lumMod val="75000"/>
                  </a:schemeClr>
                </a:solidFill>
              </a:rPr>
              <a:t>(API KEY</a:t>
            </a:r>
            <a:r>
              <a:rPr lang="ko-KR" altLang="en-US" sz="1200" dirty="0">
                <a:solidFill>
                  <a:schemeClr val="tx2">
                    <a:lumMod val="75000"/>
                  </a:schemeClr>
                </a:solidFill>
              </a:rPr>
              <a:t>는 </a:t>
            </a:r>
            <a:r>
              <a:rPr lang="en-US" altLang="ko-KR" sz="1200" dirty="0">
                <a:solidFill>
                  <a:schemeClr val="tx2">
                    <a:lumMod val="75000"/>
                  </a:schemeClr>
                </a:solidFill>
              </a:rPr>
              <a:t>CLOUD MANAGER </a:t>
            </a:r>
            <a:r>
              <a:rPr lang="ko-KR" altLang="en-US" sz="1200" dirty="0">
                <a:solidFill>
                  <a:schemeClr val="tx2">
                    <a:lumMod val="75000"/>
                  </a:schemeClr>
                </a:solidFill>
              </a:rPr>
              <a:t>웹페이지에서 확인 가능 </a:t>
            </a:r>
            <a:r>
              <a:rPr lang="en-US" altLang="ko-KR" sz="1200" dirty="0">
                <a:solidFill>
                  <a:schemeClr val="tx2">
                    <a:lumMod val="75000"/>
                  </a:schemeClr>
                </a:solidFill>
              </a:rPr>
              <a:t>)</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55521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575CADC-3F11-4E78-8F18-0F1CABB4B1AC}"/>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(2/4)</a:t>
            </a:r>
            <a:endParaRPr kumimoji="1" lang="x-none" altLang="en-US" sz="2000" dirty="0"/>
          </a:p>
        </p:txBody>
      </p:sp>
      <p:pic>
        <p:nvPicPr>
          <p:cNvPr id="4" name="그림 3">
            <a:extLst>
              <a:ext uri="{FF2B5EF4-FFF2-40B4-BE49-F238E27FC236}">
                <a16:creationId xmlns:a16="http://schemas.microsoft.com/office/drawing/2014/main" id="{854DF5D9-5FEA-4F6F-A912-25B04B5156DC}"/>
              </a:ext>
            </a:extLst>
          </p:cNvPr>
          <p:cNvPicPr>
            <a:picLocks noChangeAspect="1"/>
          </p:cNvPicPr>
          <p:nvPr/>
        </p:nvPicPr>
        <p:blipFill>
          <a:blip r:embed="rId2"/>
          <a:stretch>
            <a:fillRect/>
          </a:stretch>
        </p:blipFill>
        <p:spPr>
          <a:xfrm>
            <a:off x="832928" y="2734882"/>
            <a:ext cx="7182798" cy="1603143"/>
          </a:xfrm>
          <a:prstGeom prst="rect">
            <a:avLst/>
          </a:prstGeom>
        </p:spPr>
      </p:pic>
      <p:sp>
        <p:nvSpPr>
          <p:cNvPr id="7" name="TextBox 6">
            <a:extLst>
              <a:ext uri="{FF2B5EF4-FFF2-40B4-BE49-F238E27FC236}">
                <a16:creationId xmlns:a16="http://schemas.microsoft.com/office/drawing/2014/main" id="{2C7772F9-FD68-4812-839F-A0114F1A09C8}"/>
              </a:ext>
            </a:extLst>
          </p:cNvPr>
          <p:cNvSpPr txBox="1"/>
          <p:nvPr/>
        </p:nvSpPr>
        <p:spPr>
          <a:xfrm>
            <a:off x="467544" y="908720"/>
            <a:ext cx="8856984"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태그 목록 조회</a:t>
            </a:r>
          </a:p>
          <a:p>
            <a:pPr marL="671513" lvl="1" indent="-214313">
              <a:lnSpc>
                <a:spcPct val="150000"/>
              </a:lnSpc>
              <a:buFont typeface="Wingdings" pitchFamily="2" charset="2"/>
              <a:buChar char="§"/>
            </a:pPr>
            <a:r>
              <a:rPr lang="ko-KR" altLang="en-US" sz="1200" dirty="0">
                <a:solidFill>
                  <a:schemeClr val="tx2">
                    <a:lumMod val="75000"/>
                  </a:schemeClr>
                </a:solidFill>
              </a:rPr>
              <a:t>데이터 조회가 가능한 태그 목록을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/meta</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4179539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C4C1F52-6688-4341-A17F-C79842E5A6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(3/4)</a:t>
            </a:r>
            <a:endParaRPr kumimoji="1" lang="x-none" altLang="en-US" sz="2000" dirty="0"/>
          </a:p>
        </p:txBody>
      </p:sp>
      <p:pic>
        <p:nvPicPr>
          <p:cNvPr id="6" name="그림 5">
            <a:extLst>
              <a:ext uri="{FF2B5EF4-FFF2-40B4-BE49-F238E27FC236}">
                <a16:creationId xmlns:a16="http://schemas.microsoft.com/office/drawing/2014/main" id="{E37EE60B-6C77-4C6C-A124-C170865E558C}"/>
              </a:ext>
            </a:extLst>
          </p:cNvPr>
          <p:cNvPicPr>
            <a:picLocks noChangeAspect="1"/>
          </p:cNvPicPr>
          <p:nvPr/>
        </p:nvPicPr>
        <p:blipFill>
          <a:blip r:embed="rId2"/>
          <a:stretch>
            <a:fillRect/>
          </a:stretch>
        </p:blipFill>
        <p:spPr>
          <a:xfrm>
            <a:off x="832928" y="2726922"/>
            <a:ext cx="7379494" cy="1528763"/>
          </a:xfrm>
          <a:prstGeom prst="rect">
            <a:avLst/>
          </a:prstGeom>
        </p:spPr>
      </p:pic>
      <p:sp>
        <p:nvSpPr>
          <p:cNvPr id="8" name="TextBox 7">
            <a:extLst>
              <a:ext uri="{FF2B5EF4-FFF2-40B4-BE49-F238E27FC236}">
                <a16:creationId xmlns:a16="http://schemas.microsoft.com/office/drawing/2014/main" id="{8DE99FB3-CA7B-4EC9-A5AF-A5927714DA7A}"/>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태그 데이터 이력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파라미터의 태그</a:t>
            </a:r>
            <a:r>
              <a:rPr lang="en-US" altLang="ko-KR" sz="1200" dirty="0">
                <a:solidFill>
                  <a:schemeClr val="tx2">
                    <a:lumMod val="75000"/>
                  </a:schemeClr>
                </a:solidFill>
              </a:rPr>
              <a:t>, </a:t>
            </a:r>
            <a:r>
              <a:rPr lang="ko-KR" altLang="en-US" sz="1200" dirty="0">
                <a:solidFill>
                  <a:schemeClr val="tx2">
                    <a:lumMod val="75000"/>
                  </a:schemeClr>
                </a:solidFill>
              </a:rPr>
              <a:t>시작시간</a:t>
            </a:r>
            <a:r>
              <a:rPr lang="en-US" altLang="ko-KR" sz="1200" dirty="0">
                <a:solidFill>
                  <a:schemeClr val="tx2">
                    <a:lumMod val="75000"/>
                  </a:schemeClr>
                </a:solidFill>
              </a:rPr>
              <a:t>, </a:t>
            </a:r>
            <a:r>
              <a:rPr lang="ko-KR" altLang="en-US" sz="1200" dirty="0">
                <a:solidFill>
                  <a:schemeClr val="tx2">
                    <a:lumMod val="75000"/>
                  </a:schemeClr>
                </a:solidFill>
              </a:rPr>
              <a:t>종료시간을 기반으로 태그 데이터 조회 </a:t>
            </a:r>
            <a:r>
              <a:rPr lang="en-US" altLang="ko-KR" sz="1200" dirty="0">
                <a:solidFill>
                  <a:schemeClr val="tx2">
                    <a:lumMod val="75000"/>
                  </a:schemeClr>
                </a:solidFill>
              </a:rPr>
              <a:t>(</a:t>
            </a:r>
            <a:r>
              <a:rPr lang="ko-KR" altLang="en-US" sz="1200" dirty="0">
                <a:solidFill>
                  <a:schemeClr val="tx2">
                    <a:lumMod val="75000"/>
                  </a:schemeClr>
                </a:solidFill>
              </a:rPr>
              <a:t>최대 </a:t>
            </a:r>
            <a:r>
              <a:rPr lang="en-US" altLang="ko-KR" sz="1200" dirty="0">
                <a:solidFill>
                  <a:schemeClr val="tx2">
                    <a:lumMod val="75000"/>
                  </a:schemeClr>
                </a:solidFill>
              </a:rPr>
              <a:t>1</a:t>
            </a:r>
            <a:r>
              <a:rPr lang="ko-KR" altLang="en-US" sz="1200" dirty="0">
                <a:solidFill>
                  <a:schemeClr val="tx2">
                    <a:lumMod val="75000"/>
                  </a:schemeClr>
                </a:solidFill>
              </a:rPr>
              <a:t>시간 조회 가능</a:t>
            </a:r>
            <a:r>
              <a:rPr lang="en-US" altLang="ko-KR" sz="1200" dirty="0">
                <a:solidFill>
                  <a:schemeClr val="tx2">
                    <a:lumMod val="75000"/>
                  </a:schemeClr>
                </a:solidFill>
              </a:rPr>
              <a:t>)</a:t>
            </a: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 from (</a:t>
            </a:r>
            <a:r>
              <a:rPr lang="ko-KR" altLang="en-US" sz="1200" dirty="0">
                <a:solidFill>
                  <a:schemeClr val="tx2">
                    <a:lumMod val="75000"/>
                  </a:schemeClr>
                </a:solidFill>
              </a:rPr>
              <a:t>시작기간</a:t>
            </a:r>
            <a:r>
              <a:rPr lang="en-US" altLang="ko-KR" sz="1200" dirty="0">
                <a:solidFill>
                  <a:schemeClr val="tx2">
                    <a:lumMod val="75000"/>
                  </a:schemeClr>
                </a:solidFill>
              </a:rPr>
              <a:t>), to (</a:t>
            </a:r>
            <a:r>
              <a:rPr lang="ko-KR" altLang="en-US" sz="1200" dirty="0">
                <a:solidFill>
                  <a:schemeClr val="tx2">
                    <a:lumMod val="75000"/>
                  </a:schemeClr>
                </a:solidFill>
              </a:rPr>
              <a:t>종료기간</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2835348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34B6778-64A2-41F9-94BC-EAC1FFECEF3A}"/>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12. </a:t>
            </a:r>
            <a:r>
              <a:rPr lang="ko-KR" altLang="en-US" sz="2000" dirty="0">
                <a:latin typeface="+mj-ea"/>
              </a:rPr>
              <a:t>외부 데이터 연동 서비스 </a:t>
            </a:r>
            <a:r>
              <a:rPr lang="en-US" altLang="ko-KR" sz="2000" dirty="0">
                <a:latin typeface="+mj-ea"/>
              </a:rPr>
              <a:t>(4/4)</a:t>
            </a:r>
            <a:endParaRPr kumimoji="1" lang="x-none" altLang="en-US" sz="2000" dirty="0">
              <a:latin typeface="+mj-ea"/>
            </a:endParaRPr>
          </a:p>
        </p:txBody>
      </p:sp>
      <p:pic>
        <p:nvPicPr>
          <p:cNvPr id="4" name="그림 3">
            <a:extLst>
              <a:ext uri="{FF2B5EF4-FFF2-40B4-BE49-F238E27FC236}">
                <a16:creationId xmlns:a16="http://schemas.microsoft.com/office/drawing/2014/main" id="{146056E1-84E4-4D3C-8A88-55800893F11F}"/>
              </a:ext>
            </a:extLst>
          </p:cNvPr>
          <p:cNvPicPr>
            <a:picLocks noChangeAspect="1"/>
          </p:cNvPicPr>
          <p:nvPr/>
        </p:nvPicPr>
        <p:blipFill>
          <a:blip r:embed="rId2"/>
          <a:stretch>
            <a:fillRect/>
          </a:stretch>
        </p:blipFill>
        <p:spPr>
          <a:xfrm>
            <a:off x="832928" y="2726922"/>
            <a:ext cx="7408069" cy="1243013"/>
          </a:xfrm>
          <a:prstGeom prst="rect">
            <a:avLst/>
          </a:prstGeom>
        </p:spPr>
      </p:pic>
      <p:sp>
        <p:nvSpPr>
          <p:cNvPr id="7" name="TextBox 6">
            <a:extLst>
              <a:ext uri="{FF2B5EF4-FFF2-40B4-BE49-F238E27FC236}">
                <a16:creationId xmlns:a16="http://schemas.microsoft.com/office/drawing/2014/main" id="{A9A0CEAB-F0CB-4DD6-BF80-A205993990BC}"/>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태그 데이터 최신 값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파라미터에 입력한 태그의 최종 데이터 한개의 값을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/tag/last</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36499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B177206-17D7-4E7D-85D3-0C216DDB2D45}"/>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610616"/>
          </a:xfrm>
          <a:prstGeom prst="rect">
            <a:avLst/>
          </a:prstGeom>
          <a:noFill/>
        </p:spPr>
        <p:txBody>
          <a:bodyPr wrap="square" rtlCol="0">
            <a:spAutoFit/>
          </a:bodyPr>
          <a:lstStyle/>
          <a:p>
            <a:pPr>
              <a:lnSpc>
                <a:spcPct val="150000"/>
              </a:lnSpc>
            </a:pPr>
            <a:r>
              <a:rPr lang="en-US" altLang="ko-KR" sz="1200" b="1" dirty="0">
                <a:latin typeface="+mn-ea"/>
              </a:rPr>
              <a:t>3) TOAST </a:t>
            </a:r>
            <a:r>
              <a:rPr lang="ko-KR" altLang="en-US" sz="1200" b="1" dirty="0">
                <a:latin typeface="+mn-ea"/>
              </a:rPr>
              <a:t>로그인</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회원 가입 화면에서 입력한 이메일과 비밀번호를 입력 후 로그인 버튼 클릭</a:t>
            </a:r>
            <a:endParaRPr lang="en-US" altLang="ko-KR" sz="1200" dirty="0">
              <a:latin typeface="+mn-ea"/>
            </a:endParaRPr>
          </a:p>
        </p:txBody>
      </p:sp>
      <p:pic>
        <p:nvPicPr>
          <p:cNvPr id="4" name="그림 3">
            <a:extLst>
              <a:ext uri="{FF2B5EF4-FFF2-40B4-BE49-F238E27FC236}">
                <a16:creationId xmlns:a16="http://schemas.microsoft.com/office/drawing/2014/main" id="{4A3836AA-2AE0-4244-A782-4008E6EDC5E4}"/>
              </a:ext>
            </a:extLst>
          </p:cNvPr>
          <p:cNvPicPr>
            <a:picLocks noChangeAspect="1"/>
          </p:cNvPicPr>
          <p:nvPr/>
        </p:nvPicPr>
        <p:blipFill>
          <a:blip r:embed="rId2"/>
          <a:stretch>
            <a:fillRect/>
          </a:stretch>
        </p:blipFill>
        <p:spPr>
          <a:xfrm>
            <a:off x="539552" y="2402887"/>
            <a:ext cx="3348372" cy="2781275"/>
          </a:xfrm>
          <a:prstGeom prst="rect">
            <a:avLst/>
          </a:prstGeom>
          <a:effectLst>
            <a:outerShdw blurRad="50800" dist="38100" dir="2700000" algn="tl" rotWithShape="0">
              <a:prstClr val="black">
                <a:alpha val="40000"/>
              </a:prstClr>
            </a:outerShdw>
          </a:effectLst>
        </p:spPr>
      </p:pic>
      <p:sp>
        <p:nvSpPr>
          <p:cNvPr id="5" name="타원 4">
            <a:extLst>
              <a:ext uri="{FF2B5EF4-FFF2-40B4-BE49-F238E27FC236}">
                <a16:creationId xmlns:a16="http://schemas.microsoft.com/office/drawing/2014/main" id="{3D1154CB-21B6-44C8-9D72-86FBA62C5C6B}"/>
              </a:ext>
            </a:extLst>
          </p:cNvPr>
          <p:cNvSpPr/>
          <p:nvPr/>
        </p:nvSpPr>
        <p:spPr>
          <a:xfrm>
            <a:off x="2033290" y="443554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3"/>
          <a:stretch>
            <a:fillRect/>
          </a:stretch>
        </p:blipFill>
        <p:spPr>
          <a:xfrm>
            <a:off x="4193958" y="2402886"/>
            <a:ext cx="4482498" cy="2794520"/>
          </a:xfrm>
          <a:prstGeom prst="rect">
            <a:avLst/>
          </a:prstGeom>
        </p:spPr>
      </p:pic>
    </p:spTree>
    <p:extLst>
      <p:ext uri="{BB962C8B-B14F-4D97-AF65-F5344CB8AC3E}">
        <p14:creationId xmlns:p14="http://schemas.microsoft.com/office/powerpoint/2010/main" val="5544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7DEABEC-0962-4903-8E4E-628B7788551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결재수단 등록</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b="1" dirty="0">
                <a:latin typeface="+mn-ea"/>
              </a:rPr>
              <a:t>    </a:t>
            </a:r>
            <a:r>
              <a:rPr lang="ko-KR" altLang="en-US" sz="1200" dirty="0">
                <a:latin typeface="+mn-ea"/>
              </a:rPr>
              <a:t>계정정보에 마우스 위치 후 팝업 메뉴에서 결제수단 클릭</a:t>
            </a:r>
            <a:endParaRPr lang="en-US" altLang="ko-KR" sz="1200" dirty="0">
              <a:latin typeface="+mn-ea"/>
            </a:endParaRPr>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2"/>
          <a:stretch>
            <a:fillRect/>
          </a:stretch>
        </p:blipFill>
        <p:spPr>
          <a:xfrm>
            <a:off x="539552" y="2294874"/>
            <a:ext cx="4482498" cy="2794520"/>
          </a:xfrm>
          <a:prstGeom prst="rect">
            <a:avLst/>
          </a:prstGeom>
        </p:spPr>
      </p:pic>
      <p:sp>
        <p:nvSpPr>
          <p:cNvPr id="5" name="타원 4">
            <a:extLst>
              <a:ext uri="{FF2B5EF4-FFF2-40B4-BE49-F238E27FC236}">
                <a16:creationId xmlns:a16="http://schemas.microsoft.com/office/drawing/2014/main" id="{3D1154CB-21B6-44C8-9D72-86FBA62C5C6B}"/>
              </a:ext>
            </a:extLst>
          </p:cNvPr>
          <p:cNvSpPr/>
          <p:nvPr/>
        </p:nvSpPr>
        <p:spPr>
          <a:xfrm>
            <a:off x="4248821" y="21930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4A35CBD9-E7FD-4D33-AEE6-E1DDBB3AC62F}"/>
              </a:ext>
            </a:extLst>
          </p:cNvPr>
          <p:cNvPicPr>
            <a:picLocks noChangeAspect="1"/>
          </p:cNvPicPr>
          <p:nvPr/>
        </p:nvPicPr>
        <p:blipFill>
          <a:blip r:embed="rId3"/>
          <a:stretch>
            <a:fillRect/>
          </a:stretch>
        </p:blipFill>
        <p:spPr>
          <a:xfrm>
            <a:off x="5022050" y="2456892"/>
            <a:ext cx="486054" cy="1281415"/>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C6B71EF1-F06F-49A1-958F-97C3B2724C1A}"/>
              </a:ext>
            </a:extLst>
          </p:cNvPr>
          <p:cNvSpPr/>
          <p:nvPr/>
        </p:nvSpPr>
        <p:spPr>
          <a:xfrm>
            <a:off x="5026337" y="2841829"/>
            <a:ext cx="486054" cy="155123"/>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0" name="그림 9">
            <a:extLst>
              <a:ext uri="{FF2B5EF4-FFF2-40B4-BE49-F238E27FC236}">
                <a16:creationId xmlns:a16="http://schemas.microsoft.com/office/drawing/2014/main" id="{470232A6-FDE9-40C9-A5B1-7AF9588543F2}"/>
              </a:ext>
            </a:extLst>
          </p:cNvPr>
          <p:cNvPicPr>
            <a:picLocks noChangeAspect="1"/>
          </p:cNvPicPr>
          <p:nvPr/>
        </p:nvPicPr>
        <p:blipFill>
          <a:blip r:embed="rId4"/>
          <a:stretch>
            <a:fillRect/>
          </a:stretch>
        </p:blipFill>
        <p:spPr>
          <a:xfrm>
            <a:off x="5670343" y="2558008"/>
            <a:ext cx="3078122" cy="1134126"/>
          </a:xfrm>
          <a:prstGeom prst="rect">
            <a:avLst/>
          </a:prstGeom>
        </p:spPr>
      </p:pic>
      <p:pic>
        <p:nvPicPr>
          <p:cNvPr id="11" name="그림 10">
            <a:extLst>
              <a:ext uri="{FF2B5EF4-FFF2-40B4-BE49-F238E27FC236}">
                <a16:creationId xmlns:a16="http://schemas.microsoft.com/office/drawing/2014/main" id="{D5B3A385-9220-47C5-989D-373362518613}"/>
              </a:ext>
            </a:extLst>
          </p:cNvPr>
          <p:cNvPicPr>
            <a:picLocks noChangeAspect="1"/>
          </p:cNvPicPr>
          <p:nvPr/>
        </p:nvPicPr>
        <p:blipFill>
          <a:blip r:embed="rId5"/>
          <a:stretch>
            <a:fillRect/>
          </a:stretch>
        </p:blipFill>
        <p:spPr>
          <a:xfrm>
            <a:off x="6210183" y="3861048"/>
            <a:ext cx="1940489" cy="1761660"/>
          </a:xfrm>
          <a:prstGeom prst="rect">
            <a:avLst/>
          </a:prstGeom>
        </p:spPr>
      </p:pic>
      <p:sp>
        <p:nvSpPr>
          <p:cNvPr id="12" name="타원 11">
            <a:extLst>
              <a:ext uri="{FF2B5EF4-FFF2-40B4-BE49-F238E27FC236}">
                <a16:creationId xmlns:a16="http://schemas.microsoft.com/office/drawing/2014/main" id="{DC775065-F2D1-495E-8C4C-EB78D59D650F}"/>
              </a:ext>
            </a:extLst>
          </p:cNvPr>
          <p:cNvSpPr/>
          <p:nvPr/>
        </p:nvSpPr>
        <p:spPr>
          <a:xfrm>
            <a:off x="7740352" y="2996952"/>
            <a:ext cx="486054"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11CF00ED-292A-457E-BBD0-0B77396733D5}"/>
              </a:ext>
            </a:extLst>
          </p:cNvPr>
          <p:cNvSpPr/>
          <p:nvPr/>
        </p:nvSpPr>
        <p:spPr>
          <a:xfrm>
            <a:off x="7560332" y="5400972"/>
            <a:ext cx="702078"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직선 화살표 연결선 16">
            <a:extLst>
              <a:ext uri="{FF2B5EF4-FFF2-40B4-BE49-F238E27FC236}">
                <a16:creationId xmlns:a16="http://schemas.microsoft.com/office/drawing/2014/main" id="{156052DF-7EE7-4689-9F95-765B34217776}"/>
              </a:ext>
            </a:extLst>
          </p:cNvPr>
          <p:cNvCxnSpPr>
            <a:cxnSpLocks/>
            <a:stCxn id="7" idx="6"/>
          </p:cNvCxnSpPr>
          <p:nvPr/>
        </p:nvCxnSpPr>
        <p:spPr>
          <a:xfrm flipV="1">
            <a:off x="5512391" y="2726922"/>
            <a:ext cx="157731" cy="19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69F2A33-DB7C-4A0E-A4AF-7C1DFF66FDBF}"/>
              </a:ext>
            </a:extLst>
          </p:cNvPr>
          <p:cNvCxnSpPr>
            <a:cxnSpLocks/>
            <a:stCxn id="5" idx="4"/>
          </p:cNvCxnSpPr>
          <p:nvPr/>
        </p:nvCxnSpPr>
        <p:spPr>
          <a:xfrm>
            <a:off x="4635435" y="2517044"/>
            <a:ext cx="386615" cy="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F83FD-9170-4647-911C-C29A57A2A7B9}"/>
              </a:ext>
            </a:extLst>
          </p:cNvPr>
          <p:cNvCxnSpPr>
            <a:cxnSpLocks/>
            <a:stCxn id="12" idx="5"/>
            <a:endCxn id="14" idx="7"/>
          </p:cNvCxnSpPr>
          <p:nvPr/>
        </p:nvCxnSpPr>
        <p:spPr>
          <a:xfrm>
            <a:off x="8155225" y="3181340"/>
            <a:ext cx="4368" cy="22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1C3B99F-3F87-4A35-B84E-BBD1F2D7B7A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D5D93113-CA3E-4074-B799-BCB85954CF46}"/>
              </a:ext>
            </a:extLst>
          </p:cNvPr>
          <p:cNvPicPr>
            <a:picLocks noChangeAspect="1"/>
          </p:cNvPicPr>
          <p:nvPr/>
        </p:nvPicPr>
        <p:blipFill>
          <a:blip r:embed="rId2"/>
          <a:stretch>
            <a:fillRect/>
          </a:stretch>
        </p:blipFill>
        <p:spPr>
          <a:xfrm>
            <a:off x="1350595" y="2297455"/>
            <a:ext cx="6514817" cy="332707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spTree>
    <p:extLst>
      <p:ext uri="{BB962C8B-B14F-4D97-AF65-F5344CB8AC3E}">
        <p14:creationId xmlns:p14="http://schemas.microsoft.com/office/powerpoint/2010/main" val="58331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A748AFD1-9E7B-4925-9B26-6D9EB7C83F3B}"/>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7" name="그림 26">
            <a:extLst>
              <a:ext uri="{FF2B5EF4-FFF2-40B4-BE49-F238E27FC236}">
                <a16:creationId xmlns:a16="http://schemas.microsoft.com/office/drawing/2014/main" id="{F54502EF-D94A-478D-927A-20381C674597}"/>
              </a:ext>
            </a:extLst>
          </p:cNvPr>
          <p:cNvPicPr>
            <a:picLocks noChangeAspect="1"/>
          </p:cNvPicPr>
          <p:nvPr/>
        </p:nvPicPr>
        <p:blipFill>
          <a:blip r:embed="rId2"/>
          <a:stretch>
            <a:fillRect/>
          </a:stretch>
        </p:blipFill>
        <p:spPr>
          <a:xfrm>
            <a:off x="5364385" y="3830953"/>
            <a:ext cx="2609993" cy="1698707"/>
          </a:xfrm>
          <a:prstGeom prst="rect">
            <a:avLst/>
          </a:prstGeom>
        </p:spPr>
      </p:pic>
      <p:pic>
        <p:nvPicPr>
          <p:cNvPr id="23" name="그림 22">
            <a:extLst>
              <a:ext uri="{FF2B5EF4-FFF2-40B4-BE49-F238E27FC236}">
                <a16:creationId xmlns:a16="http://schemas.microsoft.com/office/drawing/2014/main" id="{448A5170-171E-4D1C-AF5A-2A892F47ACA2}"/>
              </a:ext>
            </a:extLst>
          </p:cNvPr>
          <p:cNvPicPr>
            <a:picLocks noChangeAspect="1"/>
          </p:cNvPicPr>
          <p:nvPr/>
        </p:nvPicPr>
        <p:blipFill>
          <a:blip r:embed="rId3"/>
          <a:stretch>
            <a:fillRect/>
          </a:stretch>
        </p:blipFill>
        <p:spPr>
          <a:xfrm>
            <a:off x="4608004" y="2434384"/>
            <a:ext cx="4104456" cy="322018"/>
          </a:xfrm>
          <a:prstGeom prst="rect">
            <a:avLst/>
          </a:prstGeom>
        </p:spPr>
      </p:pic>
      <p:pic>
        <p:nvPicPr>
          <p:cNvPr id="16" name="그림 15">
            <a:extLst>
              <a:ext uri="{FF2B5EF4-FFF2-40B4-BE49-F238E27FC236}">
                <a16:creationId xmlns:a16="http://schemas.microsoft.com/office/drawing/2014/main" id="{C9DE158F-296B-4797-9646-103D1B6A4CF1}"/>
              </a:ext>
            </a:extLst>
          </p:cNvPr>
          <p:cNvPicPr>
            <a:picLocks noChangeAspect="1"/>
          </p:cNvPicPr>
          <p:nvPr/>
        </p:nvPicPr>
        <p:blipFill>
          <a:blip r:embed="rId4"/>
          <a:stretch>
            <a:fillRect/>
          </a:stretch>
        </p:blipFill>
        <p:spPr>
          <a:xfrm>
            <a:off x="879823" y="3830953"/>
            <a:ext cx="2651039" cy="1704560"/>
          </a:xfrm>
          <a:prstGeom prst="rect">
            <a:avLst/>
          </a:prstGeom>
        </p:spPr>
      </p:pic>
      <p:pic>
        <p:nvPicPr>
          <p:cNvPr id="5" name="그림 4">
            <a:extLst>
              <a:ext uri="{FF2B5EF4-FFF2-40B4-BE49-F238E27FC236}">
                <a16:creationId xmlns:a16="http://schemas.microsoft.com/office/drawing/2014/main" id="{52B83957-96F8-4AD8-8071-2C7C1F2B4524}"/>
              </a:ext>
            </a:extLst>
          </p:cNvPr>
          <p:cNvPicPr>
            <a:picLocks noChangeAspect="1"/>
          </p:cNvPicPr>
          <p:nvPr/>
        </p:nvPicPr>
        <p:blipFill>
          <a:blip r:embed="rId5"/>
          <a:stretch>
            <a:fillRect/>
          </a:stretch>
        </p:blipFill>
        <p:spPr>
          <a:xfrm>
            <a:off x="447774" y="2456142"/>
            <a:ext cx="3836194" cy="70008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(8/17)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15093" y="908720"/>
            <a:ext cx="8505379"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조직을 생성하고 해당 조직 밑에 신규 프로젝트를 생성한다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2337984" y="2512889"/>
            <a:ext cx="189021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2"/>
            <a:endCxn id="13" idx="0"/>
          </p:cNvCxnSpPr>
          <p:nvPr/>
        </p:nvCxnSpPr>
        <p:spPr>
          <a:xfrm rot="5400000">
            <a:off x="2246016" y="2793878"/>
            <a:ext cx="994028" cy="1080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825816" y="3830953"/>
            <a:ext cx="2754306" cy="17045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C08D17BB-ADE9-436E-B0AF-656C4B66E025}"/>
              </a:ext>
            </a:extLst>
          </p:cNvPr>
          <p:cNvSpPr/>
          <p:nvPr/>
        </p:nvSpPr>
        <p:spPr>
          <a:xfrm>
            <a:off x="7350719" y="2428921"/>
            <a:ext cx="1361741"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4" y="3827508"/>
            <a:ext cx="2713261" cy="17080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7" idx="2"/>
            <a:endCxn id="19" idx="0"/>
          </p:cNvCxnSpPr>
          <p:nvPr/>
        </p:nvCxnSpPr>
        <p:spPr>
          <a:xfrm rot="5400000">
            <a:off x="6814397" y="2610314"/>
            <a:ext cx="1074551" cy="1359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CA6AA724-9DC9-42A8-A5C3-38B4320922D9}"/>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8" name="그림 17">
            <a:extLst>
              <a:ext uri="{FF2B5EF4-FFF2-40B4-BE49-F238E27FC236}">
                <a16:creationId xmlns:a16="http://schemas.microsoft.com/office/drawing/2014/main" id="{8C203E40-8816-4078-99CE-29AC18C24BC8}"/>
              </a:ext>
            </a:extLst>
          </p:cNvPr>
          <p:cNvPicPr>
            <a:picLocks noChangeAspect="1"/>
          </p:cNvPicPr>
          <p:nvPr/>
        </p:nvPicPr>
        <p:blipFill>
          <a:blip r:embed="rId2"/>
          <a:stretch>
            <a:fillRect/>
          </a:stretch>
        </p:blipFill>
        <p:spPr>
          <a:xfrm>
            <a:off x="413538" y="3205966"/>
            <a:ext cx="4307533" cy="2310584"/>
          </a:xfrm>
          <a:prstGeom prst="rect">
            <a:avLst/>
          </a:prstGeom>
        </p:spPr>
      </p:pic>
      <p:pic>
        <p:nvPicPr>
          <p:cNvPr id="33" name="그림 32">
            <a:extLst>
              <a:ext uri="{FF2B5EF4-FFF2-40B4-BE49-F238E27FC236}">
                <a16:creationId xmlns:a16="http://schemas.microsoft.com/office/drawing/2014/main" id="{8A2DCEEE-3FD9-49D3-9224-2839524B19CD}"/>
              </a:ext>
            </a:extLst>
          </p:cNvPr>
          <p:cNvPicPr>
            <a:picLocks noChangeAspect="1"/>
          </p:cNvPicPr>
          <p:nvPr/>
        </p:nvPicPr>
        <p:blipFill>
          <a:blip r:embed="rId3"/>
          <a:stretch>
            <a:fillRect/>
          </a:stretch>
        </p:blipFill>
        <p:spPr>
          <a:xfrm>
            <a:off x="3911517" y="3205966"/>
            <a:ext cx="4800943" cy="2403398"/>
          </a:xfrm>
          <a:prstGeom prst="rect">
            <a:avLst/>
          </a:prstGeom>
        </p:spPr>
      </p:pic>
      <p:pic>
        <p:nvPicPr>
          <p:cNvPr id="4" name="그림 3">
            <a:extLst>
              <a:ext uri="{FF2B5EF4-FFF2-40B4-BE49-F238E27FC236}">
                <a16:creationId xmlns:a16="http://schemas.microsoft.com/office/drawing/2014/main" id="{E6373C65-C0CA-4169-AEC6-53142E5F6E84}"/>
              </a:ext>
            </a:extLst>
          </p:cNvPr>
          <p:cNvPicPr>
            <a:picLocks noChangeAspect="1"/>
          </p:cNvPicPr>
          <p:nvPr/>
        </p:nvPicPr>
        <p:blipFill>
          <a:blip r:embed="rId4"/>
          <a:stretch>
            <a:fillRect/>
          </a:stretch>
        </p:blipFill>
        <p:spPr>
          <a:xfrm>
            <a:off x="2590795" y="2195251"/>
            <a:ext cx="4320480" cy="80505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설치</a:t>
            </a:r>
            <a:r>
              <a:rPr lang="en-US" altLang="ko-KR" sz="2000" dirty="0">
                <a:latin typeface="+mj-ea"/>
              </a:rPr>
              <a:t>- </a:t>
            </a:r>
            <a:r>
              <a:rPr lang="ko-KR" altLang="en-US" sz="2000" dirty="0">
                <a:latin typeface="+mj-ea"/>
              </a:rPr>
              <a:t>인스턴스 생성 </a:t>
            </a:r>
            <a:r>
              <a:rPr lang="en-US" altLang="ko-KR" sz="2000" dirty="0">
                <a:latin typeface="+mj-ea"/>
              </a:rPr>
              <a:t>(9/17)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33773"/>
            <a:ext cx="8496944" cy="610616"/>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서비스 추가</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조직을 생성하고 해당 조직</a:t>
            </a:r>
            <a:r>
              <a:rPr lang="en-US" altLang="ko-KR" sz="1200" dirty="0">
                <a:latin typeface="+mn-ea"/>
              </a:rPr>
              <a:t>/</a:t>
            </a:r>
            <a:r>
              <a:rPr lang="ko-KR" altLang="en-US" sz="1200" dirty="0">
                <a:latin typeface="+mn-ea"/>
              </a:rPr>
              <a:t>프로젝트에 신규 서비스</a:t>
            </a:r>
            <a:r>
              <a:rPr lang="en-US" altLang="ko-KR" sz="1200" dirty="0">
                <a:latin typeface="+mn-ea"/>
              </a:rPr>
              <a:t>(</a:t>
            </a:r>
            <a:r>
              <a:rPr lang="ko-KR" altLang="en-US" sz="1200" dirty="0">
                <a:latin typeface="+mn-ea"/>
              </a:rPr>
              <a:t>인스턴스 등</a:t>
            </a:r>
            <a:r>
              <a:rPr lang="en-US" altLang="ko-KR" sz="1200" dirty="0">
                <a:latin typeface="+mn-ea"/>
              </a:rPr>
              <a:t>)</a:t>
            </a:r>
            <a:r>
              <a:rPr lang="ko-KR" altLang="en-US" sz="1200" dirty="0">
                <a:latin typeface="+mn-ea"/>
              </a:rPr>
              <a:t>를 추가한다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5436096" y="2469674"/>
            <a:ext cx="1475179"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1"/>
            <a:endCxn id="13" idx="0"/>
          </p:cNvCxnSpPr>
          <p:nvPr/>
        </p:nvCxnSpPr>
        <p:spPr>
          <a:xfrm rot="10800000" flipV="1">
            <a:off x="926597" y="2611315"/>
            <a:ext cx="4509500" cy="2230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683568" y="4842060"/>
            <a:ext cx="486055" cy="1943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5" y="3760365"/>
            <a:ext cx="364001" cy="10068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3" idx="3"/>
            <a:endCxn id="19" idx="1"/>
          </p:cNvCxnSpPr>
          <p:nvPr/>
        </p:nvCxnSpPr>
        <p:spPr>
          <a:xfrm flipV="1">
            <a:off x="1169623" y="3810706"/>
            <a:ext cx="4145502" cy="1128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F687F8D8-424D-4CE3-9613-F9DB1D5B7568}"/>
              </a:ext>
            </a:extLst>
          </p:cNvPr>
          <p:cNvPicPr>
            <a:picLocks noChangeAspect="1"/>
          </p:cNvPicPr>
          <p:nvPr/>
        </p:nvPicPr>
        <p:blipFill>
          <a:blip r:embed="rId5"/>
          <a:stretch>
            <a:fillRect/>
          </a:stretch>
        </p:blipFill>
        <p:spPr>
          <a:xfrm>
            <a:off x="6353026" y="3420453"/>
            <a:ext cx="2107406" cy="1664494"/>
          </a:xfrm>
          <a:prstGeom prst="rect">
            <a:avLst/>
          </a:prstGeom>
        </p:spPr>
      </p:pic>
      <p:sp>
        <p:nvSpPr>
          <p:cNvPr id="42" name="직사각형 41">
            <a:extLst>
              <a:ext uri="{FF2B5EF4-FFF2-40B4-BE49-F238E27FC236}">
                <a16:creationId xmlns:a16="http://schemas.microsoft.com/office/drawing/2014/main" id="{9A678461-3285-4868-94B6-4E80A61C3C6A}"/>
              </a:ext>
            </a:extLst>
          </p:cNvPr>
          <p:cNvSpPr/>
          <p:nvPr/>
        </p:nvSpPr>
        <p:spPr>
          <a:xfrm>
            <a:off x="7866366" y="4753131"/>
            <a:ext cx="486055"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3" name="연결선: 꺾임 42">
            <a:extLst>
              <a:ext uri="{FF2B5EF4-FFF2-40B4-BE49-F238E27FC236}">
                <a16:creationId xmlns:a16="http://schemas.microsoft.com/office/drawing/2014/main" id="{5040FBC5-6DDE-48A4-94A3-F0DDC85C8CFF}"/>
              </a:ext>
            </a:extLst>
          </p:cNvPr>
          <p:cNvCxnSpPr>
            <a:cxnSpLocks/>
            <a:stCxn id="19" idx="3"/>
            <a:endCxn id="42" idx="1"/>
          </p:cNvCxnSpPr>
          <p:nvPr/>
        </p:nvCxnSpPr>
        <p:spPr>
          <a:xfrm>
            <a:off x="5679126" y="3810707"/>
            <a:ext cx="2187241" cy="10840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4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E8A96DAC-B317-4516-B0A4-584FE51233E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6" name="그림 15">
            <a:extLst>
              <a:ext uri="{FF2B5EF4-FFF2-40B4-BE49-F238E27FC236}">
                <a16:creationId xmlns:a16="http://schemas.microsoft.com/office/drawing/2014/main" id="{4FD6884D-2898-4C82-B99D-2A3569ED61C6}"/>
              </a:ext>
            </a:extLst>
          </p:cNvPr>
          <p:cNvPicPr>
            <a:picLocks noChangeAspect="1"/>
          </p:cNvPicPr>
          <p:nvPr/>
        </p:nvPicPr>
        <p:blipFill>
          <a:blip r:embed="rId2"/>
          <a:stretch>
            <a:fillRect/>
          </a:stretch>
        </p:blipFill>
        <p:spPr>
          <a:xfrm>
            <a:off x="6018899" y="2992811"/>
            <a:ext cx="2280717" cy="1259112"/>
          </a:xfrm>
          <a:prstGeom prst="rect">
            <a:avLst/>
          </a:prstGeom>
        </p:spPr>
      </p:pic>
      <p:pic>
        <p:nvPicPr>
          <p:cNvPr id="6" name="그림 5">
            <a:extLst>
              <a:ext uri="{FF2B5EF4-FFF2-40B4-BE49-F238E27FC236}">
                <a16:creationId xmlns:a16="http://schemas.microsoft.com/office/drawing/2014/main" id="{F9F4BDED-2761-48EA-BCCA-3B8C2EA0D3FE}"/>
              </a:ext>
            </a:extLst>
          </p:cNvPr>
          <p:cNvPicPr>
            <a:picLocks noChangeAspect="1"/>
          </p:cNvPicPr>
          <p:nvPr/>
        </p:nvPicPr>
        <p:blipFill>
          <a:blip r:embed="rId3"/>
          <a:stretch>
            <a:fillRect/>
          </a:stretch>
        </p:blipFill>
        <p:spPr>
          <a:xfrm>
            <a:off x="1043608" y="3212976"/>
            <a:ext cx="4586659" cy="2293330"/>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(10/17)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7) </a:t>
            </a:r>
            <a:r>
              <a:rPr lang="ko-KR" altLang="en-US" sz="1200" b="1" dirty="0" err="1">
                <a:latin typeface="+mn-ea"/>
              </a:rPr>
              <a:t>키페어</a:t>
            </a:r>
            <a:r>
              <a:rPr lang="ko-KR" altLang="en-US" sz="1200" b="1" dirty="0">
                <a:latin typeface="+mn-ea"/>
              </a:rPr>
              <a:t> 생성</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인스턴트 활성화 전 </a:t>
            </a:r>
            <a:r>
              <a:rPr lang="en-US" altLang="ko-KR" sz="1200" dirty="0">
                <a:latin typeface="+mn-ea"/>
              </a:rPr>
              <a:t>SSH </a:t>
            </a:r>
            <a:r>
              <a:rPr lang="ko-KR" altLang="en-US" sz="1200" dirty="0">
                <a:latin typeface="+mn-ea"/>
              </a:rPr>
              <a:t>접속에 필요한 키 페어 파일을 를 생성하여 다운로드한다</a:t>
            </a:r>
            <a:r>
              <a:rPr lang="en-US" altLang="ko-KR" sz="1200" dirty="0">
                <a:latin typeface="+mn-ea"/>
              </a:rPr>
              <a:t>.</a:t>
            </a:r>
          </a:p>
          <a:p>
            <a:pPr lvl="1">
              <a:lnSpc>
                <a:spcPct val="150000"/>
              </a:lnSpc>
            </a:pPr>
            <a:r>
              <a:rPr lang="ko-KR" altLang="en-US" sz="1200" b="1" dirty="0">
                <a:solidFill>
                  <a:srgbClr val="FF0000"/>
                </a:solidFill>
                <a:latin typeface="+mn-ea"/>
              </a:rPr>
              <a:t>    키 페어 파일은 생성 후 다시 다운로드 </a:t>
            </a:r>
            <a:r>
              <a:rPr lang="ko-KR" altLang="en-US" sz="1200" b="1" dirty="0" err="1">
                <a:solidFill>
                  <a:srgbClr val="FF0000"/>
                </a:solidFill>
                <a:latin typeface="+mn-ea"/>
              </a:rPr>
              <a:t>할수</a:t>
            </a:r>
            <a:r>
              <a:rPr lang="ko-KR" altLang="en-US" sz="1200" b="1" dirty="0">
                <a:solidFill>
                  <a:srgbClr val="FF0000"/>
                </a:solidFill>
                <a:latin typeface="+mn-ea"/>
              </a:rPr>
              <a:t> 없으며 분실 시 인스턴트를 새로 생성해야 하므로 관리가 필요</a:t>
            </a:r>
            <a:endParaRPr lang="en-US" altLang="ko-KR" sz="1200" b="1" dirty="0">
              <a:solidFill>
                <a:srgbClr val="FF0000"/>
              </a:solidFill>
              <a:latin typeface="+mn-ea"/>
            </a:endParaRP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err="1">
                <a:latin typeface="+mn-ea"/>
              </a:rPr>
              <a:t>키패어</a:t>
            </a:r>
            <a:r>
              <a:rPr lang="ko-KR" altLang="en-US" sz="1200" dirty="0">
                <a:latin typeface="+mn-ea"/>
              </a:rPr>
              <a:t> </a:t>
            </a:r>
            <a:r>
              <a:rPr lang="en-US" altLang="ko-KR" sz="1200" dirty="0">
                <a:latin typeface="+mn-ea"/>
              </a:rPr>
              <a:t>-&gt; </a:t>
            </a:r>
            <a:r>
              <a:rPr lang="ko-KR" altLang="en-US" sz="1200" dirty="0">
                <a:latin typeface="+mn-ea"/>
              </a:rPr>
              <a:t>키 패어 생성 </a:t>
            </a:r>
            <a:r>
              <a:rPr lang="en-US" altLang="ko-KR" sz="1200" dirty="0">
                <a:latin typeface="+mn-ea"/>
              </a:rPr>
              <a:t>-&gt; </a:t>
            </a:r>
            <a:r>
              <a:rPr lang="ko-KR" altLang="en-US" sz="1200" dirty="0" err="1">
                <a:latin typeface="+mn-ea"/>
              </a:rPr>
              <a:t>키페어</a:t>
            </a:r>
            <a:r>
              <a:rPr lang="ko-KR" altLang="en-US" sz="1200" dirty="0">
                <a:latin typeface="+mn-ea"/>
              </a:rPr>
              <a:t> 이름 입력 </a:t>
            </a:r>
            <a:r>
              <a:rPr lang="en-US" altLang="ko-KR" sz="1200" dirty="0">
                <a:latin typeface="+mn-ea"/>
              </a:rPr>
              <a:t>(</a:t>
            </a:r>
            <a:r>
              <a:rPr lang="ko-KR" altLang="en-US" sz="1200" dirty="0" err="1">
                <a:latin typeface="+mn-ea"/>
              </a:rPr>
              <a:t>임의값</a:t>
            </a:r>
            <a:r>
              <a:rPr lang="en-US" altLang="ko-KR" sz="1200" dirty="0">
                <a:latin typeface="+mn-ea"/>
              </a:rPr>
              <a:t>) -&gt;</a:t>
            </a:r>
          </a:p>
          <a:p>
            <a:pPr lvl="1">
              <a:lnSpc>
                <a:spcPct val="150000"/>
              </a:lnSpc>
            </a:pPr>
            <a:r>
              <a:rPr lang="en-US" altLang="ko-KR" sz="1200" dirty="0">
                <a:latin typeface="+mn-ea"/>
              </a:rPr>
              <a:t>    </a:t>
            </a:r>
            <a:r>
              <a:rPr lang="ko-KR" altLang="en-US" sz="1200" dirty="0">
                <a:latin typeface="+mn-ea"/>
              </a:rPr>
              <a:t>생성 </a:t>
            </a:r>
            <a:r>
              <a:rPr lang="en-US" altLang="ko-KR" sz="1200" dirty="0">
                <a:latin typeface="+mn-ea"/>
              </a:rPr>
              <a:t>-&gt; </a:t>
            </a:r>
            <a:r>
              <a:rPr lang="ko-KR" altLang="en-US" sz="1200" dirty="0">
                <a:latin typeface="+mn-ea"/>
              </a:rPr>
              <a:t>확인 </a:t>
            </a:r>
            <a:r>
              <a:rPr lang="en-US" altLang="ko-KR" sz="1200" dirty="0">
                <a:latin typeface="+mn-ea"/>
              </a:rPr>
              <a:t>(</a:t>
            </a:r>
            <a:r>
              <a:rPr lang="ko-KR" altLang="en-US" sz="1200" dirty="0">
                <a:latin typeface="+mn-ea"/>
              </a:rPr>
              <a:t>완료 후 자동으로 키 페어 파일 다운로드</a:t>
            </a:r>
            <a:r>
              <a:rPr lang="en-US" altLang="ko-KR" sz="1200" dirty="0">
                <a:latin typeface="+mn-ea"/>
              </a:rPr>
              <a:t>, </a:t>
            </a:r>
            <a:r>
              <a:rPr lang="ko-KR" altLang="en-US" sz="1200" dirty="0">
                <a:solidFill>
                  <a:srgbClr val="FF0000"/>
                </a:solidFill>
                <a:latin typeface="+mn-ea"/>
              </a:rPr>
              <a:t>이후 다운로드 불가</a:t>
            </a:r>
            <a:r>
              <a:rPr lang="en-US" altLang="ko-KR" sz="1200" dirty="0">
                <a:latin typeface="+mn-ea"/>
              </a:rPr>
              <a:t>)</a:t>
            </a:r>
          </a:p>
        </p:txBody>
      </p:sp>
      <p:sp>
        <p:nvSpPr>
          <p:cNvPr id="10" name="직사각형 9">
            <a:extLst>
              <a:ext uri="{FF2B5EF4-FFF2-40B4-BE49-F238E27FC236}">
                <a16:creationId xmlns:a16="http://schemas.microsoft.com/office/drawing/2014/main" id="{9BD75199-5DE4-467D-A6F3-68DDF212B6DB}"/>
              </a:ext>
            </a:extLst>
          </p:cNvPr>
          <p:cNvSpPr/>
          <p:nvPr/>
        </p:nvSpPr>
        <p:spPr>
          <a:xfrm>
            <a:off x="1156550" y="4750221"/>
            <a:ext cx="134522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987825" y="3808737"/>
            <a:ext cx="288032" cy="21317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0"/>
            <a:endCxn id="11" idx="1"/>
          </p:cNvCxnSpPr>
          <p:nvPr/>
        </p:nvCxnSpPr>
        <p:spPr>
          <a:xfrm rot="5400000" flipH="1" flipV="1">
            <a:off x="1991045" y="3753441"/>
            <a:ext cx="834896" cy="1158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7A6D777-3719-45E1-8686-97414ED51CF2}"/>
              </a:ext>
            </a:extLst>
          </p:cNvPr>
          <p:cNvSpPr/>
          <p:nvPr/>
        </p:nvSpPr>
        <p:spPr>
          <a:xfrm>
            <a:off x="2717794" y="4156155"/>
            <a:ext cx="648072" cy="21317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3FBF2D69-2E37-4DBD-B902-C5A23387C10A}"/>
              </a:ext>
            </a:extLst>
          </p:cNvPr>
          <p:cNvCxnSpPr>
            <a:cxnSpLocks/>
            <a:stCxn id="11" idx="2"/>
            <a:endCxn id="21" idx="0"/>
          </p:cNvCxnSpPr>
          <p:nvPr/>
        </p:nvCxnSpPr>
        <p:spPr>
          <a:xfrm rot="5400000">
            <a:off x="3019714" y="4044028"/>
            <a:ext cx="134243" cy="90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BBE89D9-8379-42E8-BCA3-71366A05420B}"/>
              </a:ext>
            </a:extLst>
          </p:cNvPr>
          <p:cNvSpPr/>
          <p:nvPr/>
        </p:nvSpPr>
        <p:spPr>
          <a:xfrm>
            <a:off x="6120172" y="3348398"/>
            <a:ext cx="2106234" cy="1608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5" name="연결선: 꺾임 44">
            <a:extLst>
              <a:ext uri="{FF2B5EF4-FFF2-40B4-BE49-F238E27FC236}">
                <a16:creationId xmlns:a16="http://schemas.microsoft.com/office/drawing/2014/main" id="{2742F71D-EF2F-45B2-ABD1-DC7C6D800618}"/>
              </a:ext>
            </a:extLst>
          </p:cNvPr>
          <p:cNvCxnSpPr>
            <a:cxnSpLocks/>
            <a:stCxn id="44" idx="2"/>
            <a:endCxn id="49" idx="2"/>
          </p:cNvCxnSpPr>
          <p:nvPr/>
        </p:nvCxnSpPr>
        <p:spPr>
          <a:xfrm rot="16200000" flipH="1">
            <a:off x="7335308" y="3347231"/>
            <a:ext cx="486053" cy="810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65D1F77-89E7-43EF-9E24-166F35410FDE}"/>
              </a:ext>
            </a:extLst>
          </p:cNvPr>
          <p:cNvSpPr/>
          <p:nvPr/>
        </p:nvSpPr>
        <p:spPr>
          <a:xfrm flipV="1">
            <a:off x="7740352" y="3995302"/>
            <a:ext cx="486054" cy="16085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그림 18">
            <a:extLst>
              <a:ext uri="{FF2B5EF4-FFF2-40B4-BE49-F238E27FC236}">
                <a16:creationId xmlns:a16="http://schemas.microsoft.com/office/drawing/2014/main" id="{D78290C2-605A-4B43-B449-AEAA06B4579B}"/>
              </a:ext>
            </a:extLst>
          </p:cNvPr>
          <p:cNvPicPr>
            <a:picLocks noChangeAspect="1"/>
          </p:cNvPicPr>
          <p:nvPr/>
        </p:nvPicPr>
        <p:blipFill>
          <a:blip r:embed="rId4"/>
          <a:stretch>
            <a:fillRect/>
          </a:stretch>
        </p:blipFill>
        <p:spPr>
          <a:xfrm>
            <a:off x="6018899" y="4369333"/>
            <a:ext cx="2280717" cy="1409848"/>
          </a:xfrm>
          <a:prstGeom prst="rect">
            <a:avLst/>
          </a:prstGeom>
        </p:spPr>
      </p:pic>
    </p:spTree>
    <p:extLst>
      <p:ext uri="{BB962C8B-B14F-4D97-AF65-F5344CB8AC3E}">
        <p14:creationId xmlns:p14="http://schemas.microsoft.com/office/powerpoint/2010/main" val="22177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BDE6459-DB7C-43CB-B772-888A2B6E1A0D}"/>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7" name="그림 6">
            <a:extLst>
              <a:ext uri="{FF2B5EF4-FFF2-40B4-BE49-F238E27FC236}">
                <a16:creationId xmlns:a16="http://schemas.microsoft.com/office/drawing/2014/main" id="{DD2E76E1-8072-4927-8602-B5967FEFAFBE}"/>
              </a:ext>
            </a:extLst>
          </p:cNvPr>
          <p:cNvPicPr>
            <a:picLocks noChangeAspect="1"/>
          </p:cNvPicPr>
          <p:nvPr/>
        </p:nvPicPr>
        <p:blipFill>
          <a:blip r:embed="rId2"/>
          <a:stretch>
            <a:fillRect/>
          </a:stretch>
        </p:blipFill>
        <p:spPr>
          <a:xfrm>
            <a:off x="1312202" y="2294874"/>
            <a:ext cx="6519596" cy="3327852"/>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(11/17)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인스턴트 생성</a:t>
            </a:r>
            <a:endParaRPr lang="en-US" altLang="ko-KR" sz="1200" dirty="0">
              <a:latin typeface="+mn-ea"/>
            </a:endParaRPr>
          </a:p>
        </p:txBody>
      </p:sp>
      <p:sp>
        <p:nvSpPr>
          <p:cNvPr id="10" name="직사각형 9">
            <a:extLst>
              <a:ext uri="{FF2B5EF4-FFF2-40B4-BE49-F238E27FC236}">
                <a16:creationId xmlns:a16="http://schemas.microsoft.com/office/drawing/2014/main" id="{9BD75199-5DE4-467D-A6F3-68DDF212B6DB}"/>
              </a:ext>
            </a:extLst>
          </p:cNvPr>
          <p:cNvSpPr/>
          <p:nvPr/>
        </p:nvSpPr>
        <p:spPr>
          <a:xfrm>
            <a:off x="1385646" y="3247462"/>
            <a:ext cx="810090" cy="1815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249742" y="2942946"/>
            <a:ext cx="59406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3"/>
            <a:endCxn id="11" idx="2"/>
          </p:cNvCxnSpPr>
          <p:nvPr/>
        </p:nvCxnSpPr>
        <p:spPr>
          <a:xfrm flipV="1">
            <a:off x="2195736" y="3158971"/>
            <a:ext cx="351039" cy="179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76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EE42752-F162-42AD-AE20-AC45CDE24AC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E790C481-4ABF-4263-A9BB-D767E4A133DE}"/>
              </a:ext>
            </a:extLst>
          </p:cNvPr>
          <p:cNvPicPr>
            <a:picLocks noChangeAspect="1"/>
          </p:cNvPicPr>
          <p:nvPr/>
        </p:nvPicPr>
        <p:blipFill>
          <a:blip r:embed="rId2"/>
          <a:stretch>
            <a:fillRect/>
          </a:stretch>
        </p:blipFill>
        <p:spPr>
          <a:xfrm>
            <a:off x="986644" y="2564904"/>
            <a:ext cx="3696160" cy="297778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(12/17)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a:t>
            </a:r>
            <a:r>
              <a:rPr lang="ko-KR" altLang="en-US" sz="1200" b="1" dirty="0">
                <a:latin typeface="+mn-ea"/>
              </a:rPr>
              <a:t>운영체제</a:t>
            </a:r>
            <a:r>
              <a:rPr lang="en-US" altLang="ko-KR" sz="1200" b="1" dirty="0">
                <a:latin typeface="+mn-ea"/>
              </a:rPr>
              <a:t>, CPU, MM</a:t>
            </a:r>
          </a:p>
          <a:p>
            <a:pPr marL="671513" lvl="1" indent="-214313">
              <a:lnSpc>
                <a:spcPct val="150000"/>
              </a:lnSpc>
              <a:buFont typeface="Arial" panose="020B0604020202020204" pitchFamily="34" charset="0"/>
              <a:buChar char="•"/>
            </a:pPr>
            <a:r>
              <a:rPr lang="ko-KR" altLang="en-US" sz="1200" dirty="0">
                <a:latin typeface="+mn-ea"/>
              </a:rPr>
              <a:t>이미지 </a:t>
            </a:r>
            <a:r>
              <a:rPr lang="en-US" altLang="ko-KR" sz="1200" dirty="0">
                <a:latin typeface="+mn-ea"/>
              </a:rPr>
              <a:t>: Ubuntu 18.04 LTS</a:t>
            </a:r>
          </a:p>
          <a:p>
            <a:pPr marL="671513" lvl="1" indent="-214313">
              <a:lnSpc>
                <a:spcPct val="150000"/>
              </a:lnSpc>
              <a:buFont typeface="Arial" panose="020B0604020202020204" pitchFamily="34" charset="0"/>
              <a:buChar char="•"/>
            </a:pPr>
            <a:r>
              <a:rPr lang="ko-KR" altLang="en-US" sz="1200" dirty="0">
                <a:latin typeface="+mn-ea"/>
              </a:rPr>
              <a:t>인스턴트 정보 </a:t>
            </a:r>
            <a:r>
              <a:rPr lang="en-US" altLang="ko-KR" sz="1200" dirty="0">
                <a:latin typeface="+mn-ea"/>
              </a:rPr>
              <a:t>: (</a:t>
            </a:r>
            <a:r>
              <a:rPr lang="ko-KR" altLang="en-US" sz="1200" dirty="0">
                <a:latin typeface="+mn-ea"/>
              </a:rPr>
              <a:t>하단 이미지 참조</a:t>
            </a:r>
            <a:r>
              <a:rPr lang="en-US" altLang="ko-KR" sz="1200" dirty="0">
                <a:latin typeface="+mn-ea"/>
              </a:rPr>
              <a:t>, </a:t>
            </a:r>
            <a:r>
              <a:rPr lang="ko-KR" altLang="en-US" sz="1200" dirty="0">
                <a:latin typeface="+mn-ea"/>
              </a:rPr>
              <a:t>키 페어는 이전 생성한 파일 선택</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인스턴트 타입</a:t>
            </a:r>
            <a:r>
              <a:rPr lang="en-US" altLang="ko-KR" sz="1200" dirty="0">
                <a:latin typeface="+mn-ea"/>
              </a:rPr>
              <a:t> : </a:t>
            </a:r>
            <a:r>
              <a:rPr lang="ko-KR" altLang="en-US" sz="1200" dirty="0">
                <a:latin typeface="+mn-ea"/>
              </a:rPr>
              <a:t> </a:t>
            </a:r>
            <a:r>
              <a:rPr lang="en-US" altLang="ko-KR" sz="1200" dirty="0">
                <a:latin typeface="+mn-ea"/>
              </a:rPr>
              <a:t>(vCPU: 8, RAM: 32GB)</a:t>
            </a:r>
          </a:p>
        </p:txBody>
      </p:sp>
      <p:pic>
        <p:nvPicPr>
          <p:cNvPr id="7" name="그림 6">
            <a:extLst>
              <a:ext uri="{FF2B5EF4-FFF2-40B4-BE49-F238E27FC236}">
                <a16:creationId xmlns:a16="http://schemas.microsoft.com/office/drawing/2014/main" id="{08C53703-DB21-4FF9-B583-25E2087511D3}"/>
              </a:ext>
            </a:extLst>
          </p:cNvPr>
          <p:cNvPicPr>
            <a:picLocks noChangeAspect="1"/>
          </p:cNvPicPr>
          <p:nvPr/>
        </p:nvPicPr>
        <p:blipFill>
          <a:blip r:embed="rId3"/>
          <a:stretch>
            <a:fillRect/>
          </a:stretch>
        </p:blipFill>
        <p:spPr>
          <a:xfrm>
            <a:off x="5217047" y="2851134"/>
            <a:ext cx="2739329" cy="2351910"/>
          </a:xfrm>
          <a:prstGeom prst="rect">
            <a:avLst/>
          </a:prstGeom>
        </p:spPr>
      </p:pic>
      <p:sp>
        <p:nvSpPr>
          <p:cNvPr id="5" name="직사각형 4">
            <a:extLst>
              <a:ext uri="{FF2B5EF4-FFF2-40B4-BE49-F238E27FC236}">
                <a16:creationId xmlns:a16="http://schemas.microsoft.com/office/drawing/2014/main" id="{0AFA05E4-C9C3-458F-B75A-4BCD75253747}"/>
              </a:ext>
            </a:extLst>
          </p:cNvPr>
          <p:cNvSpPr/>
          <p:nvPr/>
        </p:nvSpPr>
        <p:spPr>
          <a:xfrm>
            <a:off x="1661719" y="4227411"/>
            <a:ext cx="2187243" cy="13083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직사각형 5">
            <a:extLst>
              <a:ext uri="{FF2B5EF4-FFF2-40B4-BE49-F238E27FC236}">
                <a16:creationId xmlns:a16="http://schemas.microsoft.com/office/drawing/2014/main" id="{CE93331D-629A-485D-BD9C-5E056ED905DA}"/>
              </a:ext>
            </a:extLst>
          </p:cNvPr>
          <p:cNvSpPr/>
          <p:nvPr/>
        </p:nvSpPr>
        <p:spPr>
          <a:xfrm>
            <a:off x="5307124" y="4103933"/>
            <a:ext cx="2592288" cy="2469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255CA9E1-E99B-49FC-9E03-26A190E995C5}"/>
              </a:ext>
            </a:extLst>
          </p:cNvPr>
          <p:cNvSpPr/>
          <p:nvPr/>
        </p:nvSpPr>
        <p:spPr>
          <a:xfrm>
            <a:off x="1127600" y="3478703"/>
            <a:ext cx="3465490" cy="2556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391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4AC413CC-6AD7-4268-85EF-B659AA5A1FC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IP </a:t>
            </a:r>
            <a:r>
              <a:rPr lang="ko-KR" altLang="en-US" sz="1200" b="1" dirty="0">
                <a:latin typeface="+mn-ea"/>
              </a:rPr>
              <a:t>및 블록 스토리지</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네트워크</a:t>
            </a:r>
            <a:r>
              <a:rPr lang="en-US" altLang="ko-KR" sz="1200" dirty="0">
                <a:latin typeface="+mn-ea"/>
              </a:rPr>
              <a:t>, </a:t>
            </a:r>
            <a:r>
              <a:rPr lang="ko-KR" altLang="en-US" sz="1200" dirty="0">
                <a:latin typeface="+mn-ea"/>
              </a:rPr>
              <a:t>예약 스크립트</a:t>
            </a:r>
            <a:r>
              <a:rPr lang="en-US" altLang="ko-KR" sz="1200" dirty="0">
                <a:latin typeface="+mn-ea"/>
              </a:rPr>
              <a:t>, </a:t>
            </a:r>
            <a:r>
              <a:rPr lang="ko-KR" altLang="en-US" sz="1200" dirty="0">
                <a:latin typeface="+mn-ea"/>
              </a:rPr>
              <a:t>보안그룹 </a:t>
            </a:r>
            <a:r>
              <a:rPr lang="en-US" altLang="ko-KR" sz="1200" dirty="0">
                <a:latin typeface="+mn-ea"/>
              </a:rPr>
              <a:t>: </a:t>
            </a:r>
            <a:r>
              <a:rPr lang="ko-KR" altLang="en-US" sz="1200" dirty="0">
                <a:latin typeface="+mn-ea"/>
              </a:rPr>
              <a:t>기본값</a:t>
            </a:r>
            <a:r>
              <a:rPr lang="en-US" altLang="ko-KR" sz="1200" dirty="0">
                <a:latin typeface="+mn-ea"/>
              </a:rPr>
              <a:t> </a:t>
            </a:r>
            <a:r>
              <a:rPr lang="ko-KR" altLang="en-US" sz="1200" dirty="0">
                <a:latin typeface="+mn-ea"/>
              </a:rPr>
              <a:t>사용</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플로팅</a:t>
            </a:r>
            <a:r>
              <a:rPr lang="ko-KR" altLang="en-US" sz="1200" dirty="0">
                <a:latin typeface="+mn-ea"/>
              </a:rPr>
              <a:t> </a:t>
            </a:r>
            <a:r>
              <a:rPr lang="en-US" altLang="ko-KR" sz="1200" dirty="0">
                <a:latin typeface="+mn-ea"/>
              </a:rPr>
              <a:t>IP: </a:t>
            </a:r>
            <a:r>
              <a:rPr lang="ko-KR" altLang="en-US" sz="1200" dirty="0">
                <a:latin typeface="+mn-ea"/>
              </a:rPr>
              <a:t>사용</a:t>
            </a:r>
            <a:r>
              <a:rPr lang="en-US" altLang="ko-KR" sz="1200" dirty="0">
                <a:latin typeface="+mn-ea"/>
              </a:rPr>
              <a:t>, </a:t>
            </a:r>
            <a:r>
              <a:rPr lang="ko-KR" altLang="en-US" sz="1200" dirty="0">
                <a:latin typeface="+mn-ea"/>
              </a:rPr>
              <a:t>추가 블록 스토리지 추가 </a:t>
            </a:r>
            <a:r>
              <a:rPr lang="en-US" altLang="ko-KR" sz="1200" dirty="0">
                <a:latin typeface="+mn-ea"/>
              </a:rPr>
              <a:t>(SSD</a:t>
            </a:r>
            <a:r>
              <a:rPr lang="ko-KR" altLang="en-US" sz="1200" dirty="0">
                <a:latin typeface="+mn-ea"/>
              </a:rPr>
              <a:t> </a:t>
            </a:r>
            <a:r>
              <a:rPr lang="en-US" altLang="ko-KR" sz="1200" dirty="0">
                <a:latin typeface="+mn-ea"/>
              </a:rPr>
              <a:t>400GB) </a:t>
            </a:r>
          </a:p>
        </p:txBody>
      </p:sp>
      <p:pic>
        <p:nvPicPr>
          <p:cNvPr id="4" name="그림 3">
            <a:extLst>
              <a:ext uri="{FF2B5EF4-FFF2-40B4-BE49-F238E27FC236}">
                <a16:creationId xmlns:a16="http://schemas.microsoft.com/office/drawing/2014/main" id="{02762BA9-CC99-402F-81DC-57987D35406A}"/>
              </a:ext>
            </a:extLst>
          </p:cNvPr>
          <p:cNvPicPr>
            <a:picLocks noChangeAspect="1"/>
          </p:cNvPicPr>
          <p:nvPr/>
        </p:nvPicPr>
        <p:blipFill>
          <a:blip r:embed="rId3"/>
          <a:stretch>
            <a:fillRect/>
          </a:stretch>
        </p:blipFill>
        <p:spPr>
          <a:xfrm>
            <a:off x="899592" y="2272429"/>
            <a:ext cx="3470727" cy="1188132"/>
          </a:xfrm>
          <a:prstGeom prst="rect">
            <a:avLst/>
          </a:prstGeom>
        </p:spPr>
      </p:pic>
      <p:pic>
        <p:nvPicPr>
          <p:cNvPr id="7" name="그림 6">
            <a:extLst>
              <a:ext uri="{FF2B5EF4-FFF2-40B4-BE49-F238E27FC236}">
                <a16:creationId xmlns:a16="http://schemas.microsoft.com/office/drawing/2014/main" id="{582CE5B6-81F3-48CD-87EF-535DC783459E}"/>
              </a:ext>
            </a:extLst>
          </p:cNvPr>
          <p:cNvPicPr>
            <a:picLocks noChangeAspect="1"/>
          </p:cNvPicPr>
          <p:nvPr/>
        </p:nvPicPr>
        <p:blipFill>
          <a:blip r:embed="rId4"/>
          <a:stretch>
            <a:fillRect/>
          </a:stretch>
        </p:blipFill>
        <p:spPr>
          <a:xfrm>
            <a:off x="899592" y="3861048"/>
            <a:ext cx="5130855" cy="1475417"/>
          </a:xfrm>
          <a:prstGeom prst="rect">
            <a:avLst/>
          </a:prstGeom>
        </p:spPr>
      </p:pic>
    </p:spTree>
    <p:extLst>
      <p:ext uri="{BB962C8B-B14F-4D97-AF65-F5344CB8AC3E}">
        <p14:creationId xmlns:p14="http://schemas.microsoft.com/office/powerpoint/2010/main" val="398967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683568" y="764704"/>
            <a:ext cx="7992888" cy="5472608"/>
          </a:xfrm>
        </p:spPr>
        <p:txBody>
          <a:bodyPr anchor="t"/>
          <a:lstStyle/>
          <a:p>
            <a:pPr>
              <a:lnSpc>
                <a:spcPct val="150000"/>
              </a:lnSpc>
            </a:pPr>
            <a:r>
              <a:rPr lang="en-US" altLang="ko-KR" sz="2000" dirty="0">
                <a:solidFill>
                  <a:srgbClr val="0070C0"/>
                </a:solidFill>
                <a:latin typeface="+mj-ea"/>
              </a:rPr>
              <a:t>1. </a:t>
            </a:r>
            <a:r>
              <a:rPr lang="ko-KR" altLang="en-US" sz="2000" dirty="0">
                <a:solidFill>
                  <a:srgbClr val="0070C0"/>
                </a:solidFill>
                <a:latin typeface="+mj-ea"/>
              </a:rPr>
              <a:t>클라우드 수집 및 저장 개요</a:t>
            </a:r>
            <a:br>
              <a:rPr lang="en-US" altLang="ko-KR" sz="2000" dirty="0">
                <a:solidFill>
                  <a:srgbClr val="0070C0"/>
                </a:solidFill>
                <a:latin typeface="+mj-ea"/>
              </a:rPr>
            </a:br>
            <a:r>
              <a:rPr lang="en-US" altLang="ko-KR" sz="2000" dirty="0">
                <a:solidFill>
                  <a:srgbClr val="0070C0"/>
                </a:solidFill>
                <a:latin typeface="+mj-ea"/>
              </a:rPr>
              <a:t>2. </a:t>
            </a:r>
            <a:r>
              <a:rPr lang="ko-KR" altLang="en-US" sz="2000" dirty="0">
                <a:solidFill>
                  <a:srgbClr val="0070C0"/>
                </a:solidFill>
                <a:latin typeface="+mj-ea"/>
              </a:rPr>
              <a:t>클라우드 인스턴스 생성</a:t>
            </a:r>
            <a:br>
              <a:rPr lang="en-US" altLang="ko-KR" sz="2000" dirty="0">
                <a:solidFill>
                  <a:srgbClr val="0070C0"/>
                </a:solidFill>
                <a:latin typeface="+mj-ea"/>
              </a:rPr>
            </a:br>
            <a:r>
              <a:rPr lang="en-US" altLang="ko-KR" sz="2000" dirty="0">
                <a:solidFill>
                  <a:srgbClr val="0070C0"/>
                </a:solidFill>
                <a:latin typeface="+mj-ea"/>
              </a:rPr>
              <a:t>3. </a:t>
            </a:r>
            <a:r>
              <a:rPr lang="ko-KR" altLang="en-US" sz="2000" dirty="0">
                <a:solidFill>
                  <a:srgbClr val="0070C0"/>
                </a:solidFill>
                <a:latin typeface="+mj-ea"/>
              </a:rPr>
              <a:t>클라우드 원격 접속</a:t>
            </a:r>
            <a:br>
              <a:rPr lang="en-US" altLang="ko-KR" sz="2000" dirty="0">
                <a:solidFill>
                  <a:srgbClr val="0070C0"/>
                </a:solidFill>
                <a:latin typeface="+mj-ea"/>
              </a:rPr>
            </a:br>
            <a:r>
              <a:rPr lang="en-US" altLang="ko-KR" sz="2000" dirty="0">
                <a:solidFill>
                  <a:srgbClr val="0070C0"/>
                </a:solidFill>
                <a:latin typeface="+mj-ea"/>
              </a:rPr>
              <a:t>4. </a:t>
            </a:r>
            <a:r>
              <a:rPr lang="ko-KR" altLang="en-US" sz="2000" dirty="0">
                <a:solidFill>
                  <a:srgbClr val="0070C0"/>
                </a:solidFill>
                <a:latin typeface="+mj-ea"/>
              </a:rPr>
              <a:t>클라우드 저장 공간 구성</a:t>
            </a:r>
            <a:br>
              <a:rPr lang="en-US" altLang="ko-KR" sz="2000" dirty="0">
                <a:solidFill>
                  <a:srgbClr val="0070C0"/>
                </a:solidFill>
                <a:latin typeface="+mj-ea"/>
              </a:rPr>
            </a:br>
            <a:r>
              <a:rPr lang="en-US" altLang="ko-KR" sz="2000" dirty="0">
                <a:solidFill>
                  <a:srgbClr val="0070C0"/>
                </a:solidFill>
                <a:latin typeface="+mj-ea"/>
              </a:rPr>
              <a:t>5. </a:t>
            </a:r>
            <a:r>
              <a:rPr lang="ko-KR" altLang="en-US" sz="2000" dirty="0">
                <a:solidFill>
                  <a:srgbClr val="0070C0"/>
                </a:solidFill>
                <a:latin typeface="+mj-ea"/>
              </a:rPr>
              <a:t>클라우드 소프트웨어 설치</a:t>
            </a:r>
            <a:br>
              <a:rPr lang="en-US" altLang="ko-KR" sz="2000" dirty="0">
                <a:solidFill>
                  <a:srgbClr val="0070C0"/>
                </a:solidFill>
                <a:latin typeface="+mj-ea"/>
              </a:rPr>
            </a:br>
            <a:r>
              <a:rPr lang="en-US" altLang="ko-KR" sz="2000" dirty="0">
                <a:solidFill>
                  <a:srgbClr val="0070C0"/>
                </a:solidFill>
                <a:latin typeface="+mj-ea"/>
              </a:rPr>
              <a:t>6. </a:t>
            </a:r>
            <a:r>
              <a:rPr lang="ko-KR" altLang="en-US" sz="2000" dirty="0">
                <a:solidFill>
                  <a:srgbClr val="0070C0"/>
                </a:solidFill>
                <a:latin typeface="+mj-ea"/>
              </a:rPr>
              <a:t>클라우드 서비스 환경 설정</a:t>
            </a:r>
            <a:br>
              <a:rPr lang="en-US" altLang="ko-KR" sz="2000" dirty="0">
                <a:solidFill>
                  <a:srgbClr val="0070C0"/>
                </a:solidFill>
                <a:latin typeface="+mj-ea"/>
              </a:rPr>
            </a:br>
            <a:r>
              <a:rPr lang="en-US" altLang="ko-KR" sz="2000" dirty="0">
                <a:solidFill>
                  <a:srgbClr val="0070C0"/>
                </a:solidFill>
                <a:latin typeface="+mj-ea"/>
              </a:rPr>
              <a:t>7. </a:t>
            </a:r>
            <a:r>
              <a:rPr lang="ko-KR" altLang="en-US" sz="2000" dirty="0">
                <a:solidFill>
                  <a:srgbClr val="0070C0"/>
                </a:solidFill>
                <a:latin typeface="+mj-ea"/>
              </a:rPr>
              <a:t>클라우드 서비스 관리</a:t>
            </a:r>
            <a:br>
              <a:rPr lang="en-US" altLang="ko-KR" sz="2000" dirty="0">
                <a:solidFill>
                  <a:srgbClr val="0070C0"/>
                </a:solidFill>
                <a:latin typeface="+mj-ea"/>
              </a:rPr>
            </a:br>
            <a:r>
              <a:rPr lang="en-US" altLang="ko-KR" sz="2000" dirty="0">
                <a:solidFill>
                  <a:srgbClr val="0070C0"/>
                </a:solidFill>
                <a:latin typeface="+mj-ea"/>
              </a:rPr>
              <a:t>8. </a:t>
            </a:r>
            <a:r>
              <a:rPr lang="ko-KR" altLang="en-US" sz="2000" dirty="0">
                <a:solidFill>
                  <a:srgbClr val="0070C0"/>
                </a:solidFill>
                <a:latin typeface="+mj-ea"/>
              </a:rPr>
              <a:t>클라우드 보안</a:t>
            </a:r>
            <a:br>
              <a:rPr lang="en-US" altLang="ko-KR" sz="2000" dirty="0">
                <a:solidFill>
                  <a:srgbClr val="0070C0"/>
                </a:solidFill>
                <a:latin typeface="+mj-ea"/>
              </a:rPr>
            </a:br>
            <a:r>
              <a:rPr lang="en-US" altLang="ko-KR" sz="2000" dirty="0">
                <a:solidFill>
                  <a:srgbClr val="0070C0"/>
                </a:solidFill>
                <a:latin typeface="+mj-ea"/>
              </a:rPr>
              <a:t>9. </a:t>
            </a:r>
            <a:r>
              <a:rPr lang="ko-KR" altLang="en-US" sz="2000" dirty="0">
                <a:solidFill>
                  <a:srgbClr val="0070C0"/>
                </a:solidFill>
                <a:latin typeface="+mj-ea"/>
              </a:rPr>
              <a:t>시계열 데이터베이스 백업</a:t>
            </a:r>
            <a:br>
              <a:rPr lang="en-US" altLang="ko-KR" sz="2000" dirty="0">
                <a:solidFill>
                  <a:srgbClr val="0070C0"/>
                </a:solidFill>
                <a:latin typeface="+mj-ea"/>
              </a:rPr>
            </a:br>
            <a:r>
              <a:rPr lang="en-US" altLang="ko-KR" sz="2000" dirty="0">
                <a:solidFill>
                  <a:srgbClr val="0070C0"/>
                </a:solidFill>
                <a:latin typeface="+mj-ea"/>
              </a:rPr>
              <a:t>10. </a:t>
            </a:r>
            <a:r>
              <a:rPr lang="ko-KR" altLang="en-US" sz="2000" dirty="0">
                <a:solidFill>
                  <a:srgbClr val="0070C0"/>
                </a:solidFill>
                <a:latin typeface="+mj-ea"/>
              </a:rPr>
              <a:t>시계열 데이터 </a:t>
            </a:r>
            <a:r>
              <a:rPr lang="ko-KR" altLang="en-US" sz="2000" dirty="0" err="1">
                <a:solidFill>
                  <a:srgbClr val="0070C0"/>
                </a:solidFill>
                <a:latin typeface="+mj-ea"/>
              </a:rPr>
              <a:t>대쉬보드</a:t>
            </a:r>
            <a:r>
              <a:rPr lang="ko-KR" altLang="en-US" sz="2000" dirty="0">
                <a:solidFill>
                  <a:srgbClr val="0070C0"/>
                </a:solidFill>
                <a:latin typeface="+mj-ea"/>
              </a:rPr>
              <a:t> 활용</a:t>
            </a:r>
            <a:br>
              <a:rPr lang="en-US" altLang="ko-KR" sz="2000" dirty="0">
                <a:solidFill>
                  <a:srgbClr val="0070C0"/>
                </a:solidFill>
                <a:latin typeface="+mj-ea"/>
              </a:rPr>
            </a:br>
            <a:r>
              <a:rPr lang="en-US" altLang="ko-KR" sz="2000" dirty="0">
                <a:solidFill>
                  <a:srgbClr val="0070C0"/>
                </a:solidFill>
                <a:latin typeface="+mj-ea"/>
              </a:rPr>
              <a:t>11. </a:t>
            </a:r>
            <a:r>
              <a:rPr lang="ko-KR" altLang="en-US" sz="2000" dirty="0">
                <a:solidFill>
                  <a:srgbClr val="0070C0"/>
                </a:solidFill>
                <a:latin typeface="+mj-ea"/>
              </a:rPr>
              <a:t>클라우드 자원 성능 모니터링</a:t>
            </a:r>
            <a:br>
              <a:rPr lang="en-US" altLang="ko-KR" sz="2000" dirty="0">
                <a:solidFill>
                  <a:srgbClr val="0070C0"/>
                </a:solidFill>
                <a:latin typeface="+mj-ea"/>
              </a:rPr>
            </a:br>
            <a:r>
              <a:rPr lang="en-US" altLang="ko-KR" sz="2000" dirty="0">
                <a:solidFill>
                  <a:srgbClr val="0070C0"/>
                </a:solidFill>
                <a:latin typeface="+mj-ea"/>
              </a:rPr>
              <a:t>12. </a:t>
            </a:r>
            <a:r>
              <a:rPr lang="ko-KR" altLang="en-US" sz="2000" dirty="0">
                <a:solidFill>
                  <a:srgbClr val="0070C0"/>
                </a:solidFill>
                <a:latin typeface="+mj-ea"/>
              </a:rPr>
              <a:t>외부 데이터 연동 서비스 </a:t>
            </a:r>
            <a:r>
              <a:rPr lang="en-US" altLang="ko-KR" sz="2000" dirty="0">
                <a:solidFill>
                  <a:srgbClr val="0070C0"/>
                </a:solidFill>
                <a:latin typeface="+mj-ea"/>
              </a:rPr>
              <a:t>(REST</a:t>
            </a:r>
            <a:r>
              <a:rPr lang="ko-KR" altLang="en-US" sz="2000" dirty="0">
                <a:solidFill>
                  <a:srgbClr val="0070C0"/>
                </a:solidFill>
                <a:latin typeface="+mj-ea"/>
              </a:rPr>
              <a:t> </a:t>
            </a:r>
            <a:r>
              <a:rPr lang="en-US" altLang="ko-KR" sz="2000" dirty="0">
                <a:solidFill>
                  <a:srgbClr val="0070C0"/>
                </a:solidFill>
                <a:latin typeface="+mj-ea"/>
              </a:rPr>
              <a:t>API)</a:t>
            </a:r>
            <a:endParaRPr lang="ko-KR" altLang="en-US" sz="2800" dirty="0">
              <a:solidFill>
                <a:srgbClr val="0070C0"/>
              </a:solidFill>
              <a:latin typeface="+mj-ea"/>
            </a:endParaRPr>
          </a:p>
        </p:txBody>
      </p:sp>
      <p:sp>
        <p:nvSpPr>
          <p:cNvPr id="4" name="제목 6">
            <a:extLst>
              <a:ext uri="{FF2B5EF4-FFF2-40B4-BE49-F238E27FC236}">
                <a16:creationId xmlns:a16="http://schemas.microsoft.com/office/drawing/2014/main" id="{C4FB1AEB-2098-4E4A-95A5-2D05C8A274ED}"/>
              </a:ext>
            </a:extLst>
          </p:cNvPr>
          <p:cNvSpPr txBox="1">
            <a:spLocks/>
          </p:cNvSpPr>
          <p:nvPr/>
        </p:nvSpPr>
        <p:spPr>
          <a:xfrm>
            <a:off x="755576" y="260648"/>
            <a:ext cx="8135312"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ko-KR" altLang="en-US" sz="2000" dirty="0">
                <a:latin typeface="+mj-ea"/>
              </a:rPr>
              <a:t>목차</a:t>
            </a:r>
          </a:p>
        </p:txBody>
      </p:sp>
    </p:spTree>
    <p:extLst>
      <p:ext uri="{BB962C8B-B14F-4D97-AF65-F5344CB8AC3E}">
        <p14:creationId xmlns:p14="http://schemas.microsoft.com/office/powerpoint/2010/main" val="2264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04BDECB1-4223-4B25-A7E2-F5DA751180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네트워크 및 보안 설정</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보안 그룹에서 인스턴트 서버의 아이피 및 포트에 관한 접근 권한을 설정한다</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보안그룹 설정은 하단 이미지 참고 </a:t>
            </a:r>
            <a:r>
              <a:rPr lang="en-US" altLang="ko-KR" sz="1200" dirty="0">
                <a:latin typeface="+mn-ea"/>
              </a:rPr>
              <a:t>(22</a:t>
            </a:r>
            <a:r>
              <a:rPr lang="ko-KR" altLang="en-US" sz="1200" dirty="0">
                <a:latin typeface="+mn-ea"/>
              </a:rPr>
              <a:t>번 포트는 </a:t>
            </a:r>
            <a:r>
              <a:rPr lang="en-US" altLang="ko-KR" sz="1200" dirty="0">
                <a:latin typeface="+mn-ea"/>
              </a:rPr>
              <a:t>SSH</a:t>
            </a:r>
            <a:r>
              <a:rPr lang="ko-KR" altLang="en-US" sz="1200" dirty="0">
                <a:latin typeface="+mn-ea"/>
              </a:rPr>
              <a:t> 포트로 관리자 사용환경에 따라 변경될 수 있음</a:t>
            </a:r>
            <a:r>
              <a:rPr lang="en-US" altLang="ko-KR" sz="1200" dirty="0">
                <a:latin typeface="+mn-ea"/>
              </a:rPr>
              <a:t>)</a:t>
            </a: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보안그룹</a:t>
            </a:r>
            <a:endParaRPr lang="en-US" altLang="ko-KR" sz="1200" dirty="0">
              <a:latin typeface="+mn-ea"/>
            </a:endParaRPr>
          </a:p>
          <a:p>
            <a:pPr>
              <a:lnSpc>
                <a:spcPct val="150000"/>
              </a:lnSpc>
            </a:pPr>
            <a:endParaRPr lang="ko-KR" altLang="en-US" sz="1200" b="1" dirty="0">
              <a:latin typeface="+mn-ea"/>
            </a:endParaRPr>
          </a:p>
        </p:txBody>
      </p:sp>
      <p:pic>
        <p:nvPicPr>
          <p:cNvPr id="7" name="그림 6">
            <a:extLst>
              <a:ext uri="{FF2B5EF4-FFF2-40B4-BE49-F238E27FC236}">
                <a16:creationId xmlns:a16="http://schemas.microsoft.com/office/drawing/2014/main" id="{0331F02E-F0EF-4372-95C7-8CC03B562388}"/>
              </a:ext>
            </a:extLst>
          </p:cNvPr>
          <p:cNvPicPr>
            <a:picLocks noChangeAspect="1"/>
          </p:cNvPicPr>
          <p:nvPr/>
        </p:nvPicPr>
        <p:blipFill>
          <a:blip r:embed="rId3"/>
          <a:stretch>
            <a:fillRect/>
          </a:stretch>
        </p:blipFill>
        <p:spPr>
          <a:xfrm>
            <a:off x="5004048" y="2859236"/>
            <a:ext cx="3240360" cy="1139528"/>
          </a:xfrm>
          <a:prstGeom prst="rect">
            <a:avLst/>
          </a:prstGeom>
        </p:spPr>
      </p:pic>
      <p:pic>
        <p:nvPicPr>
          <p:cNvPr id="6" name="그림 5">
            <a:extLst>
              <a:ext uri="{FF2B5EF4-FFF2-40B4-BE49-F238E27FC236}">
                <a16:creationId xmlns:a16="http://schemas.microsoft.com/office/drawing/2014/main" id="{295F6D2F-4EB1-4FB5-B8F7-48D889EC0450}"/>
              </a:ext>
            </a:extLst>
          </p:cNvPr>
          <p:cNvPicPr>
            <a:picLocks noChangeAspect="1"/>
          </p:cNvPicPr>
          <p:nvPr/>
        </p:nvPicPr>
        <p:blipFill>
          <a:blip r:embed="rId4"/>
          <a:stretch>
            <a:fillRect/>
          </a:stretch>
        </p:blipFill>
        <p:spPr>
          <a:xfrm>
            <a:off x="791581" y="2832016"/>
            <a:ext cx="4039691" cy="2679762"/>
          </a:xfrm>
          <a:prstGeom prst="rect">
            <a:avLst/>
          </a:prstGeom>
        </p:spPr>
      </p:pic>
      <p:pic>
        <p:nvPicPr>
          <p:cNvPr id="9" name="그림 8">
            <a:extLst>
              <a:ext uri="{FF2B5EF4-FFF2-40B4-BE49-F238E27FC236}">
                <a16:creationId xmlns:a16="http://schemas.microsoft.com/office/drawing/2014/main" id="{DA99847B-49A4-4DE9-8EC3-867855908D19}"/>
              </a:ext>
            </a:extLst>
          </p:cNvPr>
          <p:cNvPicPr>
            <a:picLocks noChangeAspect="1"/>
          </p:cNvPicPr>
          <p:nvPr/>
        </p:nvPicPr>
        <p:blipFill>
          <a:blip r:embed="rId5"/>
          <a:stretch>
            <a:fillRect/>
          </a:stretch>
        </p:blipFill>
        <p:spPr>
          <a:xfrm>
            <a:off x="5004049" y="4377476"/>
            <a:ext cx="3240359" cy="1033354"/>
          </a:xfrm>
          <a:prstGeom prst="rect">
            <a:avLst/>
          </a:prstGeom>
        </p:spPr>
      </p:pic>
      <p:sp>
        <p:nvSpPr>
          <p:cNvPr id="10" name="직사각형 9">
            <a:extLst>
              <a:ext uri="{FF2B5EF4-FFF2-40B4-BE49-F238E27FC236}">
                <a16:creationId xmlns:a16="http://schemas.microsoft.com/office/drawing/2014/main" id="{B9EEE790-4186-408D-A572-B908B5E15C3E}"/>
              </a:ext>
            </a:extLst>
          </p:cNvPr>
          <p:cNvSpPr/>
          <p:nvPr/>
        </p:nvSpPr>
        <p:spPr>
          <a:xfrm>
            <a:off x="1439652" y="2942946"/>
            <a:ext cx="257513"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0B4315B0-B1D1-41C5-9BD9-2065CB844784}"/>
              </a:ext>
            </a:extLst>
          </p:cNvPr>
          <p:cNvSpPr/>
          <p:nvPr/>
        </p:nvSpPr>
        <p:spPr>
          <a:xfrm>
            <a:off x="817075" y="4077072"/>
            <a:ext cx="460559"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D933C40-CC36-4EAE-8DB7-383DC21FEEB9}"/>
              </a:ext>
            </a:extLst>
          </p:cNvPr>
          <p:cNvSpPr/>
          <p:nvPr/>
        </p:nvSpPr>
        <p:spPr>
          <a:xfrm>
            <a:off x="4517994" y="4326893"/>
            <a:ext cx="248282" cy="113412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직사각형 17">
            <a:extLst>
              <a:ext uri="{FF2B5EF4-FFF2-40B4-BE49-F238E27FC236}">
                <a16:creationId xmlns:a16="http://schemas.microsoft.com/office/drawing/2014/main" id="{9C35CCDD-13EF-44A3-AA89-E76149D72588}"/>
              </a:ext>
            </a:extLst>
          </p:cNvPr>
          <p:cNvSpPr/>
          <p:nvPr/>
        </p:nvSpPr>
        <p:spPr>
          <a:xfrm>
            <a:off x="817075" y="3429000"/>
            <a:ext cx="394920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1B7E2448-5F02-41A9-AA88-BCC7B8A58A67}"/>
              </a:ext>
            </a:extLst>
          </p:cNvPr>
          <p:cNvCxnSpPr>
            <a:cxnSpLocks/>
            <a:stCxn id="18" idx="2"/>
          </p:cNvCxnSpPr>
          <p:nvPr/>
        </p:nvCxnSpPr>
        <p:spPr>
          <a:xfrm rot="5400000">
            <a:off x="2358691" y="3806105"/>
            <a:ext cx="594067" cy="27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EE08CD37-C814-4EC1-A8E3-F9EF113E76D3}"/>
              </a:ext>
            </a:extLst>
          </p:cNvPr>
          <p:cNvCxnSpPr>
            <a:cxnSpLocks/>
            <a:stCxn id="12" idx="3"/>
            <a:endCxn id="7" idx="1"/>
          </p:cNvCxnSpPr>
          <p:nvPr/>
        </p:nvCxnSpPr>
        <p:spPr>
          <a:xfrm flipV="1">
            <a:off x="1277634" y="3429000"/>
            <a:ext cx="3726414" cy="729082"/>
          </a:xfrm>
          <a:prstGeom prst="bentConnector3">
            <a:avLst>
              <a:gd name="adj1" fmla="val 968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2D0A5844-EAC5-4803-9973-EDE28739194D}"/>
              </a:ext>
            </a:extLst>
          </p:cNvPr>
          <p:cNvCxnSpPr>
            <a:cxnSpLocks/>
            <a:stCxn id="14" idx="3"/>
            <a:endCxn id="9" idx="1"/>
          </p:cNvCxnSpPr>
          <p:nvPr/>
        </p:nvCxnSpPr>
        <p:spPr>
          <a:xfrm>
            <a:off x="4766276" y="4893956"/>
            <a:ext cx="237773" cy="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2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F9FA27AE-8046-4ECC-82A2-302BE35E6A8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블록 스토리지 설정</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Root </a:t>
            </a:r>
            <a:r>
              <a:rPr lang="ko-KR" altLang="en-US" sz="1200" dirty="0">
                <a:latin typeface="+mn-ea"/>
              </a:rPr>
              <a:t>파일 시스템용 블록 스토리지 </a:t>
            </a:r>
            <a:r>
              <a:rPr lang="en-US" altLang="ko-KR" sz="1200" dirty="0">
                <a:latin typeface="+mn-ea"/>
              </a:rPr>
              <a:t>(100GB)</a:t>
            </a:r>
          </a:p>
          <a:p>
            <a:pPr marL="628650" lvl="1" indent="-171450">
              <a:lnSpc>
                <a:spcPct val="150000"/>
              </a:lnSpc>
              <a:buFont typeface="Arial" panose="020B0604020202020204" pitchFamily="34" charset="0"/>
              <a:buChar char="•"/>
            </a:pPr>
            <a:r>
              <a:rPr lang="ko-KR" altLang="en-US" sz="1200" dirty="0">
                <a:latin typeface="+mn-ea"/>
              </a:rPr>
              <a:t>시계열 데이터베이스 저장용 블록 스토리지 생성 </a:t>
            </a:r>
            <a:r>
              <a:rPr lang="en-US" altLang="ko-KR" sz="1200" dirty="0">
                <a:latin typeface="+mn-ea"/>
              </a:rPr>
              <a:t>(400GB)</a:t>
            </a:r>
            <a:endParaRPr lang="ko-KR" altLang="en-US" sz="1200" dirty="0">
              <a:latin typeface="+mn-ea"/>
            </a:endParaRPr>
          </a:p>
        </p:txBody>
      </p:sp>
      <p:pic>
        <p:nvPicPr>
          <p:cNvPr id="5" name="그림 4">
            <a:extLst>
              <a:ext uri="{FF2B5EF4-FFF2-40B4-BE49-F238E27FC236}">
                <a16:creationId xmlns:a16="http://schemas.microsoft.com/office/drawing/2014/main" id="{7E6FEDED-AE66-4F7A-BAFF-33E0840DD98E}"/>
              </a:ext>
            </a:extLst>
          </p:cNvPr>
          <p:cNvPicPr>
            <a:picLocks noChangeAspect="1"/>
          </p:cNvPicPr>
          <p:nvPr/>
        </p:nvPicPr>
        <p:blipFill>
          <a:blip r:embed="rId3"/>
          <a:stretch>
            <a:fillRect/>
          </a:stretch>
        </p:blipFill>
        <p:spPr>
          <a:xfrm>
            <a:off x="449542" y="2564904"/>
            <a:ext cx="5022558" cy="2566328"/>
          </a:xfrm>
          <a:prstGeom prst="rect">
            <a:avLst/>
          </a:prstGeom>
        </p:spPr>
      </p:pic>
      <p:pic>
        <p:nvPicPr>
          <p:cNvPr id="11" name="그림 10">
            <a:extLst>
              <a:ext uri="{FF2B5EF4-FFF2-40B4-BE49-F238E27FC236}">
                <a16:creationId xmlns:a16="http://schemas.microsoft.com/office/drawing/2014/main" id="{CA891822-EB0D-476E-9803-A8393621F56C}"/>
              </a:ext>
            </a:extLst>
          </p:cNvPr>
          <p:cNvPicPr>
            <a:picLocks noChangeAspect="1"/>
          </p:cNvPicPr>
          <p:nvPr/>
        </p:nvPicPr>
        <p:blipFill>
          <a:blip r:embed="rId4"/>
          <a:stretch>
            <a:fillRect/>
          </a:stretch>
        </p:blipFill>
        <p:spPr>
          <a:xfrm>
            <a:off x="6050366" y="2996951"/>
            <a:ext cx="2446070" cy="1576908"/>
          </a:xfrm>
          <a:prstGeom prst="rect">
            <a:avLst/>
          </a:prstGeom>
        </p:spPr>
      </p:pic>
      <p:sp>
        <p:nvSpPr>
          <p:cNvPr id="20" name="직사각형 19">
            <a:extLst>
              <a:ext uri="{FF2B5EF4-FFF2-40B4-BE49-F238E27FC236}">
                <a16:creationId xmlns:a16="http://schemas.microsoft.com/office/drawing/2014/main" id="{B87168B8-5518-46D4-8F63-8F631E44C068}"/>
              </a:ext>
            </a:extLst>
          </p:cNvPr>
          <p:cNvSpPr/>
          <p:nvPr/>
        </p:nvSpPr>
        <p:spPr>
          <a:xfrm>
            <a:off x="442867" y="3591017"/>
            <a:ext cx="70875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1ADA56E-EF7E-4C64-8829-AEB8B28F3FD6}"/>
              </a:ext>
            </a:extLst>
          </p:cNvPr>
          <p:cNvCxnSpPr>
            <a:cxnSpLocks/>
            <a:stCxn id="20" idx="3"/>
            <a:endCxn id="22" idx="2"/>
          </p:cNvCxnSpPr>
          <p:nvPr/>
        </p:nvCxnSpPr>
        <p:spPr>
          <a:xfrm flipV="1">
            <a:off x="1151620" y="3483005"/>
            <a:ext cx="186598" cy="2160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64F844B-892B-4B46-A283-AFF2AF82B0A4}"/>
              </a:ext>
            </a:extLst>
          </p:cNvPr>
          <p:cNvSpPr/>
          <p:nvPr/>
        </p:nvSpPr>
        <p:spPr>
          <a:xfrm>
            <a:off x="1254785" y="3320987"/>
            <a:ext cx="166866"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연결선: 꺾임 23">
            <a:extLst>
              <a:ext uri="{FF2B5EF4-FFF2-40B4-BE49-F238E27FC236}">
                <a16:creationId xmlns:a16="http://schemas.microsoft.com/office/drawing/2014/main" id="{3E99D1C0-1A84-4052-A520-B9EF7B7E8836}"/>
              </a:ext>
            </a:extLst>
          </p:cNvPr>
          <p:cNvCxnSpPr>
            <a:cxnSpLocks/>
            <a:stCxn id="22" idx="3"/>
            <a:endCxn id="13" idx="0"/>
          </p:cNvCxnSpPr>
          <p:nvPr/>
        </p:nvCxnSpPr>
        <p:spPr>
          <a:xfrm>
            <a:off x="1421651" y="3401996"/>
            <a:ext cx="1728191" cy="918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B2E2C9A-49F1-4D92-88C1-0423DABC9FC5}"/>
              </a:ext>
            </a:extLst>
          </p:cNvPr>
          <p:cNvSpPr/>
          <p:nvPr/>
        </p:nvSpPr>
        <p:spPr>
          <a:xfrm>
            <a:off x="3041830" y="4320098"/>
            <a:ext cx="216024" cy="25376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0" name="연결선: 꺾임 29">
            <a:extLst>
              <a:ext uri="{FF2B5EF4-FFF2-40B4-BE49-F238E27FC236}">
                <a16:creationId xmlns:a16="http://schemas.microsoft.com/office/drawing/2014/main" id="{7D07FB40-F5B1-4A4F-A815-A34C3E9499B7}"/>
              </a:ext>
            </a:extLst>
          </p:cNvPr>
          <p:cNvCxnSpPr>
            <a:cxnSpLocks/>
            <a:stCxn id="13" idx="3"/>
            <a:endCxn id="31" idx="1"/>
          </p:cNvCxnSpPr>
          <p:nvPr/>
        </p:nvCxnSpPr>
        <p:spPr>
          <a:xfrm flipV="1">
            <a:off x="3257854" y="3788173"/>
            <a:ext cx="2684499" cy="6588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7540437A-7080-4BF0-A0E7-E63E1CAFB370}"/>
              </a:ext>
            </a:extLst>
          </p:cNvPr>
          <p:cNvSpPr/>
          <p:nvPr/>
        </p:nvSpPr>
        <p:spPr>
          <a:xfrm>
            <a:off x="5942354" y="2905208"/>
            <a:ext cx="2662094" cy="176592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512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991B84BD-E331-40FC-B4B5-05D67144F75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백업용 블록 스토리지 생성 </a:t>
            </a:r>
            <a:r>
              <a:rPr lang="en-US" altLang="ko-KR" sz="1200" dirty="0">
                <a:latin typeface="+mn-ea"/>
              </a:rPr>
              <a:t>(1TB)</a:t>
            </a:r>
          </a:p>
          <a:p>
            <a:pPr marL="628650" lvl="1" indent="-171450">
              <a:lnSpc>
                <a:spcPct val="150000"/>
              </a:lnSpc>
              <a:buFont typeface="Arial" panose="020B0604020202020204" pitchFamily="34" charset="0"/>
              <a:buChar char="•"/>
            </a:pPr>
            <a:r>
              <a:rPr lang="ko-KR" altLang="en-US" sz="1200" dirty="0">
                <a:solidFill>
                  <a:srgbClr val="FF0000"/>
                </a:solidFill>
                <a:latin typeface="+mn-ea"/>
              </a:rPr>
              <a:t>가용성 영역은 기존 블록 스토리지와 동일해야 함</a:t>
            </a:r>
          </a:p>
        </p:txBody>
      </p:sp>
      <p:pic>
        <p:nvPicPr>
          <p:cNvPr id="13" name="그림 12">
            <a:extLst>
              <a:ext uri="{FF2B5EF4-FFF2-40B4-BE49-F238E27FC236}">
                <a16:creationId xmlns:a16="http://schemas.microsoft.com/office/drawing/2014/main" id="{B9A4B8D8-5F5D-4A7D-B2D4-D558C178181A}"/>
              </a:ext>
            </a:extLst>
          </p:cNvPr>
          <p:cNvPicPr>
            <a:picLocks noChangeAspect="1"/>
          </p:cNvPicPr>
          <p:nvPr/>
        </p:nvPicPr>
        <p:blipFill>
          <a:blip r:embed="rId3"/>
          <a:stretch>
            <a:fillRect/>
          </a:stretch>
        </p:blipFill>
        <p:spPr>
          <a:xfrm>
            <a:off x="647528" y="2456892"/>
            <a:ext cx="4051064" cy="2500193"/>
          </a:xfrm>
          <a:prstGeom prst="rect">
            <a:avLst/>
          </a:prstGeom>
        </p:spPr>
      </p:pic>
      <p:pic>
        <p:nvPicPr>
          <p:cNvPr id="18" name="그림 17">
            <a:extLst>
              <a:ext uri="{FF2B5EF4-FFF2-40B4-BE49-F238E27FC236}">
                <a16:creationId xmlns:a16="http://schemas.microsoft.com/office/drawing/2014/main" id="{3CDE3FC4-34E0-461D-9D2B-343E0C3E0CB2}"/>
              </a:ext>
            </a:extLst>
          </p:cNvPr>
          <p:cNvPicPr>
            <a:picLocks noChangeAspect="1"/>
          </p:cNvPicPr>
          <p:nvPr/>
        </p:nvPicPr>
        <p:blipFill>
          <a:blip r:embed="rId4"/>
          <a:stretch>
            <a:fillRect/>
          </a:stretch>
        </p:blipFill>
        <p:spPr>
          <a:xfrm>
            <a:off x="4949466" y="2451087"/>
            <a:ext cx="3529999" cy="2447332"/>
          </a:xfrm>
          <a:prstGeom prst="rect">
            <a:avLst/>
          </a:prstGeom>
        </p:spPr>
      </p:pic>
      <p:sp>
        <p:nvSpPr>
          <p:cNvPr id="19" name="직사각형 18">
            <a:extLst>
              <a:ext uri="{FF2B5EF4-FFF2-40B4-BE49-F238E27FC236}">
                <a16:creationId xmlns:a16="http://schemas.microsoft.com/office/drawing/2014/main" id="{108C28B8-B721-4A9D-9FF4-FFAC5B301A2A}"/>
              </a:ext>
            </a:extLst>
          </p:cNvPr>
          <p:cNvSpPr/>
          <p:nvPr/>
        </p:nvSpPr>
        <p:spPr>
          <a:xfrm>
            <a:off x="719572" y="4353276"/>
            <a:ext cx="113412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0" name="연결선: 꺾임 19">
            <a:extLst>
              <a:ext uri="{FF2B5EF4-FFF2-40B4-BE49-F238E27FC236}">
                <a16:creationId xmlns:a16="http://schemas.microsoft.com/office/drawing/2014/main" id="{C93D3617-23A3-4FC8-905C-8FD9AC05384C}"/>
              </a:ext>
            </a:extLst>
          </p:cNvPr>
          <p:cNvCxnSpPr>
            <a:cxnSpLocks/>
            <a:stCxn id="19" idx="3"/>
            <a:endCxn id="21" idx="2"/>
          </p:cNvCxnSpPr>
          <p:nvPr/>
        </p:nvCxnSpPr>
        <p:spPr>
          <a:xfrm flipV="1">
            <a:off x="1853698" y="3651198"/>
            <a:ext cx="594066" cy="810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3B32D097-5583-4567-B885-1BFBE6B5A1FB}"/>
              </a:ext>
            </a:extLst>
          </p:cNvPr>
          <p:cNvSpPr/>
          <p:nvPr/>
        </p:nvSpPr>
        <p:spPr>
          <a:xfrm>
            <a:off x="2069722" y="3435174"/>
            <a:ext cx="75608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a:extLst>
              <a:ext uri="{FF2B5EF4-FFF2-40B4-BE49-F238E27FC236}">
                <a16:creationId xmlns:a16="http://schemas.microsoft.com/office/drawing/2014/main" id="{1CE4DB20-25B4-47A1-B400-4D6307DC2A38}"/>
              </a:ext>
            </a:extLst>
          </p:cNvPr>
          <p:cNvSpPr/>
          <p:nvPr/>
        </p:nvSpPr>
        <p:spPr>
          <a:xfrm>
            <a:off x="4860032" y="2348880"/>
            <a:ext cx="3744416" cy="26082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6" name="연결선: 꺾임 25">
            <a:extLst>
              <a:ext uri="{FF2B5EF4-FFF2-40B4-BE49-F238E27FC236}">
                <a16:creationId xmlns:a16="http://schemas.microsoft.com/office/drawing/2014/main" id="{CDD51741-549E-46C0-B259-B8436BF49F95}"/>
              </a:ext>
            </a:extLst>
          </p:cNvPr>
          <p:cNvCxnSpPr>
            <a:cxnSpLocks/>
            <a:stCxn id="21" idx="3"/>
            <a:endCxn id="25" idx="1"/>
          </p:cNvCxnSpPr>
          <p:nvPr/>
        </p:nvCxnSpPr>
        <p:spPr>
          <a:xfrm>
            <a:off x="2825806" y="3543187"/>
            <a:ext cx="2034225" cy="1097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4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51FC6595-D8F7-4EAD-B82D-F5B7C71F7F1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연결</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생성된 백업용 블록 스토리지를 클라우드 인스턴스에 연결한다</a:t>
            </a:r>
            <a:r>
              <a:rPr lang="en-US" altLang="ko-KR" sz="1200" dirty="0">
                <a:latin typeface="+mn-ea"/>
              </a:rPr>
              <a:t>.</a:t>
            </a:r>
            <a:endParaRPr lang="ko-KR" altLang="en-US" sz="1200" dirty="0">
              <a:latin typeface="+mn-ea"/>
            </a:endParaRPr>
          </a:p>
        </p:txBody>
      </p:sp>
      <p:pic>
        <p:nvPicPr>
          <p:cNvPr id="5" name="그림 4">
            <a:extLst>
              <a:ext uri="{FF2B5EF4-FFF2-40B4-BE49-F238E27FC236}">
                <a16:creationId xmlns:a16="http://schemas.microsoft.com/office/drawing/2014/main" id="{B4132B36-10A2-4F8E-B61C-F1FF979099EE}"/>
              </a:ext>
            </a:extLst>
          </p:cNvPr>
          <p:cNvPicPr>
            <a:picLocks noChangeAspect="1"/>
          </p:cNvPicPr>
          <p:nvPr/>
        </p:nvPicPr>
        <p:blipFill>
          <a:blip r:embed="rId3"/>
          <a:stretch>
            <a:fillRect/>
          </a:stretch>
        </p:blipFill>
        <p:spPr>
          <a:xfrm>
            <a:off x="551640" y="2645913"/>
            <a:ext cx="4553992" cy="2265157"/>
          </a:xfrm>
          <a:prstGeom prst="rect">
            <a:avLst/>
          </a:prstGeom>
        </p:spPr>
      </p:pic>
      <p:pic>
        <p:nvPicPr>
          <p:cNvPr id="7" name="그림 6">
            <a:extLst>
              <a:ext uri="{FF2B5EF4-FFF2-40B4-BE49-F238E27FC236}">
                <a16:creationId xmlns:a16="http://schemas.microsoft.com/office/drawing/2014/main" id="{3CD59705-445A-4FFA-9D51-9A3AC20D5F0E}"/>
              </a:ext>
            </a:extLst>
          </p:cNvPr>
          <p:cNvPicPr>
            <a:picLocks noChangeAspect="1"/>
          </p:cNvPicPr>
          <p:nvPr/>
        </p:nvPicPr>
        <p:blipFill>
          <a:blip r:embed="rId4"/>
          <a:stretch>
            <a:fillRect/>
          </a:stretch>
        </p:blipFill>
        <p:spPr>
          <a:xfrm>
            <a:off x="4914039" y="2645913"/>
            <a:ext cx="3685757" cy="1971696"/>
          </a:xfrm>
          <a:prstGeom prst="rect">
            <a:avLst/>
          </a:prstGeom>
        </p:spPr>
      </p:pic>
      <p:sp>
        <p:nvSpPr>
          <p:cNvPr id="11" name="직사각형 10">
            <a:extLst>
              <a:ext uri="{FF2B5EF4-FFF2-40B4-BE49-F238E27FC236}">
                <a16:creationId xmlns:a16="http://schemas.microsoft.com/office/drawing/2014/main" id="{B1DD5C0D-8D67-4B22-BBCA-D25803E09265}"/>
              </a:ext>
            </a:extLst>
          </p:cNvPr>
          <p:cNvSpPr/>
          <p:nvPr/>
        </p:nvSpPr>
        <p:spPr>
          <a:xfrm>
            <a:off x="551640" y="4224066"/>
            <a:ext cx="102611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2" name="연결선: 꺾임 11">
            <a:extLst>
              <a:ext uri="{FF2B5EF4-FFF2-40B4-BE49-F238E27FC236}">
                <a16:creationId xmlns:a16="http://schemas.microsoft.com/office/drawing/2014/main" id="{0A49C4B1-8009-4279-B17B-2F6522E688BC}"/>
              </a:ext>
            </a:extLst>
          </p:cNvPr>
          <p:cNvCxnSpPr>
            <a:cxnSpLocks/>
            <a:stCxn id="11" idx="3"/>
            <a:endCxn id="14" idx="1"/>
          </p:cNvCxnSpPr>
          <p:nvPr/>
        </p:nvCxnSpPr>
        <p:spPr>
          <a:xfrm flipV="1">
            <a:off x="1577754" y="4197063"/>
            <a:ext cx="216024" cy="1350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E0E960A-E3E6-4E71-BF69-129B58FAB221}"/>
              </a:ext>
            </a:extLst>
          </p:cNvPr>
          <p:cNvSpPr/>
          <p:nvPr/>
        </p:nvSpPr>
        <p:spPr>
          <a:xfrm>
            <a:off x="1793778" y="4116054"/>
            <a:ext cx="108012"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AB2335C0-BD97-4E32-87EF-DE6B3EBFFA23}"/>
              </a:ext>
            </a:extLst>
          </p:cNvPr>
          <p:cNvSpPr/>
          <p:nvPr/>
        </p:nvSpPr>
        <p:spPr>
          <a:xfrm>
            <a:off x="4860032" y="2564904"/>
            <a:ext cx="3792508" cy="20912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D864E26-6D10-4E96-AA55-A0EBAD77CDD4}"/>
              </a:ext>
            </a:extLst>
          </p:cNvPr>
          <p:cNvCxnSpPr>
            <a:cxnSpLocks/>
            <a:stCxn id="25" idx="3"/>
            <a:endCxn id="7" idx="1"/>
          </p:cNvCxnSpPr>
          <p:nvPr/>
        </p:nvCxnSpPr>
        <p:spPr>
          <a:xfrm>
            <a:off x="3197935" y="3530500"/>
            <a:ext cx="1716104" cy="1012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B385833-E7FB-43FA-A5C4-D9E280C06997}"/>
              </a:ext>
            </a:extLst>
          </p:cNvPr>
          <p:cNvSpPr/>
          <p:nvPr/>
        </p:nvSpPr>
        <p:spPr>
          <a:xfrm>
            <a:off x="2873898" y="3429238"/>
            <a:ext cx="324036" cy="2025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7" name="연결선: 꺾임 26">
            <a:extLst>
              <a:ext uri="{FF2B5EF4-FFF2-40B4-BE49-F238E27FC236}">
                <a16:creationId xmlns:a16="http://schemas.microsoft.com/office/drawing/2014/main" id="{C821023B-B26E-4331-A10F-36DE2B3D8DF3}"/>
              </a:ext>
            </a:extLst>
          </p:cNvPr>
          <p:cNvCxnSpPr>
            <a:cxnSpLocks/>
            <a:stCxn id="14" idx="3"/>
            <a:endCxn id="25" idx="1"/>
          </p:cNvCxnSpPr>
          <p:nvPr/>
        </p:nvCxnSpPr>
        <p:spPr>
          <a:xfrm flipV="1">
            <a:off x="1901790" y="3530500"/>
            <a:ext cx="972108" cy="6665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697CF24-BE52-410B-AD23-FF72F6741ED6}"/>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3. </a:t>
            </a:r>
            <a:r>
              <a:rPr lang="ko-KR" altLang="en-US" sz="2800" dirty="0">
                <a:latin typeface="+mj-ea"/>
              </a:rPr>
              <a:t>클라우드 원격 접속</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F1D9CAE-9236-4F7E-AB67-64BA1A87789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rgbClr val="0070C0"/>
                </a:solidFill>
                <a:latin typeface="+mj-ea"/>
              </a:rPr>
              <a:t>AAS</a:t>
            </a:r>
            <a:r>
              <a:rPr lang="ko-KR" altLang="en-US" sz="1800" dirty="0">
                <a:solidFill>
                  <a:srgbClr val="0070C0"/>
                </a:solidFill>
                <a:latin typeface="+mj-ea"/>
              </a:rPr>
              <a:t> 기반 데이터 수집</a:t>
            </a:r>
            <a:r>
              <a:rPr lang="en-US" altLang="ko-KR" sz="1800" dirty="0">
                <a:solidFill>
                  <a:srgbClr val="0070C0"/>
                </a:solidFill>
                <a:latin typeface="+mj-ea"/>
              </a:rPr>
              <a:t>/</a:t>
            </a:r>
            <a:r>
              <a:rPr lang="ko-KR" altLang="en-US" sz="1800" dirty="0">
                <a:solidFill>
                  <a:srgbClr val="0070C0"/>
                </a:solidFill>
                <a:latin typeface="+mj-ea"/>
              </a:rPr>
              <a:t>저장 솔루션</a:t>
            </a:r>
            <a:br>
              <a:rPr lang="en-US" altLang="ko-KR" sz="1800" dirty="0">
                <a:solidFill>
                  <a:srgbClr val="0070C0"/>
                </a:solidFill>
                <a:latin typeface="+mj-ea"/>
              </a:rPr>
            </a:br>
            <a:r>
              <a:rPr lang="ko-KR" altLang="en-US" sz="1800" dirty="0">
                <a:solidFill>
                  <a:srgbClr val="0070C0"/>
                </a:solidFill>
                <a:latin typeface="+mj-ea"/>
              </a:rPr>
              <a:t>클라우드 플랫폼의 구성 및 데이터 활용</a:t>
            </a:r>
          </a:p>
        </p:txBody>
      </p:sp>
    </p:spTree>
    <p:extLst>
      <p:ext uri="{BB962C8B-B14F-4D97-AF65-F5344CB8AC3E}">
        <p14:creationId xmlns:p14="http://schemas.microsoft.com/office/powerpoint/2010/main" val="419098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91F960C-05FF-404C-B07C-7D2148E7F50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(1/6)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640960"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클라우드 </a:t>
            </a:r>
            <a:r>
              <a:rPr lang="en-US" altLang="ko-KR" sz="1200" b="1" dirty="0">
                <a:latin typeface="+mn-ea"/>
              </a:rPr>
              <a:t>SSH</a:t>
            </a:r>
            <a:r>
              <a:rPr lang="ko-KR" altLang="en-US" sz="1200" b="1" dirty="0">
                <a:latin typeface="+mn-ea"/>
              </a:rPr>
              <a:t> 접속 툴 다운로드</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 : SSH </a:t>
            </a:r>
            <a:r>
              <a:rPr lang="ko-KR" altLang="en-US" sz="1200" dirty="0">
                <a:latin typeface="+mn-ea"/>
              </a:rPr>
              <a:t>클라이언트 프로그램</a:t>
            </a:r>
            <a:endParaRPr lang="en-US" altLang="ko-KR" sz="1200" dirty="0">
              <a:latin typeface="+mn-ea"/>
            </a:endParaRPr>
          </a:p>
          <a:p>
            <a:pPr lvl="1">
              <a:lnSpc>
                <a:spcPct val="150000"/>
              </a:lnSpc>
            </a:pPr>
            <a:r>
              <a:rPr lang="ko-KR" altLang="en-US" sz="1200" dirty="0">
                <a:latin typeface="+mn-ea"/>
              </a:rPr>
              <a:t>    다운로드 링크 </a:t>
            </a:r>
            <a:r>
              <a:rPr lang="en-US" altLang="ko-KR" sz="1200" dirty="0">
                <a:latin typeface="+mn-ea"/>
              </a:rPr>
              <a:t>: https://github.com/iPuTTY/iPuTTY/releases/tag/l0.70i</a:t>
            </a:r>
          </a:p>
          <a:p>
            <a:pPr marL="671513" lvl="1" indent="-214313">
              <a:lnSpc>
                <a:spcPct val="150000"/>
              </a:lnSpc>
              <a:buFont typeface="Arial" panose="020B0604020202020204" pitchFamily="34" charset="0"/>
              <a:buChar char="•"/>
            </a:pPr>
            <a:r>
              <a:rPr lang="en-US" altLang="ko-KR" sz="1200" dirty="0">
                <a:latin typeface="+mn-ea"/>
              </a:rPr>
              <a:t>putty.exe : SSH </a:t>
            </a:r>
            <a:r>
              <a:rPr lang="ko-KR" altLang="en-US" sz="1200" dirty="0">
                <a:latin typeface="+mn-ea"/>
              </a:rPr>
              <a:t>클라이언트 실행파일</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 </a:t>
            </a:r>
            <a:r>
              <a:rPr lang="ko-KR" altLang="en-US" sz="1200" dirty="0">
                <a:latin typeface="+mn-ea"/>
              </a:rPr>
              <a:t>키  생성 및 변환 파일</a:t>
            </a:r>
            <a:endParaRPr lang="en-US" altLang="ko-KR" sz="1200" dirty="0">
              <a:latin typeface="+mn-ea"/>
            </a:endParaRPr>
          </a:p>
        </p:txBody>
      </p:sp>
      <p:pic>
        <p:nvPicPr>
          <p:cNvPr id="5" name="그림 4">
            <a:extLst>
              <a:ext uri="{FF2B5EF4-FFF2-40B4-BE49-F238E27FC236}">
                <a16:creationId xmlns:a16="http://schemas.microsoft.com/office/drawing/2014/main" id="{7A5A2450-DE9D-4CBB-AE42-1C383BA9696F}"/>
              </a:ext>
            </a:extLst>
          </p:cNvPr>
          <p:cNvPicPr>
            <a:picLocks noChangeAspect="1"/>
          </p:cNvPicPr>
          <p:nvPr/>
        </p:nvPicPr>
        <p:blipFill>
          <a:blip r:embed="rId3"/>
          <a:stretch>
            <a:fillRect/>
          </a:stretch>
        </p:blipFill>
        <p:spPr>
          <a:xfrm>
            <a:off x="4572000" y="2996952"/>
            <a:ext cx="3178969" cy="1957388"/>
          </a:xfrm>
          <a:prstGeom prst="rect">
            <a:avLst/>
          </a:prstGeom>
        </p:spPr>
      </p:pic>
      <p:sp>
        <p:nvSpPr>
          <p:cNvPr id="6" name="직사각형 5">
            <a:extLst>
              <a:ext uri="{FF2B5EF4-FFF2-40B4-BE49-F238E27FC236}">
                <a16:creationId xmlns:a16="http://schemas.microsoft.com/office/drawing/2014/main" id="{D18CE943-C2C0-42A4-BE34-C07BA7FBB109}"/>
              </a:ext>
            </a:extLst>
          </p:cNvPr>
          <p:cNvSpPr/>
          <p:nvPr/>
        </p:nvSpPr>
        <p:spPr>
          <a:xfrm>
            <a:off x="4559405" y="4116171"/>
            <a:ext cx="3226031"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9" name="그림 8">
            <a:extLst>
              <a:ext uri="{FF2B5EF4-FFF2-40B4-BE49-F238E27FC236}">
                <a16:creationId xmlns:a16="http://schemas.microsoft.com/office/drawing/2014/main" id="{A8F1BB1E-1B64-4F8F-88D6-DC0E1545275F}"/>
              </a:ext>
            </a:extLst>
          </p:cNvPr>
          <p:cNvPicPr>
            <a:picLocks noChangeAspect="1"/>
          </p:cNvPicPr>
          <p:nvPr/>
        </p:nvPicPr>
        <p:blipFill>
          <a:blip r:embed="rId4"/>
          <a:stretch>
            <a:fillRect/>
          </a:stretch>
        </p:blipFill>
        <p:spPr>
          <a:xfrm>
            <a:off x="1220055" y="2992314"/>
            <a:ext cx="2725387" cy="2139702"/>
          </a:xfrm>
          <a:prstGeom prst="rect">
            <a:avLst/>
          </a:prstGeom>
        </p:spPr>
      </p:pic>
      <p:sp>
        <p:nvSpPr>
          <p:cNvPr id="10" name="직사각형 9">
            <a:extLst>
              <a:ext uri="{FF2B5EF4-FFF2-40B4-BE49-F238E27FC236}">
                <a16:creationId xmlns:a16="http://schemas.microsoft.com/office/drawing/2014/main" id="{55A5A989-20F2-49AA-89BD-30BA6A6B98B8}"/>
              </a:ext>
            </a:extLst>
          </p:cNvPr>
          <p:cNvSpPr/>
          <p:nvPr/>
        </p:nvSpPr>
        <p:spPr>
          <a:xfrm>
            <a:off x="1277634" y="4683111"/>
            <a:ext cx="2667808" cy="27122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04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A1073811-E8CD-4876-B7C5-2E14F1F2E4D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3" name="그림 42">
            <a:extLst>
              <a:ext uri="{FF2B5EF4-FFF2-40B4-BE49-F238E27FC236}">
                <a16:creationId xmlns:a16="http://schemas.microsoft.com/office/drawing/2014/main" id="{5A181403-0166-4464-A629-2B7CBDF91E7E}"/>
              </a:ext>
            </a:extLst>
          </p:cNvPr>
          <p:cNvPicPr>
            <a:picLocks noChangeAspect="1"/>
          </p:cNvPicPr>
          <p:nvPr/>
        </p:nvPicPr>
        <p:blipFill>
          <a:blip r:embed="rId3"/>
          <a:stretch>
            <a:fillRect/>
          </a:stretch>
        </p:blipFill>
        <p:spPr>
          <a:xfrm>
            <a:off x="6086147" y="2572788"/>
            <a:ext cx="2558587" cy="2517743"/>
          </a:xfrm>
          <a:prstGeom prst="rect">
            <a:avLst/>
          </a:prstGeom>
        </p:spPr>
      </p:pic>
      <p:pic>
        <p:nvPicPr>
          <p:cNvPr id="39" name="그림 38">
            <a:extLst>
              <a:ext uri="{FF2B5EF4-FFF2-40B4-BE49-F238E27FC236}">
                <a16:creationId xmlns:a16="http://schemas.microsoft.com/office/drawing/2014/main" id="{F1843C95-56F9-43EE-A331-B76899AD92C2}"/>
              </a:ext>
            </a:extLst>
          </p:cNvPr>
          <p:cNvPicPr>
            <a:picLocks noChangeAspect="1"/>
          </p:cNvPicPr>
          <p:nvPr/>
        </p:nvPicPr>
        <p:blipFill>
          <a:blip r:embed="rId4"/>
          <a:stretch>
            <a:fillRect/>
          </a:stretch>
        </p:blipFill>
        <p:spPr>
          <a:xfrm>
            <a:off x="3174815" y="2564904"/>
            <a:ext cx="2732879" cy="1791786"/>
          </a:xfrm>
          <a:prstGeom prst="rect">
            <a:avLst/>
          </a:prstGeom>
        </p:spPr>
      </p:pic>
      <p:pic>
        <p:nvPicPr>
          <p:cNvPr id="35" name="그림 34">
            <a:extLst>
              <a:ext uri="{FF2B5EF4-FFF2-40B4-BE49-F238E27FC236}">
                <a16:creationId xmlns:a16="http://schemas.microsoft.com/office/drawing/2014/main" id="{78C39D4A-3AEF-4EEE-B112-7307D613636F}"/>
              </a:ext>
            </a:extLst>
          </p:cNvPr>
          <p:cNvPicPr>
            <a:picLocks noChangeAspect="1"/>
          </p:cNvPicPr>
          <p:nvPr/>
        </p:nvPicPr>
        <p:blipFill>
          <a:blip r:embed="rId5"/>
          <a:stretch>
            <a:fillRect/>
          </a:stretch>
        </p:blipFill>
        <p:spPr>
          <a:xfrm>
            <a:off x="488434" y="2564904"/>
            <a:ext cx="2558588" cy="251774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(2/6)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클라우드 </a:t>
            </a:r>
            <a:r>
              <a:rPr lang="en-US" altLang="ko-KR" sz="1200" b="1" dirty="0">
                <a:latin typeface="+mn-ea"/>
              </a:rPr>
              <a:t>SSH</a:t>
            </a:r>
            <a:r>
              <a:rPr lang="ko-KR" altLang="en-US" sz="1200" b="1" dirty="0">
                <a:latin typeface="+mn-ea"/>
              </a:rPr>
              <a:t> 접속 키 변환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err="1">
                <a:latin typeface="+mn-ea"/>
              </a:rPr>
              <a:t>키페어로</a:t>
            </a:r>
            <a:r>
              <a:rPr lang="ko-KR" altLang="en-US" sz="1200" dirty="0">
                <a:latin typeface="+mn-ea"/>
              </a:rPr>
              <a:t> </a:t>
            </a:r>
            <a:r>
              <a:rPr lang="ko-KR" altLang="en-US" sz="1200" dirty="0" err="1">
                <a:latin typeface="+mn-ea"/>
              </a:rPr>
              <a:t>접속시</a:t>
            </a:r>
            <a:r>
              <a:rPr lang="ko-KR" altLang="en-US" sz="1200" dirty="0">
                <a:latin typeface="+mn-ea"/>
              </a:rPr>
              <a:t> </a:t>
            </a:r>
            <a:r>
              <a:rPr lang="en-US" altLang="ko-KR" sz="1200" dirty="0" err="1">
                <a:latin typeface="+mn-ea"/>
              </a:rPr>
              <a:t>PuttyGen</a:t>
            </a:r>
            <a:r>
              <a:rPr lang="en-US" altLang="ko-KR" sz="1200" dirty="0">
                <a:latin typeface="+mn-ea"/>
              </a:rPr>
              <a:t> </a:t>
            </a:r>
            <a:r>
              <a:rPr lang="ko-KR" altLang="en-US" sz="1200" dirty="0">
                <a:latin typeface="+mn-ea"/>
              </a:rPr>
              <a:t>프로그램으로 개인키 변환이 필요</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a:t>
            </a:r>
            <a:r>
              <a:rPr lang="ko-KR" altLang="en-US" sz="1200" dirty="0">
                <a:latin typeface="+mn-ea"/>
              </a:rPr>
              <a:t>실행 </a:t>
            </a:r>
            <a:r>
              <a:rPr lang="en-US" altLang="ko-KR" sz="1200" dirty="0">
                <a:latin typeface="+mn-ea"/>
              </a:rPr>
              <a:t>-&gt; </a:t>
            </a:r>
            <a:r>
              <a:rPr lang="ko-KR" altLang="en-US" sz="1200" dirty="0">
                <a:latin typeface="+mn-ea"/>
              </a:rPr>
              <a:t>개인키 불러오기 </a:t>
            </a:r>
            <a:r>
              <a:rPr lang="en-US" altLang="ko-KR" sz="1200" dirty="0">
                <a:latin typeface="+mn-ea"/>
              </a:rPr>
              <a:t>-&gt; </a:t>
            </a:r>
            <a:r>
              <a:rPr lang="ko-KR" altLang="en-US" sz="1200" dirty="0" err="1">
                <a:latin typeface="+mn-ea"/>
              </a:rPr>
              <a:t>키페어</a:t>
            </a:r>
            <a:r>
              <a:rPr lang="en-US" altLang="ko-KR" sz="1200" dirty="0">
                <a:latin typeface="+mn-ea"/>
              </a:rPr>
              <a:t> </a:t>
            </a:r>
            <a:r>
              <a:rPr lang="ko-KR" altLang="en-US" sz="1200" dirty="0">
                <a:latin typeface="+mn-ea"/>
              </a:rPr>
              <a:t>파일 선택 </a:t>
            </a:r>
            <a:r>
              <a:rPr lang="en-US" altLang="ko-KR" sz="1200" dirty="0">
                <a:latin typeface="+mn-ea"/>
              </a:rPr>
              <a:t>-&gt; </a:t>
            </a:r>
            <a:r>
              <a:rPr lang="ko-KR" altLang="en-US" sz="1200" dirty="0">
                <a:latin typeface="+mn-ea"/>
              </a:rPr>
              <a:t>개인키 저장 </a:t>
            </a:r>
            <a:r>
              <a:rPr lang="en-US" altLang="ko-KR" sz="1200" dirty="0">
                <a:latin typeface="+mn-ea"/>
              </a:rPr>
              <a:t>-&gt; </a:t>
            </a:r>
            <a:r>
              <a:rPr lang="ko-KR" altLang="en-US" sz="1200" dirty="0">
                <a:latin typeface="+mn-ea"/>
              </a:rPr>
              <a:t>개인키 저장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파일명</a:t>
            </a:r>
            <a:r>
              <a:rPr lang="en-US" altLang="ko-KR" sz="1200" dirty="0">
                <a:latin typeface="+mn-ea"/>
              </a:rPr>
              <a:t>.</a:t>
            </a:r>
            <a:r>
              <a:rPr lang="en-US" altLang="ko-KR" sz="1200" dirty="0" err="1">
                <a:latin typeface="+mn-ea"/>
              </a:rPr>
              <a:t>ppk</a:t>
            </a:r>
            <a:r>
              <a:rPr lang="en-US" altLang="ko-KR" sz="1200" dirty="0">
                <a:latin typeface="+mn-ea"/>
              </a:rPr>
              <a:t> </a:t>
            </a:r>
            <a:r>
              <a:rPr lang="ko-KR" altLang="en-US" sz="1200" dirty="0">
                <a:latin typeface="+mn-ea"/>
              </a:rPr>
              <a:t>생성</a:t>
            </a:r>
            <a:endParaRPr lang="en-US" altLang="ko-KR" sz="1200" dirty="0">
              <a:latin typeface="+mn-ea"/>
            </a:endParaRPr>
          </a:p>
        </p:txBody>
      </p:sp>
      <p:sp>
        <p:nvSpPr>
          <p:cNvPr id="10" name="직사각형 9">
            <a:extLst>
              <a:ext uri="{FF2B5EF4-FFF2-40B4-BE49-F238E27FC236}">
                <a16:creationId xmlns:a16="http://schemas.microsoft.com/office/drawing/2014/main" id="{8814A14C-3BE3-4E4D-9AA8-7E5A4A680647}"/>
              </a:ext>
            </a:extLst>
          </p:cNvPr>
          <p:cNvSpPr/>
          <p:nvPr/>
        </p:nvSpPr>
        <p:spPr>
          <a:xfrm>
            <a:off x="467544" y="2780928"/>
            <a:ext cx="93899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5783E3F4-F882-479B-8481-A1FBB66DD852}"/>
              </a:ext>
            </a:extLst>
          </p:cNvPr>
          <p:cNvSpPr/>
          <p:nvPr/>
        </p:nvSpPr>
        <p:spPr>
          <a:xfrm>
            <a:off x="5024937" y="4077072"/>
            <a:ext cx="878674" cy="10801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28BBFAE-F34C-4E8F-8402-CE9E03A43DC7}"/>
              </a:ext>
            </a:extLst>
          </p:cNvPr>
          <p:cNvSpPr/>
          <p:nvPr/>
        </p:nvSpPr>
        <p:spPr>
          <a:xfrm>
            <a:off x="7920996" y="4356690"/>
            <a:ext cx="614332"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a:extLst>
              <a:ext uri="{FF2B5EF4-FFF2-40B4-BE49-F238E27FC236}">
                <a16:creationId xmlns:a16="http://schemas.microsoft.com/office/drawing/2014/main" id="{C02B6291-39B3-4D73-9D16-96645F73005C}"/>
              </a:ext>
            </a:extLst>
          </p:cNvPr>
          <p:cNvSpPr/>
          <p:nvPr/>
        </p:nvSpPr>
        <p:spPr>
          <a:xfrm>
            <a:off x="3458763" y="3050958"/>
            <a:ext cx="2444848"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E7C23CFA-F2E4-46CA-A790-2BC2660B5E67}"/>
              </a:ext>
            </a:extLst>
          </p:cNvPr>
          <p:cNvCxnSpPr>
            <a:cxnSpLocks/>
            <a:stCxn id="12" idx="0"/>
            <a:endCxn id="21" idx="2"/>
          </p:cNvCxnSpPr>
          <p:nvPr/>
        </p:nvCxnSpPr>
        <p:spPr>
          <a:xfrm rot="16200000" flipV="1">
            <a:off x="4667686" y="3280484"/>
            <a:ext cx="810090" cy="7830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0DF92EA6-2995-42B3-AB2C-B1B13E6FAA8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9" name="그림 28">
            <a:extLst>
              <a:ext uri="{FF2B5EF4-FFF2-40B4-BE49-F238E27FC236}">
                <a16:creationId xmlns:a16="http://schemas.microsoft.com/office/drawing/2014/main" id="{E6B40289-85E0-4D1D-9721-D0F101A9204D}"/>
              </a:ext>
            </a:extLst>
          </p:cNvPr>
          <p:cNvPicPr>
            <a:picLocks noChangeAspect="1"/>
          </p:cNvPicPr>
          <p:nvPr/>
        </p:nvPicPr>
        <p:blipFill>
          <a:blip r:embed="rId3"/>
          <a:stretch>
            <a:fillRect/>
          </a:stretch>
        </p:blipFill>
        <p:spPr>
          <a:xfrm>
            <a:off x="2411680" y="2348880"/>
            <a:ext cx="4320641" cy="313234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(3/6)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클라우드 서버 </a:t>
            </a:r>
            <a:r>
              <a:rPr lang="en-US" altLang="ko-KR" sz="1200" b="1" dirty="0">
                <a:latin typeface="+mn-ea"/>
              </a:rPr>
              <a:t>SSH</a:t>
            </a:r>
            <a:r>
              <a:rPr lang="ko-KR" altLang="en-US" sz="1200" b="1" dirty="0">
                <a:latin typeface="+mn-ea"/>
              </a:rPr>
              <a:t> 접속 정보 확인</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 </a:t>
            </a:r>
            <a:r>
              <a:rPr lang="ko-KR" altLang="en-US" sz="1200" dirty="0">
                <a:latin typeface="+mn-ea"/>
              </a:rPr>
              <a:t> </a:t>
            </a:r>
            <a:r>
              <a:rPr lang="en-US" altLang="ko-KR" sz="1200" dirty="0">
                <a:latin typeface="+mn-ea"/>
              </a:rPr>
              <a:t>-&gt; </a:t>
            </a:r>
            <a:r>
              <a:rPr lang="ko-KR" altLang="en-US" sz="1200" dirty="0">
                <a:latin typeface="+mn-ea"/>
              </a:rPr>
              <a:t>인스턴트 선택 </a:t>
            </a:r>
            <a:r>
              <a:rPr lang="en-US" altLang="ko-KR" sz="1200" dirty="0">
                <a:latin typeface="+mn-ea"/>
              </a:rPr>
              <a:t>-&gt; </a:t>
            </a:r>
            <a:r>
              <a:rPr lang="ko-KR" altLang="en-US" sz="1200" dirty="0">
                <a:latin typeface="+mn-ea"/>
              </a:rPr>
              <a:t>접속정보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확인</a:t>
            </a:r>
            <a:endParaRPr lang="en-US" altLang="ko-KR" sz="1200" dirty="0">
              <a:latin typeface="+mn-ea"/>
            </a:endParaRPr>
          </a:p>
        </p:txBody>
      </p:sp>
      <p:sp>
        <p:nvSpPr>
          <p:cNvPr id="9" name="직사각형 8">
            <a:extLst>
              <a:ext uri="{FF2B5EF4-FFF2-40B4-BE49-F238E27FC236}">
                <a16:creationId xmlns:a16="http://schemas.microsoft.com/office/drawing/2014/main" id="{B2CD959E-3AD8-43C0-9A14-6C69A7528F1C}"/>
              </a:ext>
            </a:extLst>
          </p:cNvPr>
          <p:cNvSpPr/>
          <p:nvPr/>
        </p:nvSpPr>
        <p:spPr>
          <a:xfrm>
            <a:off x="2519773" y="3266982"/>
            <a:ext cx="810089"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0" name="연결선: 꺾임 9">
            <a:extLst>
              <a:ext uri="{FF2B5EF4-FFF2-40B4-BE49-F238E27FC236}">
                <a16:creationId xmlns:a16="http://schemas.microsoft.com/office/drawing/2014/main" id="{B7AF1969-027C-42B2-B0A1-28604603AB3D}"/>
              </a:ext>
            </a:extLst>
          </p:cNvPr>
          <p:cNvCxnSpPr>
            <a:cxnSpLocks/>
            <a:stCxn id="9" idx="3"/>
            <a:endCxn id="13" idx="1"/>
          </p:cNvCxnSpPr>
          <p:nvPr/>
        </p:nvCxnSpPr>
        <p:spPr>
          <a:xfrm>
            <a:off x="3329862" y="3347991"/>
            <a:ext cx="162018" cy="540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C793FF5-4EA9-4326-8EFC-B1F5863999CB}"/>
              </a:ext>
            </a:extLst>
          </p:cNvPr>
          <p:cNvSpPr/>
          <p:nvPr/>
        </p:nvSpPr>
        <p:spPr>
          <a:xfrm>
            <a:off x="3491880" y="3320988"/>
            <a:ext cx="3189412"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A5040A0B-82E9-446A-811E-B07E96B7DB5D}"/>
              </a:ext>
            </a:extLst>
          </p:cNvPr>
          <p:cNvSpPr/>
          <p:nvPr/>
        </p:nvSpPr>
        <p:spPr>
          <a:xfrm>
            <a:off x="3869923" y="4513480"/>
            <a:ext cx="432048"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CC16EB7A-91C6-4B60-A39B-A6712FE8BF58}"/>
              </a:ext>
            </a:extLst>
          </p:cNvPr>
          <p:cNvSpPr/>
          <p:nvPr/>
        </p:nvSpPr>
        <p:spPr>
          <a:xfrm>
            <a:off x="4139951" y="4987658"/>
            <a:ext cx="54006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57678321-ABE5-4850-AE46-644507DDA696}"/>
              </a:ext>
            </a:extLst>
          </p:cNvPr>
          <p:cNvCxnSpPr>
            <a:cxnSpLocks/>
            <a:stCxn id="13" idx="2"/>
            <a:endCxn id="17" idx="0"/>
          </p:cNvCxnSpPr>
          <p:nvPr/>
        </p:nvCxnSpPr>
        <p:spPr>
          <a:xfrm rot="5400000">
            <a:off x="4071030" y="3497924"/>
            <a:ext cx="1030474" cy="100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36E3B515-0A59-4BA2-BD25-3389FCC1EBE7}"/>
              </a:ext>
            </a:extLst>
          </p:cNvPr>
          <p:cNvCxnSpPr>
            <a:cxnSpLocks/>
            <a:stCxn id="17" idx="2"/>
            <a:endCxn id="19" idx="0"/>
          </p:cNvCxnSpPr>
          <p:nvPr/>
        </p:nvCxnSpPr>
        <p:spPr>
          <a:xfrm rot="16200000" flipH="1">
            <a:off x="4091884" y="4669561"/>
            <a:ext cx="312161" cy="32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58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a:extLst>
              <a:ext uri="{FF2B5EF4-FFF2-40B4-BE49-F238E27FC236}">
                <a16:creationId xmlns:a16="http://schemas.microsoft.com/office/drawing/2014/main" id="{5C8403FB-DA52-42F8-9D9D-6C8AC43BDDA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(4/6)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클라우드 서버 </a:t>
            </a:r>
            <a:r>
              <a:rPr lang="en-US" altLang="ko-KR" sz="1200" b="1" dirty="0">
                <a:latin typeface="+mn-ea"/>
              </a:rPr>
              <a:t>SSH</a:t>
            </a:r>
            <a:r>
              <a:rPr lang="ko-KR" altLang="en-US" sz="1200" b="1" dirty="0">
                <a:latin typeface="+mn-ea"/>
              </a:rPr>
              <a:t> 접속</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putty.exe </a:t>
            </a:r>
            <a:r>
              <a:rPr lang="ko-KR" altLang="en-US" sz="1200" dirty="0">
                <a:latin typeface="+mn-ea"/>
              </a:rPr>
              <a:t>실행 </a:t>
            </a:r>
            <a:r>
              <a:rPr lang="en-US" altLang="ko-KR" sz="1200" dirty="0">
                <a:latin typeface="+mn-ea"/>
              </a:rPr>
              <a:t>-&gt; </a:t>
            </a:r>
            <a:r>
              <a:rPr lang="ko-KR" altLang="en-US" sz="1200" dirty="0">
                <a:latin typeface="+mn-ea"/>
              </a:rPr>
              <a:t>카테고리 </a:t>
            </a:r>
            <a:r>
              <a:rPr lang="en-US" altLang="ko-KR" sz="1200" dirty="0">
                <a:latin typeface="+mn-ea"/>
              </a:rPr>
              <a:t>Auth</a:t>
            </a:r>
            <a:r>
              <a:rPr lang="ko-KR" altLang="en-US" sz="1200" dirty="0">
                <a:latin typeface="+mn-ea"/>
              </a:rPr>
              <a:t> 선택 </a:t>
            </a:r>
            <a:r>
              <a:rPr lang="en-US" altLang="ko-KR" sz="1200" dirty="0">
                <a:latin typeface="+mn-ea"/>
              </a:rPr>
              <a:t>-&gt; </a:t>
            </a:r>
            <a:r>
              <a:rPr lang="ko-KR" altLang="en-US" sz="1200" dirty="0">
                <a:latin typeface="+mn-ea"/>
              </a:rPr>
              <a:t>인증 개인키 선택 </a:t>
            </a:r>
            <a:r>
              <a:rPr lang="en-US" altLang="ko-KR" sz="1200" dirty="0">
                <a:latin typeface="+mn-ea"/>
              </a:rPr>
              <a:t>(</a:t>
            </a:r>
            <a:r>
              <a:rPr lang="en-US" altLang="ko-KR" sz="1200" dirty="0" err="1">
                <a:latin typeface="+mn-ea"/>
              </a:rPr>
              <a:t>puttygen</a:t>
            </a:r>
            <a:r>
              <a:rPr lang="en-US" altLang="ko-KR" sz="1200" dirty="0">
                <a:latin typeface="+mn-ea"/>
              </a:rPr>
              <a:t> </a:t>
            </a:r>
            <a:r>
              <a:rPr lang="ko-KR" altLang="en-US" sz="1200" dirty="0">
                <a:latin typeface="+mn-ea"/>
              </a:rPr>
              <a:t>에서 저장된 파일</a:t>
            </a:r>
            <a:r>
              <a:rPr lang="en-US" altLang="ko-KR" sz="1200" dirty="0">
                <a:latin typeface="+mn-ea"/>
              </a:rPr>
              <a:t>)</a:t>
            </a:r>
            <a:r>
              <a:rPr lang="ko-KR" altLang="en-US" sz="1200" dirty="0">
                <a:latin typeface="+mn-ea"/>
              </a:rPr>
              <a:t> </a:t>
            </a:r>
            <a:r>
              <a:rPr lang="en-US" altLang="ko-KR" sz="1200" dirty="0">
                <a:latin typeface="+mn-ea"/>
              </a:rPr>
              <a:t>-&gt; </a:t>
            </a:r>
            <a:r>
              <a:rPr lang="ko-KR" altLang="en-US" sz="1200" dirty="0">
                <a:latin typeface="+mn-ea"/>
              </a:rPr>
              <a:t>카테고리 세션 선택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및 포트 </a:t>
            </a:r>
            <a:r>
              <a:rPr lang="en-US" altLang="ko-KR" sz="1200" dirty="0">
                <a:latin typeface="+mn-ea"/>
              </a:rPr>
              <a:t>(22) </a:t>
            </a:r>
            <a:r>
              <a:rPr lang="ko-KR" altLang="en-US" sz="1200" dirty="0">
                <a:latin typeface="+mn-ea"/>
              </a:rPr>
              <a:t>입력 </a:t>
            </a:r>
            <a:r>
              <a:rPr lang="en-US" altLang="ko-KR" sz="1200" dirty="0">
                <a:latin typeface="+mn-ea"/>
              </a:rPr>
              <a:t>-&gt; </a:t>
            </a:r>
            <a:r>
              <a:rPr lang="ko-KR" altLang="en-US" sz="1200" dirty="0">
                <a:latin typeface="+mn-ea"/>
              </a:rPr>
              <a:t>연결방식 </a:t>
            </a:r>
            <a:r>
              <a:rPr lang="en-US" altLang="ko-KR" sz="1200" dirty="0">
                <a:latin typeface="+mn-ea"/>
              </a:rPr>
              <a:t>(SSH) </a:t>
            </a:r>
            <a:r>
              <a:rPr lang="ko-KR" altLang="en-US" sz="1200" dirty="0">
                <a:latin typeface="+mn-ea"/>
              </a:rPr>
              <a:t>선택 </a:t>
            </a:r>
            <a:r>
              <a:rPr lang="en-US" altLang="ko-KR" sz="1200" dirty="0">
                <a:latin typeface="+mn-ea"/>
              </a:rPr>
              <a:t>-&gt; </a:t>
            </a:r>
            <a:r>
              <a:rPr lang="ko-KR" altLang="en-US" sz="1200" dirty="0">
                <a:latin typeface="+mn-ea"/>
              </a:rPr>
              <a:t>세션 저장 </a:t>
            </a:r>
            <a:r>
              <a:rPr lang="en-US" altLang="ko-KR" sz="1200" dirty="0">
                <a:latin typeface="+mn-ea"/>
              </a:rPr>
              <a:t>-&gt; </a:t>
            </a:r>
            <a:r>
              <a:rPr lang="ko-KR" altLang="en-US" sz="1200" dirty="0">
                <a:latin typeface="+mn-ea"/>
              </a:rPr>
              <a:t>열기</a:t>
            </a:r>
            <a:endParaRPr lang="en-US" altLang="ko-KR" sz="1200" dirty="0">
              <a:latin typeface="+mn-ea"/>
            </a:endParaRPr>
          </a:p>
        </p:txBody>
      </p:sp>
      <p:pic>
        <p:nvPicPr>
          <p:cNvPr id="5" name="그림 4">
            <a:extLst>
              <a:ext uri="{FF2B5EF4-FFF2-40B4-BE49-F238E27FC236}">
                <a16:creationId xmlns:a16="http://schemas.microsoft.com/office/drawing/2014/main" id="{0B90B67D-755B-4B2C-AF50-B0645CFCCA81}"/>
              </a:ext>
            </a:extLst>
          </p:cNvPr>
          <p:cNvPicPr>
            <a:picLocks noChangeAspect="1"/>
          </p:cNvPicPr>
          <p:nvPr/>
        </p:nvPicPr>
        <p:blipFill>
          <a:blip r:embed="rId3"/>
          <a:stretch>
            <a:fillRect/>
          </a:stretch>
        </p:blipFill>
        <p:spPr>
          <a:xfrm>
            <a:off x="467544" y="2564905"/>
            <a:ext cx="2628292" cy="3143144"/>
          </a:xfrm>
          <a:prstGeom prst="rect">
            <a:avLst/>
          </a:prstGeom>
        </p:spPr>
      </p:pic>
      <p:pic>
        <p:nvPicPr>
          <p:cNvPr id="16" name="그림 15">
            <a:extLst>
              <a:ext uri="{FF2B5EF4-FFF2-40B4-BE49-F238E27FC236}">
                <a16:creationId xmlns:a16="http://schemas.microsoft.com/office/drawing/2014/main" id="{8124B92D-626F-4341-9BE1-4F883D32A521}"/>
              </a:ext>
            </a:extLst>
          </p:cNvPr>
          <p:cNvPicPr>
            <a:picLocks noChangeAspect="1"/>
          </p:cNvPicPr>
          <p:nvPr/>
        </p:nvPicPr>
        <p:blipFill>
          <a:blip r:embed="rId4"/>
          <a:stretch>
            <a:fillRect/>
          </a:stretch>
        </p:blipFill>
        <p:spPr>
          <a:xfrm>
            <a:off x="3246086" y="2564905"/>
            <a:ext cx="2628291" cy="3143144"/>
          </a:xfrm>
          <a:prstGeom prst="rect">
            <a:avLst/>
          </a:prstGeom>
        </p:spPr>
      </p:pic>
      <p:sp>
        <p:nvSpPr>
          <p:cNvPr id="21" name="직사각형 20">
            <a:extLst>
              <a:ext uri="{FF2B5EF4-FFF2-40B4-BE49-F238E27FC236}">
                <a16:creationId xmlns:a16="http://schemas.microsoft.com/office/drawing/2014/main" id="{1AA42511-ACE0-475F-AC7D-7096115305F9}"/>
              </a:ext>
            </a:extLst>
          </p:cNvPr>
          <p:cNvSpPr/>
          <p:nvPr/>
        </p:nvSpPr>
        <p:spPr>
          <a:xfrm>
            <a:off x="611560" y="4671138"/>
            <a:ext cx="324035" cy="952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3" name="연결선: 꺾임 22">
            <a:extLst>
              <a:ext uri="{FF2B5EF4-FFF2-40B4-BE49-F238E27FC236}">
                <a16:creationId xmlns:a16="http://schemas.microsoft.com/office/drawing/2014/main" id="{A717DECB-40A8-46C0-B789-E33109AE07BA}"/>
              </a:ext>
            </a:extLst>
          </p:cNvPr>
          <p:cNvCxnSpPr>
            <a:cxnSpLocks/>
            <a:stCxn id="21" idx="3"/>
            <a:endCxn id="30" idx="2"/>
          </p:cNvCxnSpPr>
          <p:nvPr/>
        </p:nvCxnSpPr>
        <p:spPr>
          <a:xfrm flipV="1">
            <a:off x="935595" y="4347101"/>
            <a:ext cx="1863207" cy="3716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9DB6E907-2992-4CAB-883C-7184EBC65B6E}"/>
              </a:ext>
            </a:extLst>
          </p:cNvPr>
          <p:cNvSpPr/>
          <p:nvPr/>
        </p:nvSpPr>
        <p:spPr>
          <a:xfrm>
            <a:off x="2555775" y="4136476"/>
            <a:ext cx="486054" cy="21062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C46EA4D3-F3C9-4D57-A5CC-F862E6077CE8}"/>
              </a:ext>
            </a:extLst>
          </p:cNvPr>
          <p:cNvSpPr/>
          <p:nvPr/>
        </p:nvSpPr>
        <p:spPr>
          <a:xfrm>
            <a:off x="3256449" y="2842717"/>
            <a:ext cx="216024"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0" name="직사각형 39">
            <a:extLst>
              <a:ext uri="{FF2B5EF4-FFF2-40B4-BE49-F238E27FC236}">
                <a16:creationId xmlns:a16="http://schemas.microsoft.com/office/drawing/2014/main" id="{DF61A320-EC98-4959-8754-BFACC1EEEA6A}"/>
              </a:ext>
            </a:extLst>
          </p:cNvPr>
          <p:cNvSpPr/>
          <p:nvPr/>
        </p:nvSpPr>
        <p:spPr>
          <a:xfrm>
            <a:off x="4175955" y="3158970"/>
            <a:ext cx="1620180" cy="1700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2" name="직사각형 41">
            <a:extLst>
              <a:ext uri="{FF2B5EF4-FFF2-40B4-BE49-F238E27FC236}">
                <a16:creationId xmlns:a16="http://schemas.microsoft.com/office/drawing/2014/main" id="{401709B4-2618-4750-B104-80B1B24CB51A}"/>
              </a:ext>
            </a:extLst>
          </p:cNvPr>
          <p:cNvSpPr/>
          <p:nvPr/>
        </p:nvSpPr>
        <p:spPr>
          <a:xfrm>
            <a:off x="5148063" y="3402960"/>
            <a:ext cx="270030"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4" name="직사각형 43">
            <a:extLst>
              <a:ext uri="{FF2B5EF4-FFF2-40B4-BE49-F238E27FC236}">
                <a16:creationId xmlns:a16="http://schemas.microsoft.com/office/drawing/2014/main" id="{D0F065C2-832A-48A0-9858-333C05339D48}"/>
              </a:ext>
            </a:extLst>
          </p:cNvPr>
          <p:cNvSpPr/>
          <p:nvPr/>
        </p:nvSpPr>
        <p:spPr>
          <a:xfrm>
            <a:off x="4222068" y="3858735"/>
            <a:ext cx="1196025"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6" name="직사각형 45">
            <a:extLst>
              <a:ext uri="{FF2B5EF4-FFF2-40B4-BE49-F238E27FC236}">
                <a16:creationId xmlns:a16="http://schemas.microsoft.com/office/drawing/2014/main" id="{F78431B6-C80E-4D63-899B-572D5F632F4F}"/>
              </a:ext>
            </a:extLst>
          </p:cNvPr>
          <p:cNvSpPr/>
          <p:nvPr/>
        </p:nvSpPr>
        <p:spPr>
          <a:xfrm>
            <a:off x="4820080" y="5481228"/>
            <a:ext cx="49000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7" name="연결선: 꺾임 46">
            <a:extLst>
              <a:ext uri="{FF2B5EF4-FFF2-40B4-BE49-F238E27FC236}">
                <a16:creationId xmlns:a16="http://schemas.microsoft.com/office/drawing/2014/main" id="{C9F1E072-38AA-4453-98FB-07B8C32868BD}"/>
              </a:ext>
            </a:extLst>
          </p:cNvPr>
          <p:cNvCxnSpPr>
            <a:cxnSpLocks/>
            <a:stCxn id="35" idx="2"/>
            <a:endCxn id="40" idx="1"/>
          </p:cNvCxnSpPr>
          <p:nvPr/>
        </p:nvCxnSpPr>
        <p:spPr>
          <a:xfrm rot="16200000" flipH="1">
            <a:off x="3623563" y="2691627"/>
            <a:ext cx="293290" cy="8114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연결선: 꺾임 49">
            <a:extLst>
              <a:ext uri="{FF2B5EF4-FFF2-40B4-BE49-F238E27FC236}">
                <a16:creationId xmlns:a16="http://schemas.microsoft.com/office/drawing/2014/main" id="{EBA5AE32-1AFE-41ED-8D74-C53545C77C6D}"/>
              </a:ext>
            </a:extLst>
          </p:cNvPr>
          <p:cNvCxnSpPr>
            <a:cxnSpLocks/>
            <a:stCxn id="40" idx="2"/>
            <a:endCxn id="42" idx="1"/>
          </p:cNvCxnSpPr>
          <p:nvPr/>
        </p:nvCxnSpPr>
        <p:spPr>
          <a:xfrm rot="16200000" flipH="1">
            <a:off x="4997909" y="3317203"/>
            <a:ext cx="138291" cy="1620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7AA89A4C-2ED3-4CDB-85E6-FFB387AB44FC}"/>
              </a:ext>
            </a:extLst>
          </p:cNvPr>
          <p:cNvCxnSpPr>
            <a:cxnSpLocks/>
            <a:stCxn id="42" idx="2"/>
            <a:endCxn id="44" idx="0"/>
          </p:cNvCxnSpPr>
          <p:nvPr/>
        </p:nvCxnSpPr>
        <p:spPr>
          <a:xfrm rot="5400000">
            <a:off x="4888091" y="3463747"/>
            <a:ext cx="326979" cy="4629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292540B9-8781-40AE-B261-FEE9CFC2A14F}"/>
              </a:ext>
            </a:extLst>
          </p:cNvPr>
          <p:cNvSpPr/>
          <p:nvPr/>
        </p:nvSpPr>
        <p:spPr>
          <a:xfrm>
            <a:off x="5387014" y="4165717"/>
            <a:ext cx="389666" cy="1697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58" name="연결선: 꺾임 57">
            <a:extLst>
              <a:ext uri="{FF2B5EF4-FFF2-40B4-BE49-F238E27FC236}">
                <a16:creationId xmlns:a16="http://schemas.microsoft.com/office/drawing/2014/main" id="{CEE67283-DDF0-461E-8FAF-30032C4C0230}"/>
              </a:ext>
            </a:extLst>
          </p:cNvPr>
          <p:cNvCxnSpPr>
            <a:cxnSpLocks/>
            <a:stCxn id="44" idx="2"/>
            <a:endCxn id="57" idx="1"/>
          </p:cNvCxnSpPr>
          <p:nvPr/>
        </p:nvCxnSpPr>
        <p:spPr>
          <a:xfrm rot="16200000" flipH="1">
            <a:off x="4972026" y="3835585"/>
            <a:ext cx="263042" cy="5669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FC338A5C-83BE-48B0-9FCB-43A9DC3866F6}"/>
              </a:ext>
            </a:extLst>
          </p:cNvPr>
          <p:cNvCxnSpPr>
            <a:cxnSpLocks/>
            <a:stCxn id="57" idx="2"/>
            <a:endCxn id="46" idx="0"/>
          </p:cNvCxnSpPr>
          <p:nvPr/>
        </p:nvCxnSpPr>
        <p:spPr>
          <a:xfrm rot="5400000">
            <a:off x="4750565" y="4649945"/>
            <a:ext cx="1145799" cy="51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674DA66B-247A-4006-99ED-B6ED47B24FD4}"/>
              </a:ext>
            </a:extLst>
          </p:cNvPr>
          <p:cNvPicPr>
            <a:picLocks noChangeAspect="1"/>
          </p:cNvPicPr>
          <p:nvPr/>
        </p:nvPicPr>
        <p:blipFill>
          <a:blip r:embed="rId5"/>
          <a:stretch>
            <a:fillRect/>
          </a:stretch>
        </p:blipFill>
        <p:spPr>
          <a:xfrm>
            <a:off x="6024627" y="2564904"/>
            <a:ext cx="2646694" cy="1782196"/>
          </a:xfrm>
          <a:prstGeom prst="rect">
            <a:avLst/>
          </a:prstGeom>
        </p:spPr>
      </p:pic>
    </p:spTree>
    <p:extLst>
      <p:ext uri="{BB962C8B-B14F-4D97-AF65-F5344CB8AC3E}">
        <p14:creationId xmlns:p14="http://schemas.microsoft.com/office/powerpoint/2010/main" val="373124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89DD020-2549-413F-BA10-9AC2B3AAA713}"/>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(5/6)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클라우드 파일 전송 툴 설치</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WinSCP : FTP </a:t>
            </a:r>
            <a:r>
              <a:rPr lang="ko-KR" altLang="en-US" sz="1200" dirty="0">
                <a:latin typeface="+mn-ea"/>
              </a:rPr>
              <a:t>파일 전송 프로그램</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다운로드 링크 </a:t>
            </a:r>
            <a:r>
              <a:rPr lang="en-US" altLang="ko-KR" sz="1200" dirty="0">
                <a:latin typeface="+mn-ea"/>
              </a:rPr>
              <a:t>: https://winscp.net/eng/download.php</a:t>
            </a:r>
          </a:p>
        </p:txBody>
      </p:sp>
      <p:pic>
        <p:nvPicPr>
          <p:cNvPr id="5" name="그림 4">
            <a:extLst>
              <a:ext uri="{FF2B5EF4-FFF2-40B4-BE49-F238E27FC236}">
                <a16:creationId xmlns:a16="http://schemas.microsoft.com/office/drawing/2014/main" id="{23A327DB-9605-42AC-B7FE-60ED68E98FBA}"/>
              </a:ext>
            </a:extLst>
          </p:cNvPr>
          <p:cNvPicPr>
            <a:picLocks noChangeAspect="1"/>
          </p:cNvPicPr>
          <p:nvPr/>
        </p:nvPicPr>
        <p:blipFill>
          <a:blip r:embed="rId3"/>
          <a:stretch>
            <a:fillRect/>
          </a:stretch>
        </p:blipFill>
        <p:spPr>
          <a:xfrm>
            <a:off x="683568" y="2688232"/>
            <a:ext cx="3672408" cy="2926760"/>
          </a:xfrm>
          <a:prstGeom prst="rect">
            <a:avLst/>
          </a:prstGeom>
        </p:spPr>
      </p:pic>
      <p:sp>
        <p:nvSpPr>
          <p:cNvPr id="6" name="직사각형 5">
            <a:extLst>
              <a:ext uri="{FF2B5EF4-FFF2-40B4-BE49-F238E27FC236}">
                <a16:creationId xmlns:a16="http://schemas.microsoft.com/office/drawing/2014/main" id="{850AC6A8-73B1-4519-AB76-BE8213DFD4EA}"/>
              </a:ext>
            </a:extLst>
          </p:cNvPr>
          <p:cNvSpPr/>
          <p:nvPr/>
        </p:nvSpPr>
        <p:spPr>
          <a:xfrm>
            <a:off x="1385646" y="5363353"/>
            <a:ext cx="1134126" cy="27989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1" name="그림 10">
            <a:extLst>
              <a:ext uri="{FF2B5EF4-FFF2-40B4-BE49-F238E27FC236}">
                <a16:creationId xmlns:a16="http://schemas.microsoft.com/office/drawing/2014/main" id="{547F30BE-1978-4019-8D26-3E95DC354985}"/>
              </a:ext>
            </a:extLst>
          </p:cNvPr>
          <p:cNvPicPr>
            <a:picLocks noChangeAspect="1"/>
          </p:cNvPicPr>
          <p:nvPr/>
        </p:nvPicPr>
        <p:blipFill>
          <a:blip r:embed="rId4"/>
          <a:stretch>
            <a:fillRect/>
          </a:stretch>
        </p:blipFill>
        <p:spPr>
          <a:xfrm>
            <a:off x="4896036" y="2686105"/>
            <a:ext cx="3003519" cy="1266671"/>
          </a:xfrm>
          <a:prstGeom prst="rect">
            <a:avLst/>
          </a:prstGeom>
        </p:spPr>
      </p:pic>
      <p:pic>
        <p:nvPicPr>
          <p:cNvPr id="13" name="그림 12">
            <a:extLst>
              <a:ext uri="{FF2B5EF4-FFF2-40B4-BE49-F238E27FC236}">
                <a16:creationId xmlns:a16="http://schemas.microsoft.com/office/drawing/2014/main" id="{4EBD6D04-A334-477B-9B95-28D92B6C827A}"/>
              </a:ext>
            </a:extLst>
          </p:cNvPr>
          <p:cNvPicPr>
            <a:picLocks noChangeAspect="1"/>
          </p:cNvPicPr>
          <p:nvPr/>
        </p:nvPicPr>
        <p:blipFill>
          <a:blip r:embed="rId5"/>
          <a:stretch>
            <a:fillRect/>
          </a:stretch>
        </p:blipFill>
        <p:spPr>
          <a:xfrm>
            <a:off x="4896036" y="4077073"/>
            <a:ext cx="3003519" cy="1045343"/>
          </a:xfrm>
          <a:prstGeom prst="rect">
            <a:avLst/>
          </a:prstGeom>
        </p:spPr>
      </p:pic>
      <p:sp>
        <p:nvSpPr>
          <p:cNvPr id="14" name="직사각형 13">
            <a:extLst>
              <a:ext uri="{FF2B5EF4-FFF2-40B4-BE49-F238E27FC236}">
                <a16:creationId xmlns:a16="http://schemas.microsoft.com/office/drawing/2014/main" id="{7F65C93C-0890-4047-9668-1B8699C4151C}"/>
              </a:ext>
            </a:extLst>
          </p:cNvPr>
          <p:cNvSpPr/>
          <p:nvPr/>
        </p:nvSpPr>
        <p:spPr>
          <a:xfrm>
            <a:off x="5004048" y="3039547"/>
            <a:ext cx="1350150" cy="4974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4896036" y="4077073"/>
            <a:ext cx="2754306" cy="54005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771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0" y="2204864"/>
            <a:ext cx="9144000" cy="528053"/>
          </a:xfrm>
        </p:spPr>
        <p:txBody>
          <a:bodyPr/>
          <a:lstStyle/>
          <a:p>
            <a:pPr algn="ctr"/>
            <a:r>
              <a:rPr lang="en-US" altLang="ko-KR" sz="2800" dirty="0">
                <a:solidFill>
                  <a:srgbClr val="0070C0"/>
                </a:solidFill>
                <a:latin typeface="+mj-ea"/>
              </a:rPr>
              <a:t>1. </a:t>
            </a:r>
            <a:r>
              <a:rPr lang="ko-KR" altLang="en-US" sz="2800" dirty="0">
                <a:solidFill>
                  <a:srgbClr val="0070C0"/>
                </a:solidFill>
                <a:latin typeface="+mj-ea"/>
              </a:rPr>
              <a:t>클라우드 수집 및 저장 개요</a:t>
            </a:r>
          </a:p>
        </p:txBody>
      </p:sp>
      <p:sp>
        <p:nvSpPr>
          <p:cNvPr id="3" name="제목 6">
            <a:extLst>
              <a:ext uri="{FF2B5EF4-FFF2-40B4-BE49-F238E27FC236}">
                <a16:creationId xmlns:a16="http://schemas.microsoft.com/office/drawing/2014/main" id="{71F54B05-38EF-4C8B-B929-7F0D2BF90355}"/>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7013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38A302DE-D32B-4F23-8DF3-1E7BF0B2E76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2" name="그림 11">
            <a:extLst>
              <a:ext uri="{FF2B5EF4-FFF2-40B4-BE49-F238E27FC236}">
                <a16:creationId xmlns:a16="http://schemas.microsoft.com/office/drawing/2014/main" id="{83393396-8FF5-471E-8B7A-ABE8D4A0E645}"/>
              </a:ext>
            </a:extLst>
          </p:cNvPr>
          <p:cNvPicPr>
            <a:picLocks noChangeAspect="1"/>
          </p:cNvPicPr>
          <p:nvPr/>
        </p:nvPicPr>
        <p:blipFill>
          <a:blip r:embed="rId3"/>
          <a:stretch>
            <a:fillRect/>
          </a:stretch>
        </p:blipFill>
        <p:spPr>
          <a:xfrm>
            <a:off x="3312119" y="2780929"/>
            <a:ext cx="2213279" cy="1753982"/>
          </a:xfrm>
          <a:prstGeom prst="rect">
            <a:avLst/>
          </a:prstGeom>
        </p:spPr>
      </p:pic>
      <p:pic>
        <p:nvPicPr>
          <p:cNvPr id="19" name="그림 18">
            <a:extLst>
              <a:ext uri="{FF2B5EF4-FFF2-40B4-BE49-F238E27FC236}">
                <a16:creationId xmlns:a16="http://schemas.microsoft.com/office/drawing/2014/main" id="{FB8994B7-5809-4505-9F61-4C60A9E7BF5D}"/>
              </a:ext>
            </a:extLst>
          </p:cNvPr>
          <p:cNvPicPr>
            <a:picLocks noChangeAspect="1"/>
          </p:cNvPicPr>
          <p:nvPr/>
        </p:nvPicPr>
        <p:blipFill>
          <a:blip r:embed="rId4"/>
          <a:stretch>
            <a:fillRect/>
          </a:stretch>
        </p:blipFill>
        <p:spPr>
          <a:xfrm>
            <a:off x="611561" y="2780928"/>
            <a:ext cx="2573709" cy="1586089"/>
          </a:xfrm>
          <a:prstGeom prst="rect">
            <a:avLst/>
          </a:prstGeom>
        </p:spPr>
      </p:pic>
      <p:pic>
        <p:nvPicPr>
          <p:cNvPr id="22" name="그림 21">
            <a:extLst>
              <a:ext uri="{FF2B5EF4-FFF2-40B4-BE49-F238E27FC236}">
                <a16:creationId xmlns:a16="http://schemas.microsoft.com/office/drawing/2014/main" id="{9B1CEB2E-10AA-4CBA-A40D-7A34DAE0483A}"/>
              </a:ext>
            </a:extLst>
          </p:cNvPr>
          <p:cNvPicPr>
            <a:picLocks noChangeAspect="1"/>
          </p:cNvPicPr>
          <p:nvPr/>
        </p:nvPicPr>
        <p:blipFill>
          <a:blip r:embed="rId5"/>
          <a:stretch>
            <a:fillRect/>
          </a:stretch>
        </p:blipFill>
        <p:spPr>
          <a:xfrm>
            <a:off x="611560" y="4596723"/>
            <a:ext cx="2190793" cy="1056520"/>
          </a:xfrm>
          <a:prstGeom prst="rect">
            <a:avLst/>
          </a:prstGeom>
        </p:spPr>
      </p:pic>
      <p:pic>
        <p:nvPicPr>
          <p:cNvPr id="24" name="그림 23">
            <a:extLst>
              <a:ext uri="{FF2B5EF4-FFF2-40B4-BE49-F238E27FC236}">
                <a16:creationId xmlns:a16="http://schemas.microsoft.com/office/drawing/2014/main" id="{BE5E0268-1FBB-49FB-B823-6573E5010CFD}"/>
              </a:ext>
            </a:extLst>
          </p:cNvPr>
          <p:cNvPicPr>
            <a:picLocks noChangeAspect="1"/>
          </p:cNvPicPr>
          <p:nvPr/>
        </p:nvPicPr>
        <p:blipFill>
          <a:blip r:embed="rId6"/>
          <a:stretch>
            <a:fillRect/>
          </a:stretch>
        </p:blipFill>
        <p:spPr>
          <a:xfrm>
            <a:off x="5652246" y="2780928"/>
            <a:ext cx="2918092" cy="188833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(6/6)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클라우드 서버 </a:t>
            </a:r>
            <a:r>
              <a:rPr lang="en-US" altLang="ko-KR" sz="1200" b="1" dirty="0">
                <a:latin typeface="+mn-ea"/>
              </a:rPr>
              <a:t>FTP</a:t>
            </a:r>
            <a:r>
              <a:rPr lang="ko-KR" altLang="en-US" sz="1200" b="1" dirty="0">
                <a:latin typeface="+mn-ea"/>
              </a:rPr>
              <a:t> 접속</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에서 세션 저장 시 해당설정을 </a:t>
            </a:r>
            <a:r>
              <a:rPr lang="en-US" altLang="ko-KR" sz="1200" dirty="0">
                <a:latin typeface="+mn-ea"/>
              </a:rPr>
              <a:t>WinSCP</a:t>
            </a:r>
            <a:r>
              <a:rPr lang="ko-KR" altLang="en-US" sz="1200" dirty="0">
                <a:latin typeface="+mn-ea"/>
              </a:rPr>
              <a:t>에서 사용가능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세션 </a:t>
            </a:r>
            <a:r>
              <a:rPr lang="en-US" altLang="ko-KR" sz="1200" dirty="0">
                <a:latin typeface="+mn-ea"/>
              </a:rPr>
              <a:t>-&gt; </a:t>
            </a:r>
            <a:r>
              <a:rPr lang="ko-KR" altLang="en-US" sz="1200" dirty="0">
                <a:latin typeface="+mn-ea"/>
              </a:rPr>
              <a:t>새로운 세션 </a:t>
            </a:r>
            <a:r>
              <a:rPr lang="en-US" altLang="ko-KR" sz="1200" dirty="0">
                <a:latin typeface="+mn-ea"/>
              </a:rPr>
              <a:t>-&gt; </a:t>
            </a:r>
            <a:r>
              <a:rPr lang="ko-KR" altLang="en-US" sz="1200" dirty="0">
                <a:latin typeface="+mn-ea"/>
              </a:rPr>
              <a:t>도구 </a:t>
            </a:r>
            <a:r>
              <a:rPr lang="en-US" altLang="ko-KR" sz="1200" dirty="0">
                <a:latin typeface="+mn-ea"/>
              </a:rPr>
              <a:t>-&gt; </a:t>
            </a:r>
            <a:r>
              <a:rPr lang="ko-KR" altLang="en-US" sz="1200" dirty="0">
                <a:latin typeface="+mn-ea"/>
              </a:rPr>
              <a:t>가져오기 </a:t>
            </a:r>
            <a:r>
              <a:rPr lang="en-US" altLang="ko-KR" sz="1200" dirty="0">
                <a:latin typeface="+mn-ea"/>
              </a:rPr>
              <a:t>-&gt; </a:t>
            </a:r>
            <a:r>
              <a:rPr lang="ko-KR" altLang="en-US" sz="1200" dirty="0">
                <a:latin typeface="+mn-ea"/>
              </a:rPr>
              <a:t>가져오기 선택</a:t>
            </a:r>
            <a:r>
              <a:rPr lang="en-US" altLang="ko-KR" sz="1200" dirty="0">
                <a:latin typeface="+mn-ea"/>
              </a:rPr>
              <a:t>(Putty) -&gt; Putty </a:t>
            </a:r>
            <a:r>
              <a:rPr lang="ko-KR" altLang="en-US" sz="1200" dirty="0">
                <a:latin typeface="+mn-ea"/>
              </a:rPr>
              <a:t>세션</a:t>
            </a:r>
            <a:r>
              <a:rPr lang="en-US" altLang="ko-KR" sz="1200" dirty="0">
                <a:latin typeface="+mn-ea"/>
              </a:rPr>
              <a:t> </a:t>
            </a:r>
            <a:r>
              <a:rPr lang="ko-KR" altLang="en-US" sz="1200" dirty="0">
                <a:latin typeface="+mn-ea"/>
              </a:rPr>
              <a:t>선택 </a:t>
            </a:r>
            <a:r>
              <a:rPr lang="en-US" altLang="ko-KR" sz="1200" dirty="0">
                <a:latin typeface="+mn-ea"/>
              </a:rPr>
              <a:t>-&gt; </a:t>
            </a:r>
            <a:r>
              <a:rPr lang="ko-KR" altLang="en-US" sz="1200" dirty="0">
                <a:latin typeface="+mn-ea"/>
              </a:rPr>
              <a:t>확인 </a:t>
            </a:r>
            <a:r>
              <a:rPr lang="en-US" altLang="ko-KR" sz="1200" dirty="0">
                <a:latin typeface="+mn-ea"/>
              </a:rPr>
              <a:t>-&gt; WinSCP</a:t>
            </a:r>
            <a:r>
              <a:rPr lang="ko-KR" altLang="en-US" sz="1200" dirty="0">
                <a:latin typeface="+mn-ea"/>
              </a:rPr>
              <a:t>로 세션 로드 완료 </a:t>
            </a:r>
            <a:r>
              <a:rPr lang="en-US" altLang="ko-KR" sz="1200" dirty="0">
                <a:latin typeface="+mn-ea"/>
              </a:rPr>
              <a:t>-&gt; </a:t>
            </a:r>
            <a:r>
              <a:rPr lang="ko-KR" altLang="en-US" sz="1200" dirty="0">
                <a:latin typeface="+mn-ea"/>
              </a:rPr>
              <a:t>로드 한 세션 선택 </a:t>
            </a:r>
            <a:r>
              <a:rPr lang="en-US" altLang="ko-KR" sz="1200" dirty="0">
                <a:latin typeface="+mn-ea"/>
              </a:rPr>
              <a:t>-&gt; </a:t>
            </a:r>
            <a:r>
              <a:rPr lang="ko-KR" altLang="en-US" sz="1200" dirty="0">
                <a:latin typeface="+mn-ea"/>
              </a:rPr>
              <a:t>로그인</a:t>
            </a:r>
            <a:endParaRPr lang="en-US" altLang="ko-KR" sz="1200" dirty="0">
              <a:latin typeface="+mn-ea"/>
            </a:endParaRPr>
          </a:p>
        </p:txBody>
      </p:sp>
      <p:sp>
        <p:nvSpPr>
          <p:cNvPr id="6" name="직사각형 5">
            <a:extLst>
              <a:ext uri="{FF2B5EF4-FFF2-40B4-BE49-F238E27FC236}">
                <a16:creationId xmlns:a16="http://schemas.microsoft.com/office/drawing/2014/main" id="{850AC6A8-73B1-4519-AB76-BE8213DFD4EA}"/>
              </a:ext>
            </a:extLst>
          </p:cNvPr>
          <p:cNvSpPr/>
          <p:nvPr/>
        </p:nvSpPr>
        <p:spPr>
          <a:xfrm>
            <a:off x="1723795" y="3061693"/>
            <a:ext cx="1318035"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7F65C93C-0890-4047-9668-1B8699C4151C}"/>
              </a:ext>
            </a:extLst>
          </p:cNvPr>
          <p:cNvSpPr/>
          <p:nvPr/>
        </p:nvSpPr>
        <p:spPr>
          <a:xfrm>
            <a:off x="683568" y="4652604"/>
            <a:ext cx="1386154" cy="4073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5742130" y="3061694"/>
            <a:ext cx="486054" cy="787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5" name="연결선: 꺾임 24">
            <a:extLst>
              <a:ext uri="{FF2B5EF4-FFF2-40B4-BE49-F238E27FC236}">
                <a16:creationId xmlns:a16="http://schemas.microsoft.com/office/drawing/2014/main" id="{B614696E-81B0-458A-A31B-F48F0CA81309}"/>
              </a:ext>
            </a:extLst>
          </p:cNvPr>
          <p:cNvCxnSpPr>
            <a:cxnSpLocks/>
            <a:stCxn id="6" idx="2"/>
            <a:endCxn id="14" idx="0"/>
          </p:cNvCxnSpPr>
          <p:nvPr/>
        </p:nvCxnSpPr>
        <p:spPr>
          <a:xfrm rot="5400000">
            <a:off x="1192286" y="3462077"/>
            <a:ext cx="1374887" cy="1006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8577636-25FF-4B8A-A348-74318924CDF5}"/>
              </a:ext>
            </a:extLst>
          </p:cNvPr>
          <p:cNvSpPr/>
          <p:nvPr/>
        </p:nvSpPr>
        <p:spPr>
          <a:xfrm>
            <a:off x="3320411" y="314043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29480A21-1880-4756-9494-1FB2B48DAF69}"/>
              </a:ext>
            </a:extLst>
          </p:cNvPr>
          <p:cNvSpPr/>
          <p:nvPr/>
        </p:nvSpPr>
        <p:spPr>
          <a:xfrm>
            <a:off x="3961136" y="2965228"/>
            <a:ext cx="700875"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3" name="직사각형 32">
            <a:extLst>
              <a:ext uri="{FF2B5EF4-FFF2-40B4-BE49-F238E27FC236}">
                <a16:creationId xmlns:a16="http://schemas.microsoft.com/office/drawing/2014/main" id="{AB5C5690-A283-4190-9991-111CD980FD6C}"/>
              </a:ext>
            </a:extLst>
          </p:cNvPr>
          <p:cNvSpPr/>
          <p:nvPr/>
        </p:nvSpPr>
        <p:spPr>
          <a:xfrm>
            <a:off x="4097431" y="4347951"/>
            <a:ext cx="510573"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159260DD-5C85-4890-AFEF-641815C0AA06}"/>
              </a:ext>
            </a:extLst>
          </p:cNvPr>
          <p:cNvSpPr/>
          <p:nvPr/>
        </p:nvSpPr>
        <p:spPr>
          <a:xfrm>
            <a:off x="7150338" y="4485233"/>
            <a:ext cx="536008" cy="1840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6" name="연결선: 꺾임 35">
            <a:extLst>
              <a:ext uri="{FF2B5EF4-FFF2-40B4-BE49-F238E27FC236}">
                <a16:creationId xmlns:a16="http://schemas.microsoft.com/office/drawing/2014/main" id="{4F762BD6-BD9A-484C-A320-CA6FABCA174C}"/>
              </a:ext>
            </a:extLst>
          </p:cNvPr>
          <p:cNvCxnSpPr>
            <a:cxnSpLocks/>
            <a:stCxn id="29" idx="2"/>
            <a:endCxn id="33" idx="0"/>
          </p:cNvCxnSpPr>
          <p:nvPr/>
        </p:nvCxnSpPr>
        <p:spPr>
          <a:xfrm rot="5400000">
            <a:off x="3854768" y="3775667"/>
            <a:ext cx="1070234" cy="74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C88D3B5C-AF5A-452F-85DA-87DA2769C95B}"/>
              </a:ext>
            </a:extLst>
          </p:cNvPr>
          <p:cNvCxnSpPr>
            <a:cxnSpLocks/>
            <a:stCxn id="20" idx="2"/>
            <a:endCxn id="35" idx="0"/>
          </p:cNvCxnSpPr>
          <p:nvPr/>
        </p:nvCxnSpPr>
        <p:spPr>
          <a:xfrm rot="16200000" flipH="1">
            <a:off x="6029351" y="3096241"/>
            <a:ext cx="1344797" cy="14331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5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46E156FB-C2FC-4927-9D39-76B397C6C9E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4. </a:t>
            </a:r>
            <a:r>
              <a:rPr lang="ko-KR" altLang="en-US" sz="2800" dirty="0">
                <a:latin typeface="+mj-ea"/>
              </a:rPr>
              <a:t>클라우드 저장 공간 구성</a:t>
            </a:r>
            <a:endParaRPr lang="ko-KR" altLang="en-US" dirty="0">
              <a:solidFill>
                <a:srgbClr val="0070C0"/>
              </a:solidFill>
              <a:latin typeface="+mj-ea"/>
            </a:endParaRPr>
          </a:p>
        </p:txBody>
      </p:sp>
      <p:sp>
        <p:nvSpPr>
          <p:cNvPr id="6" name="제목 6">
            <a:extLst>
              <a:ext uri="{FF2B5EF4-FFF2-40B4-BE49-F238E27FC236}">
                <a16:creationId xmlns:a16="http://schemas.microsoft.com/office/drawing/2014/main" id="{094D4B88-5F94-4C3D-A5BF-E17CF30AB6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58144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32B27A1-BA1A-4825-A6FB-012187DB473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1B3B38AB-48FC-4760-9B90-EA71D8E00594}"/>
              </a:ext>
            </a:extLst>
          </p:cNvPr>
          <p:cNvPicPr>
            <a:picLocks noChangeAspect="1"/>
          </p:cNvPicPr>
          <p:nvPr/>
        </p:nvPicPr>
        <p:blipFill>
          <a:blip r:embed="rId2"/>
          <a:stretch>
            <a:fillRect/>
          </a:stretch>
        </p:blipFill>
        <p:spPr>
          <a:xfrm>
            <a:off x="1763688" y="2462074"/>
            <a:ext cx="4265098" cy="2983150"/>
          </a:xfrm>
          <a:prstGeom prst="rect">
            <a:avLst/>
          </a:prstGeom>
        </p:spPr>
      </p:pic>
      <p:sp>
        <p:nvSpPr>
          <p:cNvPr id="3" name="TextBox 2">
            <a:extLst>
              <a:ext uri="{FF2B5EF4-FFF2-40B4-BE49-F238E27FC236}">
                <a16:creationId xmlns:a16="http://schemas.microsoft.com/office/drawing/2014/main" id="{119CE046-7A35-4A61-A803-EC747734FDE5}"/>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추가 디스크 확인</a:t>
            </a:r>
            <a:endParaRPr lang="en-US" altLang="ko-KR" sz="1200" b="1" dirty="0">
              <a:latin typeface="+mn-ea"/>
            </a:endParaRPr>
          </a:p>
          <a:p>
            <a:pPr>
              <a:lnSpc>
                <a:spcPct val="150000"/>
              </a:lnSpc>
            </a:pPr>
            <a:r>
              <a:rPr lang="en-US" altLang="ko-KR" sz="1200" dirty="0">
                <a:latin typeface="+mn-ea"/>
              </a:rPr>
              <a:t>        $ </a:t>
            </a:r>
            <a:r>
              <a:rPr lang="en-US" altLang="ko-KR" sz="1200" dirty="0" err="1">
                <a:latin typeface="+mn-ea"/>
              </a:rPr>
              <a:t>fdisk</a:t>
            </a:r>
            <a:r>
              <a:rPr lang="ko-KR" altLang="en-US" sz="1200" dirty="0">
                <a:latin typeface="+mn-ea"/>
              </a:rPr>
              <a:t> </a:t>
            </a:r>
            <a:r>
              <a:rPr lang="en-US" altLang="ko-KR" sz="1200" dirty="0">
                <a:latin typeface="+mn-ea"/>
              </a:rPr>
              <a:t>-l</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/dev/</a:t>
            </a:r>
            <a:r>
              <a:rPr lang="en-US" altLang="ko-KR" sz="1200" dirty="0" err="1">
                <a:latin typeface="+mn-ea"/>
              </a:rPr>
              <a:t>vdb</a:t>
            </a:r>
            <a:r>
              <a:rPr lang="ko-KR" altLang="en-US" sz="1200" dirty="0">
                <a:latin typeface="+mn-ea"/>
              </a:rPr>
              <a:t> </a:t>
            </a:r>
            <a:r>
              <a:rPr lang="en-US" altLang="ko-KR" sz="1200" dirty="0">
                <a:latin typeface="+mn-ea"/>
              </a:rPr>
              <a:t>: </a:t>
            </a:r>
            <a:r>
              <a:rPr lang="ko-KR" altLang="en-US" sz="1200" dirty="0">
                <a:latin typeface="+mn-ea"/>
              </a:rPr>
              <a:t>시계열 데이터베이스 저장 공간</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/dev/vdc</a:t>
            </a:r>
            <a:r>
              <a:rPr lang="ko-KR" altLang="en-US" sz="1200" dirty="0">
                <a:latin typeface="+mn-ea"/>
              </a:rPr>
              <a:t> </a:t>
            </a:r>
            <a:r>
              <a:rPr lang="en-US" altLang="ko-KR" sz="1200" dirty="0">
                <a:latin typeface="+mn-ea"/>
              </a:rPr>
              <a:t>:</a:t>
            </a:r>
            <a:r>
              <a:rPr lang="ko-KR" altLang="en-US" sz="1200" dirty="0">
                <a:latin typeface="+mn-ea"/>
              </a:rPr>
              <a:t> 시계열 데이터베이스 백업 공간</a:t>
            </a:r>
            <a:endParaRPr lang="en-US" altLang="ko-KR" sz="1200" dirty="0">
              <a:latin typeface="+mn-ea"/>
            </a:endParaRPr>
          </a:p>
        </p:txBody>
      </p:sp>
      <p:sp>
        <p:nvSpPr>
          <p:cNvPr id="6" name="타원 5">
            <a:extLst>
              <a:ext uri="{FF2B5EF4-FFF2-40B4-BE49-F238E27FC236}">
                <a16:creationId xmlns:a16="http://schemas.microsoft.com/office/drawing/2014/main" id="{EFF287D7-7033-4903-ACD5-64824C173176}"/>
              </a:ext>
            </a:extLst>
          </p:cNvPr>
          <p:cNvSpPr/>
          <p:nvPr/>
        </p:nvSpPr>
        <p:spPr>
          <a:xfrm>
            <a:off x="1971139" y="404106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a:extLst>
              <a:ext uri="{FF2B5EF4-FFF2-40B4-BE49-F238E27FC236}">
                <a16:creationId xmlns:a16="http://schemas.microsoft.com/office/drawing/2014/main" id="{AC8C800F-B897-4A69-B72E-5D5A8F724723}"/>
              </a:ext>
            </a:extLst>
          </p:cNvPr>
          <p:cNvSpPr/>
          <p:nvPr/>
        </p:nvSpPr>
        <p:spPr>
          <a:xfrm>
            <a:off x="1971139" y="4833156"/>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제목 1">
            <a:extLst>
              <a:ext uri="{FF2B5EF4-FFF2-40B4-BE49-F238E27FC236}">
                <a16:creationId xmlns:a16="http://schemas.microsoft.com/office/drawing/2014/main" id="{CBAC5A42-6F22-4DF2-8E1F-D9CBBEC28C14}"/>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(1/3)</a:t>
            </a:r>
            <a:endParaRPr kumimoji="1" lang="ko-KR" altLang="en-US" sz="1800" dirty="0"/>
          </a:p>
        </p:txBody>
      </p:sp>
    </p:spTree>
    <p:extLst>
      <p:ext uri="{BB962C8B-B14F-4D97-AF65-F5344CB8AC3E}">
        <p14:creationId xmlns:p14="http://schemas.microsoft.com/office/powerpoint/2010/main" val="302437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26D63BB-52C1-47C9-8DE4-E08A0779C5F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C655511D-6282-4E39-BBA2-BF418DB7152F}"/>
              </a:ext>
            </a:extLst>
          </p:cNvPr>
          <p:cNvPicPr>
            <a:picLocks noChangeAspect="1"/>
          </p:cNvPicPr>
          <p:nvPr/>
        </p:nvPicPr>
        <p:blipFill>
          <a:blip r:embed="rId2"/>
          <a:stretch>
            <a:fillRect/>
          </a:stretch>
        </p:blipFill>
        <p:spPr>
          <a:xfrm>
            <a:off x="1115471" y="1916832"/>
            <a:ext cx="3334211" cy="2052228"/>
          </a:xfrm>
          <a:prstGeom prst="rect">
            <a:avLst/>
          </a:prstGeom>
        </p:spPr>
      </p:pic>
      <p:pic>
        <p:nvPicPr>
          <p:cNvPr id="6" name="그림 5">
            <a:extLst>
              <a:ext uri="{FF2B5EF4-FFF2-40B4-BE49-F238E27FC236}">
                <a16:creationId xmlns:a16="http://schemas.microsoft.com/office/drawing/2014/main" id="{0051346B-20C6-4979-AB9F-8D70CD60A1E8}"/>
              </a:ext>
            </a:extLst>
          </p:cNvPr>
          <p:cNvPicPr>
            <a:picLocks noChangeAspect="1"/>
          </p:cNvPicPr>
          <p:nvPr/>
        </p:nvPicPr>
        <p:blipFill>
          <a:blip r:embed="rId3"/>
          <a:stretch>
            <a:fillRect/>
          </a:stretch>
        </p:blipFill>
        <p:spPr>
          <a:xfrm>
            <a:off x="4625860" y="1902543"/>
            <a:ext cx="3474531" cy="2059373"/>
          </a:xfrm>
          <a:prstGeom prst="rect">
            <a:avLst/>
          </a:prstGeom>
        </p:spPr>
      </p:pic>
      <p:pic>
        <p:nvPicPr>
          <p:cNvPr id="8" name="그림 7">
            <a:extLst>
              <a:ext uri="{FF2B5EF4-FFF2-40B4-BE49-F238E27FC236}">
                <a16:creationId xmlns:a16="http://schemas.microsoft.com/office/drawing/2014/main" id="{385DD393-789F-43E9-B02B-8D0B044A3FAD}"/>
              </a:ext>
            </a:extLst>
          </p:cNvPr>
          <p:cNvPicPr>
            <a:picLocks noChangeAspect="1"/>
          </p:cNvPicPr>
          <p:nvPr/>
        </p:nvPicPr>
        <p:blipFill>
          <a:blip r:embed="rId4"/>
          <a:stretch>
            <a:fillRect/>
          </a:stretch>
        </p:blipFill>
        <p:spPr>
          <a:xfrm>
            <a:off x="1115471" y="4073732"/>
            <a:ext cx="3349347" cy="1083459"/>
          </a:xfrm>
          <a:prstGeom prst="rect">
            <a:avLst/>
          </a:prstGeom>
        </p:spPr>
      </p:pic>
      <p:pic>
        <p:nvPicPr>
          <p:cNvPr id="10" name="그림 9">
            <a:extLst>
              <a:ext uri="{FF2B5EF4-FFF2-40B4-BE49-F238E27FC236}">
                <a16:creationId xmlns:a16="http://schemas.microsoft.com/office/drawing/2014/main" id="{078603EC-63C6-49A1-B2E5-00EA3BF95AE3}"/>
              </a:ext>
            </a:extLst>
          </p:cNvPr>
          <p:cNvPicPr>
            <a:picLocks noChangeAspect="1"/>
          </p:cNvPicPr>
          <p:nvPr/>
        </p:nvPicPr>
        <p:blipFill>
          <a:blip r:embed="rId5"/>
          <a:stretch>
            <a:fillRect/>
          </a:stretch>
        </p:blipFill>
        <p:spPr>
          <a:xfrm>
            <a:off x="4625861" y="4073733"/>
            <a:ext cx="3474531" cy="1083459"/>
          </a:xfrm>
          <a:prstGeom prst="rect">
            <a:avLst/>
          </a:prstGeom>
        </p:spPr>
      </p:pic>
      <p:sp>
        <p:nvSpPr>
          <p:cNvPr id="3" name="TextBox 2">
            <a:extLst>
              <a:ext uri="{FF2B5EF4-FFF2-40B4-BE49-F238E27FC236}">
                <a16:creationId xmlns:a16="http://schemas.microsoft.com/office/drawing/2014/main" id="{24537F49-CDB4-46DF-82ED-CCEA928C727C}"/>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파일시스템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ext4 </a:t>
            </a:r>
            <a:r>
              <a:rPr lang="ko-KR" altLang="en-US" sz="1200" dirty="0">
                <a:latin typeface="+mn-ea"/>
              </a:rPr>
              <a:t>파일 시스템 생성 </a:t>
            </a:r>
            <a:r>
              <a:rPr lang="en-US" altLang="ko-KR" sz="1200" dirty="0">
                <a:latin typeface="+mn-ea"/>
              </a:rPr>
              <a:t>(</a:t>
            </a:r>
            <a:r>
              <a:rPr lang="en-US" altLang="ko-KR" sz="1200" dirty="0" err="1">
                <a:latin typeface="+mn-ea"/>
              </a:rPr>
              <a:t>fdisk</a:t>
            </a:r>
            <a:r>
              <a:rPr lang="en-US" altLang="ko-KR" sz="1200" dirty="0">
                <a:latin typeface="+mn-ea"/>
              </a:rPr>
              <a:t>, </a:t>
            </a:r>
            <a:r>
              <a:rPr lang="en-US" altLang="ko-KR" sz="1200" dirty="0" err="1">
                <a:latin typeface="+mn-ea"/>
              </a:rPr>
              <a:t>mkfs</a:t>
            </a:r>
            <a:r>
              <a:rPr lang="en-US" altLang="ko-KR" sz="1200" dirty="0">
                <a:latin typeface="+mn-ea"/>
              </a:rPr>
              <a:t>)</a:t>
            </a:r>
          </a:p>
        </p:txBody>
      </p:sp>
      <p:sp>
        <p:nvSpPr>
          <p:cNvPr id="9" name="제목 1">
            <a:extLst>
              <a:ext uri="{FF2B5EF4-FFF2-40B4-BE49-F238E27FC236}">
                <a16:creationId xmlns:a16="http://schemas.microsoft.com/office/drawing/2014/main" id="{134AFB86-0BA6-45AD-BDA3-6CD335CB233F}"/>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(2/3)</a:t>
            </a:r>
            <a:endParaRPr kumimoji="1" lang="ko-KR" altLang="en-US" sz="1800" dirty="0"/>
          </a:p>
        </p:txBody>
      </p:sp>
      <p:sp>
        <p:nvSpPr>
          <p:cNvPr id="12" name="타원 11">
            <a:extLst>
              <a:ext uri="{FF2B5EF4-FFF2-40B4-BE49-F238E27FC236}">
                <a16:creationId xmlns:a16="http://schemas.microsoft.com/office/drawing/2014/main" id="{D8DECD82-228E-4CC7-9003-AFD0FF4EC251}"/>
              </a:ext>
            </a:extLst>
          </p:cNvPr>
          <p:cNvSpPr/>
          <p:nvPr/>
        </p:nvSpPr>
        <p:spPr>
          <a:xfrm>
            <a:off x="1835696" y="1774057"/>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5F4B3A22-8E1E-4934-BEA5-8ACF56C20571}"/>
              </a:ext>
            </a:extLst>
          </p:cNvPr>
          <p:cNvSpPr/>
          <p:nvPr/>
        </p:nvSpPr>
        <p:spPr>
          <a:xfrm>
            <a:off x="5436096" y="1754814"/>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C57943DD-9933-4410-8DF1-CD548765619B}"/>
              </a:ext>
            </a:extLst>
          </p:cNvPr>
          <p:cNvSpPr/>
          <p:nvPr/>
        </p:nvSpPr>
        <p:spPr>
          <a:xfrm>
            <a:off x="1907704" y="3949817"/>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타원 14">
            <a:extLst>
              <a:ext uri="{FF2B5EF4-FFF2-40B4-BE49-F238E27FC236}">
                <a16:creationId xmlns:a16="http://schemas.microsoft.com/office/drawing/2014/main" id="{2FA4E02D-3FB6-47C9-90F0-03FAEAAD6B1C}"/>
              </a:ext>
            </a:extLst>
          </p:cNvPr>
          <p:cNvSpPr/>
          <p:nvPr/>
        </p:nvSpPr>
        <p:spPr>
          <a:xfrm>
            <a:off x="5473641" y="3961916"/>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626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CC05E2C3-12E4-4AFD-8BFE-0ACEFD136BD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79B144A6-7038-4707-A637-F1F8E7086F50}"/>
              </a:ext>
            </a:extLst>
          </p:cNvPr>
          <p:cNvPicPr>
            <a:picLocks noChangeAspect="1"/>
          </p:cNvPicPr>
          <p:nvPr/>
        </p:nvPicPr>
        <p:blipFill>
          <a:blip r:embed="rId2"/>
          <a:stretch>
            <a:fillRect/>
          </a:stretch>
        </p:blipFill>
        <p:spPr>
          <a:xfrm>
            <a:off x="1259632" y="2276872"/>
            <a:ext cx="5974606" cy="1512168"/>
          </a:xfrm>
          <a:prstGeom prst="rect">
            <a:avLst/>
          </a:prstGeom>
        </p:spPr>
      </p:pic>
      <p:pic>
        <p:nvPicPr>
          <p:cNvPr id="6" name="그림 5">
            <a:extLst>
              <a:ext uri="{FF2B5EF4-FFF2-40B4-BE49-F238E27FC236}">
                <a16:creationId xmlns:a16="http://schemas.microsoft.com/office/drawing/2014/main" id="{260E7005-0030-45C3-ADF2-86FCCCA2E719}"/>
              </a:ext>
            </a:extLst>
          </p:cNvPr>
          <p:cNvPicPr>
            <a:picLocks noChangeAspect="1"/>
          </p:cNvPicPr>
          <p:nvPr/>
        </p:nvPicPr>
        <p:blipFill>
          <a:blip r:embed="rId3"/>
          <a:stretch>
            <a:fillRect/>
          </a:stretch>
        </p:blipFill>
        <p:spPr>
          <a:xfrm>
            <a:off x="1263225" y="3985786"/>
            <a:ext cx="5939608" cy="1531446"/>
          </a:xfrm>
          <a:prstGeom prst="rect">
            <a:avLst/>
          </a:prstGeom>
        </p:spPr>
      </p:pic>
      <p:sp>
        <p:nvSpPr>
          <p:cNvPr id="3" name="TextBox 2">
            <a:extLst>
              <a:ext uri="{FF2B5EF4-FFF2-40B4-BE49-F238E27FC236}">
                <a16:creationId xmlns:a16="http://schemas.microsoft.com/office/drawing/2014/main" id="{3DE493BB-7AFF-46F3-B8A2-3E28F34219E0}"/>
              </a:ext>
            </a:extLst>
          </p:cNvPr>
          <p:cNvSpPr txBox="1"/>
          <p:nvPr/>
        </p:nvSpPr>
        <p:spPr>
          <a:xfrm>
            <a:off x="323528" y="920071"/>
            <a:ext cx="8496944" cy="1164614"/>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파일시스템 마운트</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a:t>
            </a:r>
            <a:r>
              <a:rPr lang="en-US" altLang="ko-KR" sz="1200" dirty="0" err="1">
                <a:latin typeface="+mn-ea"/>
              </a:rPr>
              <a:t>etc</a:t>
            </a:r>
            <a:r>
              <a:rPr lang="en-US" altLang="ko-KR" sz="1200" dirty="0">
                <a:latin typeface="+mn-ea"/>
              </a:rPr>
              <a:t>/</a:t>
            </a:r>
            <a:r>
              <a:rPr lang="en-US" altLang="ko-KR" sz="1200" dirty="0" err="1">
                <a:latin typeface="+mn-ea"/>
              </a:rPr>
              <a:t>fstab</a:t>
            </a:r>
            <a:r>
              <a:rPr lang="ko-KR" altLang="en-US" sz="1200" dirty="0">
                <a:latin typeface="+mn-ea"/>
              </a:rPr>
              <a:t>에 마운트 위치 등록</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/data</a:t>
            </a:r>
            <a:r>
              <a:rPr lang="ko-KR" altLang="en-US" sz="1200" dirty="0">
                <a:latin typeface="+mn-ea"/>
              </a:rPr>
              <a:t> </a:t>
            </a:r>
            <a:r>
              <a:rPr lang="en-US" altLang="ko-KR" sz="1200" dirty="0">
                <a:latin typeface="+mn-ea"/>
              </a:rPr>
              <a:t>:</a:t>
            </a:r>
            <a:r>
              <a:rPr lang="ko-KR" altLang="en-US" sz="1200" dirty="0">
                <a:latin typeface="+mn-ea"/>
              </a:rPr>
              <a:t> 시계열 데이터베이스 저장</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/backup : </a:t>
            </a:r>
            <a:r>
              <a:rPr lang="ko-KR" altLang="en-US" sz="1200" dirty="0">
                <a:latin typeface="+mn-ea"/>
              </a:rPr>
              <a:t>시계열 데이터베이스 백업</a:t>
            </a:r>
            <a:endParaRPr lang="en-US" altLang="ko-KR" sz="1200" dirty="0">
              <a:latin typeface="+mn-ea"/>
            </a:endParaRPr>
          </a:p>
        </p:txBody>
      </p:sp>
      <p:sp>
        <p:nvSpPr>
          <p:cNvPr id="7" name="제목 1">
            <a:extLst>
              <a:ext uri="{FF2B5EF4-FFF2-40B4-BE49-F238E27FC236}">
                <a16:creationId xmlns:a16="http://schemas.microsoft.com/office/drawing/2014/main" id="{702BE630-FAA7-4977-902A-0E2B414DBB98}"/>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(3/3)</a:t>
            </a:r>
            <a:endParaRPr kumimoji="1" lang="ko-KR" altLang="en-US" sz="1800" dirty="0"/>
          </a:p>
        </p:txBody>
      </p:sp>
      <p:sp>
        <p:nvSpPr>
          <p:cNvPr id="9" name="타원 8">
            <a:extLst>
              <a:ext uri="{FF2B5EF4-FFF2-40B4-BE49-F238E27FC236}">
                <a16:creationId xmlns:a16="http://schemas.microsoft.com/office/drawing/2014/main" id="{5041FD23-E924-4CC7-991C-A060B750B89D}"/>
              </a:ext>
            </a:extLst>
          </p:cNvPr>
          <p:cNvSpPr/>
          <p:nvPr/>
        </p:nvSpPr>
        <p:spPr>
          <a:xfrm>
            <a:off x="2843808" y="3603621"/>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a:extLst>
              <a:ext uri="{FF2B5EF4-FFF2-40B4-BE49-F238E27FC236}">
                <a16:creationId xmlns:a16="http://schemas.microsoft.com/office/drawing/2014/main" id="{9CF10E7D-17A6-456B-8A9B-DC790CDECC33}"/>
              </a:ext>
            </a:extLst>
          </p:cNvPr>
          <p:cNvSpPr/>
          <p:nvPr/>
        </p:nvSpPr>
        <p:spPr>
          <a:xfrm>
            <a:off x="2843808" y="53012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70978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290B73BA-5A5D-41C4-A7FF-20623107E67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5. </a:t>
            </a:r>
            <a:r>
              <a:rPr lang="ko-KR" altLang="en-US" sz="2800" dirty="0">
                <a:latin typeface="+mj-ea"/>
              </a:rPr>
              <a:t>클라우드 소프트웨어 설치</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369BF0D3-B324-4688-97DF-14939A44B00B}"/>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95125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5. </a:t>
            </a:r>
            <a:r>
              <a:rPr lang="ko-KR" altLang="en-US" sz="2000" dirty="0">
                <a:latin typeface="+mj-ea"/>
              </a:rPr>
              <a:t>클라우드 소프트웨어 설치 </a:t>
            </a:r>
            <a:r>
              <a:rPr lang="en-US" altLang="ko-KR" sz="2000" dirty="0">
                <a:latin typeface="+mj-ea"/>
              </a:rPr>
              <a:t>(1/8)</a:t>
            </a:r>
            <a:endParaRPr lang="ko-KR" altLang="en-US" sz="2000" dirty="0">
              <a:latin typeface="+mj-ea"/>
            </a:endParaRPr>
          </a:p>
        </p:txBody>
      </p:sp>
      <p:sp>
        <p:nvSpPr>
          <p:cNvPr id="3" name="Line 160">
            <a:extLst>
              <a:ext uri="{FF2B5EF4-FFF2-40B4-BE49-F238E27FC236}">
                <a16:creationId xmlns:a16="http://schemas.microsoft.com/office/drawing/2014/main" id="{1A60014B-341C-4894-8455-A641CC1466C8}"/>
              </a:ext>
            </a:extLst>
          </p:cNvPr>
          <p:cNvSpPr>
            <a:spLocks noChangeShapeType="1"/>
          </p:cNvSpPr>
          <p:nvPr/>
        </p:nvSpPr>
        <p:spPr bwMode="auto">
          <a:xfrm>
            <a:off x="7092280" y="-84842"/>
            <a:ext cx="5011537" cy="0"/>
          </a:xfrm>
          <a:prstGeom prst="line">
            <a:avLst/>
          </a:prstGeom>
          <a:noFill/>
          <a:ln w="9525">
            <a:solidFill>
              <a:srgbClr val="C0C0C0"/>
            </a:solidFill>
            <a:prstDash val="dash"/>
            <a:round/>
            <a:headEnd/>
            <a:tailEnd/>
          </a:ln>
        </p:spPr>
        <p:txBody>
          <a:bodyPr/>
          <a:lstStyle/>
          <a:p>
            <a:endParaRPr lang="ko-KR" altLang="en-US"/>
          </a:p>
        </p:txBody>
      </p:sp>
      <p:sp>
        <p:nvSpPr>
          <p:cNvPr id="26" name="Rectangle 159">
            <a:extLst>
              <a:ext uri="{FF2B5EF4-FFF2-40B4-BE49-F238E27FC236}">
                <a16:creationId xmlns:a16="http://schemas.microsoft.com/office/drawing/2014/main" id="{4B38CF7B-B909-4EB8-9B92-76F60FCB7FE1}"/>
              </a:ext>
            </a:extLst>
          </p:cNvPr>
          <p:cNvSpPr>
            <a:spLocks noChangeArrowheads="1"/>
          </p:cNvSpPr>
          <p:nvPr/>
        </p:nvSpPr>
        <p:spPr bwMode="auto">
          <a:xfrm>
            <a:off x="345883" y="4869161"/>
            <a:ext cx="8437390" cy="1512159"/>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7" name="Rectangle 160">
            <a:extLst>
              <a:ext uri="{FF2B5EF4-FFF2-40B4-BE49-F238E27FC236}">
                <a16:creationId xmlns:a16="http://schemas.microsoft.com/office/drawing/2014/main" id="{F749456C-7227-4BCB-9E0C-62DBA3766993}"/>
              </a:ext>
            </a:extLst>
          </p:cNvPr>
          <p:cNvSpPr>
            <a:spLocks noChangeArrowheads="1"/>
          </p:cNvSpPr>
          <p:nvPr/>
        </p:nvSpPr>
        <p:spPr bwMode="auto">
          <a:xfrm>
            <a:off x="470442" y="5180873"/>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8" name="Rectangle 161">
            <a:extLst>
              <a:ext uri="{FF2B5EF4-FFF2-40B4-BE49-F238E27FC236}">
                <a16:creationId xmlns:a16="http://schemas.microsoft.com/office/drawing/2014/main" id="{8C4936FC-A855-42F9-ADE4-92BAB5871FBA}"/>
              </a:ext>
            </a:extLst>
          </p:cNvPr>
          <p:cNvSpPr>
            <a:spLocks noChangeArrowheads="1"/>
          </p:cNvSpPr>
          <p:nvPr/>
        </p:nvSpPr>
        <p:spPr bwMode="gray">
          <a:xfrm>
            <a:off x="1835696" y="4960135"/>
            <a:ext cx="7053479" cy="1300356"/>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/root/install</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01_install.sh                               02_install_rabiitmq.sh                 03_install_cjson.sh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04_install_open62541.sh               05_install_rabbitmq-c.sh              06_install_python.sh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07_install_python_package.sh         08_install_influx.sh                     09_install_Lynis.sh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10_install_mariadb.sh                   11_install_grafana.sh                  12_install_nginx.sh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13_install_certbot.sh                    14_intall_systemctl_service.sh</a:t>
            </a:r>
          </a:p>
        </p:txBody>
      </p:sp>
      <p:sp>
        <p:nvSpPr>
          <p:cNvPr id="29" name="Rectangle 163">
            <a:extLst>
              <a:ext uri="{FF2B5EF4-FFF2-40B4-BE49-F238E27FC236}">
                <a16:creationId xmlns:a16="http://schemas.microsoft.com/office/drawing/2014/main" id="{61DE976D-B204-475A-8254-B1C8C970D76B}"/>
              </a:ext>
            </a:extLst>
          </p:cNvPr>
          <p:cNvSpPr>
            <a:spLocks noChangeArrowheads="1"/>
          </p:cNvSpPr>
          <p:nvPr/>
        </p:nvSpPr>
        <p:spPr bwMode="gray">
          <a:xfrm>
            <a:off x="528274" y="5414791"/>
            <a:ext cx="108248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설치</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스크립트</a:t>
            </a:r>
            <a:endParaRPr lang="en-US" altLang="ko-KR" sz="1300" b="1" dirty="0">
              <a:solidFill>
                <a:srgbClr val="0066CC"/>
              </a:solidFill>
              <a:latin typeface="나눔고딕 ExtraBold" pitchFamily="50" charset="-127"/>
              <a:ea typeface="나눔고딕 ExtraBold" pitchFamily="50" charset="-127"/>
            </a:endParaRPr>
          </a:p>
        </p:txBody>
      </p:sp>
      <p:sp>
        <p:nvSpPr>
          <p:cNvPr id="30" name="Line 164">
            <a:extLst>
              <a:ext uri="{FF2B5EF4-FFF2-40B4-BE49-F238E27FC236}">
                <a16:creationId xmlns:a16="http://schemas.microsoft.com/office/drawing/2014/main" id="{FB86242B-23B4-495E-B715-599F1442040A}"/>
              </a:ext>
            </a:extLst>
          </p:cNvPr>
          <p:cNvSpPr>
            <a:spLocks noChangeShapeType="1"/>
          </p:cNvSpPr>
          <p:nvPr/>
        </p:nvSpPr>
        <p:spPr bwMode="gray">
          <a:xfrm>
            <a:off x="476374" y="5185405"/>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31" name="Picture 165" descr="그림3 copy">
            <a:extLst>
              <a:ext uri="{FF2B5EF4-FFF2-40B4-BE49-F238E27FC236}">
                <a16:creationId xmlns:a16="http://schemas.microsoft.com/office/drawing/2014/main" id="{A08A45C8-5EFA-4D91-B44F-F969B078177E}"/>
              </a:ext>
            </a:extLst>
          </p:cNvPr>
          <p:cNvPicPr>
            <a:picLocks noChangeAspect="1" noChangeArrowheads="1"/>
          </p:cNvPicPr>
          <p:nvPr/>
        </p:nvPicPr>
        <p:blipFill>
          <a:blip r:embed="rId3" cstate="print">
            <a:grayscl/>
          </a:blip>
          <a:srcRect/>
          <a:stretch>
            <a:fillRect/>
          </a:stretch>
        </p:blipFill>
        <p:spPr bwMode="auto">
          <a:xfrm>
            <a:off x="1646722" y="5251125"/>
            <a:ext cx="260982" cy="725176"/>
          </a:xfrm>
          <a:prstGeom prst="rect">
            <a:avLst/>
          </a:prstGeom>
          <a:noFill/>
          <a:ln w="9525">
            <a:noFill/>
            <a:miter lim="800000"/>
            <a:headEnd/>
            <a:tailEnd/>
          </a:ln>
        </p:spPr>
      </p:pic>
      <p:sp>
        <p:nvSpPr>
          <p:cNvPr id="33" name="직사각형 32">
            <a:extLst>
              <a:ext uri="{FF2B5EF4-FFF2-40B4-BE49-F238E27FC236}">
                <a16:creationId xmlns:a16="http://schemas.microsoft.com/office/drawing/2014/main" id="{6F68089F-B77E-450F-B72B-864EAEDCA0B9}"/>
              </a:ext>
            </a:extLst>
          </p:cNvPr>
          <p:cNvSpPr/>
          <p:nvPr/>
        </p:nvSpPr>
        <p:spPr>
          <a:xfrm>
            <a:off x="360727" y="908720"/>
            <a:ext cx="8422546" cy="38671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4" name="矩形: 圆角 124">
            <a:extLst>
              <a:ext uri="{FF2B5EF4-FFF2-40B4-BE49-F238E27FC236}">
                <a16:creationId xmlns:a16="http://schemas.microsoft.com/office/drawing/2014/main" id="{F15CA617-BC41-4182-83DB-EF6070BB5A47}"/>
              </a:ext>
            </a:extLst>
          </p:cNvPr>
          <p:cNvSpPr/>
          <p:nvPr/>
        </p:nvSpPr>
        <p:spPr>
          <a:xfrm>
            <a:off x="356772" y="908720"/>
            <a:ext cx="1105581" cy="3867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bg1"/>
                </a:solidFill>
                <a:cs typeface="Courier New" panose="02070309020205020404" pitchFamily="49" charset="0"/>
              </a:rPr>
              <a:t>주요</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소프트웨어</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컴포넌트</a:t>
            </a:r>
            <a:endParaRPr lang="en-US" altLang="ko-KR" sz="1200" b="1" i="1" dirty="0">
              <a:solidFill>
                <a:schemeClr val="bg1"/>
              </a:solidFill>
              <a:cs typeface="Courier New" panose="02070309020205020404" pitchFamily="49" charset="0"/>
            </a:endParaRPr>
          </a:p>
        </p:txBody>
      </p:sp>
      <p:grpSp>
        <p:nvGrpSpPr>
          <p:cNvPr id="36" name="그룹 35">
            <a:extLst>
              <a:ext uri="{FF2B5EF4-FFF2-40B4-BE49-F238E27FC236}">
                <a16:creationId xmlns:a16="http://schemas.microsoft.com/office/drawing/2014/main" id="{ED175693-6EBD-48D4-BB46-8F50D1F81199}"/>
              </a:ext>
            </a:extLst>
          </p:cNvPr>
          <p:cNvGrpSpPr/>
          <p:nvPr/>
        </p:nvGrpSpPr>
        <p:grpSpPr>
          <a:xfrm>
            <a:off x="1584027" y="1102334"/>
            <a:ext cx="1395082" cy="1760240"/>
            <a:chOff x="1584027" y="1236713"/>
            <a:chExt cx="1395082" cy="1760240"/>
          </a:xfrm>
        </p:grpSpPr>
        <p:sp>
          <p:nvSpPr>
            <p:cNvPr id="11" name="AutoShape 18">
              <a:extLst>
                <a:ext uri="{FF2B5EF4-FFF2-40B4-BE49-F238E27FC236}">
                  <a16:creationId xmlns:a16="http://schemas.microsoft.com/office/drawing/2014/main" id="{A6C41898-83FD-4546-83A8-361E281E9090}"/>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24" name="Rectangle 162">
              <a:extLst>
                <a:ext uri="{FF2B5EF4-FFF2-40B4-BE49-F238E27FC236}">
                  <a16:creationId xmlns:a16="http://schemas.microsoft.com/office/drawing/2014/main" id="{54C5D072-DC3E-4C17-8AD8-FB4ACEFD5BD9}"/>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25" name="Rectangle 163">
              <a:extLst>
                <a:ext uri="{FF2B5EF4-FFF2-40B4-BE49-F238E27FC236}">
                  <a16:creationId xmlns:a16="http://schemas.microsoft.com/office/drawing/2014/main" id="{B0F632B4-E6D7-4A87-9F9A-19728ED1CD39}"/>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기본</a:t>
              </a:r>
            </a:p>
          </p:txBody>
        </p:sp>
        <p:sp>
          <p:nvSpPr>
            <p:cNvPr id="15" name="AutoShape 22">
              <a:extLst>
                <a:ext uri="{FF2B5EF4-FFF2-40B4-BE49-F238E27FC236}">
                  <a16:creationId xmlns:a16="http://schemas.microsoft.com/office/drawing/2014/main" id="{9304C8A1-6CD9-4C78-822A-9429705206C0}"/>
                </a:ext>
              </a:extLst>
            </p:cNvPr>
            <p:cNvSpPr>
              <a:spLocks noChangeArrowheads="1"/>
            </p:cNvSpPr>
            <p:nvPr/>
          </p:nvSpPr>
          <p:spPr bwMode="auto">
            <a:xfrm>
              <a:off x="1646723" y="1631539"/>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b</a:t>
              </a:r>
              <a:r>
                <a:rPr kumimoji="0" lang="en-US" altLang="ko-KR" sz="900" dirty="0">
                  <a:latin typeface="나눔고딕" pitchFamily="50" charset="-127"/>
                  <a:ea typeface="나눔고딕" pitchFamily="50" charset="-127"/>
                </a:rPr>
                <a:t>uild-essential</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libcurses</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libssl</a:t>
              </a:r>
              <a:r>
                <a:rPr kumimoji="0" lang="en-US" altLang="ko-KR" sz="900" dirty="0">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a:t>
              </a:r>
              <a:r>
                <a:rPr kumimoji="0" lang="en-US" altLang="ko-KR" sz="900" dirty="0" err="1">
                  <a:latin typeface="나눔고딕" pitchFamily="50" charset="-127"/>
                  <a:ea typeface="나눔고딕" pitchFamily="50" charset="-127"/>
                </a:rPr>
                <a:t>ibc</a:t>
              </a:r>
              <a:endParaRPr kumimoji="0"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libtool</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wget</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cmake</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git</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openssl</a:t>
              </a:r>
              <a:endParaRPr kumimoji="0" lang="ko-KR" altLang="en-US" sz="900" dirty="0">
                <a:latin typeface="나눔고딕" pitchFamily="50" charset="-127"/>
                <a:ea typeface="나눔고딕" pitchFamily="50" charset="-127"/>
              </a:endParaRPr>
            </a:p>
          </p:txBody>
        </p:sp>
        <p:sp>
          <p:nvSpPr>
            <p:cNvPr id="35" name="Oval 206">
              <a:extLst>
                <a:ext uri="{FF2B5EF4-FFF2-40B4-BE49-F238E27FC236}">
                  <a16:creationId xmlns:a16="http://schemas.microsoft.com/office/drawing/2014/main" id="{96BAF5D4-D5CB-479E-8AD9-6266B4E30AF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grpSp>
      <p:grpSp>
        <p:nvGrpSpPr>
          <p:cNvPr id="38" name="그룹 37">
            <a:extLst>
              <a:ext uri="{FF2B5EF4-FFF2-40B4-BE49-F238E27FC236}">
                <a16:creationId xmlns:a16="http://schemas.microsoft.com/office/drawing/2014/main" id="{AFC1DC5C-F91D-4123-AFDC-905238BBCF5B}"/>
              </a:ext>
            </a:extLst>
          </p:cNvPr>
          <p:cNvGrpSpPr/>
          <p:nvPr/>
        </p:nvGrpSpPr>
        <p:grpSpPr>
          <a:xfrm>
            <a:off x="3084984" y="1102334"/>
            <a:ext cx="1395082" cy="1760240"/>
            <a:chOff x="1584027" y="1236713"/>
            <a:chExt cx="1395082" cy="1760240"/>
          </a:xfrm>
        </p:grpSpPr>
        <p:sp>
          <p:nvSpPr>
            <p:cNvPr id="39" name="AutoShape 18">
              <a:extLst>
                <a:ext uri="{FF2B5EF4-FFF2-40B4-BE49-F238E27FC236}">
                  <a16:creationId xmlns:a16="http://schemas.microsoft.com/office/drawing/2014/main" id="{BD968389-D8E0-4EC1-8272-68BE58C380F7}"/>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0" name="Rectangle 162">
              <a:extLst>
                <a:ext uri="{FF2B5EF4-FFF2-40B4-BE49-F238E27FC236}">
                  <a16:creationId xmlns:a16="http://schemas.microsoft.com/office/drawing/2014/main" id="{4B9F8E6E-0A10-4B29-860E-D156B8F7D40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1" name="Rectangle 163">
              <a:extLst>
                <a:ext uri="{FF2B5EF4-FFF2-40B4-BE49-F238E27FC236}">
                  <a16:creationId xmlns:a16="http://schemas.microsoft.com/office/drawing/2014/main" id="{BCEC1955-AC17-489D-9B44-C2E6F214947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메시지</a:t>
              </a:r>
              <a:r>
                <a:rPr lang="en-US" altLang="ko-KR" sz="1100" b="1" dirty="0">
                  <a:solidFill>
                    <a:schemeClr val="bg1"/>
                  </a:solidFill>
                  <a:latin typeface="나눔고딕 ExtraBold" pitchFamily="50" charset="-127"/>
                  <a:ea typeface="나눔고딕 ExtraBold" pitchFamily="50" charset="-127"/>
                </a:rPr>
                <a:t>MQ</a:t>
              </a:r>
              <a:endParaRPr lang="ko-KR" altLang="en-US" sz="1100" b="1" dirty="0">
                <a:solidFill>
                  <a:schemeClr val="bg1"/>
                </a:solidFill>
                <a:latin typeface="나눔고딕 ExtraBold" pitchFamily="50" charset="-127"/>
                <a:ea typeface="나눔고딕 ExtraBold" pitchFamily="50" charset="-127"/>
              </a:endParaRPr>
            </a:p>
          </p:txBody>
        </p:sp>
        <p:sp>
          <p:nvSpPr>
            <p:cNvPr id="42" name="AutoShape 22">
              <a:extLst>
                <a:ext uri="{FF2B5EF4-FFF2-40B4-BE49-F238E27FC236}">
                  <a16:creationId xmlns:a16="http://schemas.microsoft.com/office/drawing/2014/main" id="{6A2D3D3F-2AE2-4169-9279-717DF1B0CCBC}"/>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apt-transport-https</a:t>
              </a: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rabbitmq-server</a:t>
              </a: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rabbitmq-c</a:t>
              </a:r>
              <a:r>
                <a:rPr lang="ko-KR" altLang="en-US" sz="900" dirty="0">
                  <a:solidFill>
                    <a:srgbClr val="FF0000"/>
                  </a:solidFill>
                  <a:latin typeface="나눔고딕" pitchFamily="50" charset="-127"/>
                  <a:ea typeface="나눔고딕" pitchFamily="50" charset="-127"/>
                </a:rPr>
                <a:t> 클라이언트 라이브러리</a:t>
              </a:r>
              <a:endParaRPr kumimoji="0" lang="en-US" altLang="ko-KR" sz="900" dirty="0">
                <a:solidFill>
                  <a:srgbClr val="FF0000"/>
                </a:solidFill>
                <a:latin typeface="나눔고딕" pitchFamily="50" charset="-127"/>
                <a:ea typeface="나눔고딕" pitchFamily="50" charset="-127"/>
              </a:endParaRPr>
            </a:p>
          </p:txBody>
        </p:sp>
        <p:sp>
          <p:nvSpPr>
            <p:cNvPr id="43" name="Oval 206">
              <a:extLst>
                <a:ext uri="{FF2B5EF4-FFF2-40B4-BE49-F238E27FC236}">
                  <a16:creationId xmlns:a16="http://schemas.microsoft.com/office/drawing/2014/main" id="{6161020B-24C4-4252-8F0D-3FB2F033737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grpSp>
      <p:grpSp>
        <p:nvGrpSpPr>
          <p:cNvPr id="44" name="그룹 43">
            <a:extLst>
              <a:ext uri="{FF2B5EF4-FFF2-40B4-BE49-F238E27FC236}">
                <a16:creationId xmlns:a16="http://schemas.microsoft.com/office/drawing/2014/main" id="{7781CC16-7860-4216-BEBD-A9C02A37FB36}"/>
              </a:ext>
            </a:extLst>
          </p:cNvPr>
          <p:cNvGrpSpPr/>
          <p:nvPr/>
        </p:nvGrpSpPr>
        <p:grpSpPr>
          <a:xfrm>
            <a:off x="4532715" y="1102334"/>
            <a:ext cx="1395082" cy="1760240"/>
            <a:chOff x="1584027" y="1236713"/>
            <a:chExt cx="1395082" cy="1760240"/>
          </a:xfrm>
        </p:grpSpPr>
        <p:sp>
          <p:nvSpPr>
            <p:cNvPr id="45" name="AutoShape 18">
              <a:extLst>
                <a:ext uri="{FF2B5EF4-FFF2-40B4-BE49-F238E27FC236}">
                  <a16:creationId xmlns:a16="http://schemas.microsoft.com/office/drawing/2014/main" id="{8D4A0CEA-237D-4930-93C5-FC6B1B22998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6" name="Rectangle 162">
              <a:extLst>
                <a:ext uri="{FF2B5EF4-FFF2-40B4-BE49-F238E27FC236}">
                  <a16:creationId xmlns:a16="http://schemas.microsoft.com/office/drawing/2014/main" id="{CB26675E-9254-45D0-951F-6D56EACB05E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7" name="Rectangle 163">
              <a:extLst>
                <a:ext uri="{FF2B5EF4-FFF2-40B4-BE49-F238E27FC236}">
                  <a16:creationId xmlns:a16="http://schemas.microsoft.com/office/drawing/2014/main" id="{148E02D6-7AA8-44AF-818B-4A7D1C012A6A}"/>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파서</a:t>
              </a:r>
            </a:p>
          </p:txBody>
        </p:sp>
        <p:sp>
          <p:nvSpPr>
            <p:cNvPr id="48" name="AutoShape 22">
              <a:extLst>
                <a:ext uri="{FF2B5EF4-FFF2-40B4-BE49-F238E27FC236}">
                  <a16:creationId xmlns:a16="http://schemas.microsoft.com/office/drawing/2014/main" id="{E5443CD6-D2D8-4987-AC7C-8680A485A1F6}"/>
                </a:ext>
              </a:extLst>
            </p:cNvPr>
            <p:cNvSpPr>
              <a:spLocks noChangeArrowheads="1"/>
            </p:cNvSpPr>
            <p:nvPr/>
          </p:nvSpPr>
          <p:spPr bwMode="auto">
            <a:xfrm>
              <a:off x="1632154" y="1631539"/>
              <a:ext cx="106763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cjson</a:t>
              </a:r>
              <a:r>
                <a:rPr lang="ko-KR" altLang="en-US" sz="900" dirty="0">
                  <a:solidFill>
                    <a:srgbClr val="FF0000"/>
                  </a:solidFill>
                  <a:latin typeface="나눔고딕" pitchFamily="50" charset="-127"/>
                  <a:ea typeface="나눔고딕" pitchFamily="50" charset="-127"/>
                </a:rPr>
                <a:t> 파서 라이브러리</a:t>
              </a:r>
              <a:endParaRPr kumimoji="0" lang="ko-KR" altLang="en-US" sz="900" dirty="0">
                <a:solidFill>
                  <a:srgbClr val="FF0000"/>
                </a:solidFill>
                <a:latin typeface="나눔고딕" pitchFamily="50" charset="-127"/>
                <a:ea typeface="나눔고딕" pitchFamily="50" charset="-127"/>
              </a:endParaRPr>
            </a:p>
          </p:txBody>
        </p:sp>
        <p:sp>
          <p:nvSpPr>
            <p:cNvPr id="49" name="Oval 206">
              <a:extLst>
                <a:ext uri="{FF2B5EF4-FFF2-40B4-BE49-F238E27FC236}">
                  <a16:creationId xmlns:a16="http://schemas.microsoft.com/office/drawing/2014/main" id="{CED4C78D-4053-4A10-A943-5262B6D57EC9}"/>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grpSp>
      <p:grpSp>
        <p:nvGrpSpPr>
          <p:cNvPr id="50" name="그룹 49">
            <a:extLst>
              <a:ext uri="{FF2B5EF4-FFF2-40B4-BE49-F238E27FC236}">
                <a16:creationId xmlns:a16="http://schemas.microsoft.com/office/drawing/2014/main" id="{93916E7A-B696-4608-9C49-F3F0467E14C0}"/>
              </a:ext>
            </a:extLst>
          </p:cNvPr>
          <p:cNvGrpSpPr/>
          <p:nvPr/>
        </p:nvGrpSpPr>
        <p:grpSpPr>
          <a:xfrm>
            <a:off x="5960453" y="1102334"/>
            <a:ext cx="1395082" cy="1760240"/>
            <a:chOff x="1584027" y="1236713"/>
            <a:chExt cx="1395082" cy="1760240"/>
          </a:xfrm>
        </p:grpSpPr>
        <p:sp>
          <p:nvSpPr>
            <p:cNvPr id="51" name="AutoShape 18">
              <a:extLst>
                <a:ext uri="{FF2B5EF4-FFF2-40B4-BE49-F238E27FC236}">
                  <a16:creationId xmlns:a16="http://schemas.microsoft.com/office/drawing/2014/main" id="{6CFBB7BC-854E-4164-8EA3-7F18D6EF195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2" name="Rectangle 162">
              <a:extLst>
                <a:ext uri="{FF2B5EF4-FFF2-40B4-BE49-F238E27FC236}">
                  <a16:creationId xmlns:a16="http://schemas.microsoft.com/office/drawing/2014/main" id="{F94CF73E-BE24-483D-9CF3-9A7F92297768}"/>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3" name="Rectangle 163">
              <a:extLst>
                <a:ext uri="{FF2B5EF4-FFF2-40B4-BE49-F238E27FC236}">
                  <a16:creationId xmlns:a16="http://schemas.microsoft.com/office/drawing/2014/main" id="{D1DD0C3D-0A8B-479E-B86A-5ADCD36C7A07}"/>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OPCUA</a:t>
              </a:r>
              <a:endParaRPr lang="ko-KR" altLang="en-US" sz="1100" b="1" dirty="0">
                <a:solidFill>
                  <a:schemeClr val="bg1"/>
                </a:solidFill>
                <a:latin typeface="나눔고딕 ExtraBold" pitchFamily="50" charset="-127"/>
                <a:ea typeface="나눔고딕 ExtraBold" pitchFamily="50" charset="-127"/>
              </a:endParaRPr>
            </a:p>
          </p:txBody>
        </p:sp>
        <p:sp>
          <p:nvSpPr>
            <p:cNvPr id="54" name="AutoShape 22">
              <a:extLst>
                <a:ext uri="{FF2B5EF4-FFF2-40B4-BE49-F238E27FC236}">
                  <a16:creationId xmlns:a16="http://schemas.microsoft.com/office/drawing/2014/main" id="{81FB18E5-E6A1-46DC-874A-93D6267E348F}"/>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open62541 </a:t>
              </a:r>
              <a:r>
                <a:rPr lang="ko-KR" altLang="en-US" sz="900" dirty="0">
                  <a:solidFill>
                    <a:srgbClr val="FF0000"/>
                  </a:solidFill>
                  <a:latin typeface="나눔고딕" pitchFamily="50" charset="-127"/>
                  <a:ea typeface="나눔고딕" pitchFamily="50" charset="-127"/>
                </a:rPr>
                <a:t>라이브러리</a:t>
              </a:r>
              <a:endParaRPr lang="en-US" altLang="ko-KR" sz="900" dirty="0">
                <a:solidFill>
                  <a:srgbClr val="FF0000"/>
                </a:solidFill>
                <a:latin typeface="나눔고딕" pitchFamily="50" charset="-127"/>
                <a:ea typeface="나눔고딕" pitchFamily="50" charset="-127"/>
              </a:endParaRPr>
            </a:p>
          </p:txBody>
        </p:sp>
        <p:sp>
          <p:nvSpPr>
            <p:cNvPr id="55" name="Oval 206">
              <a:extLst>
                <a:ext uri="{FF2B5EF4-FFF2-40B4-BE49-F238E27FC236}">
                  <a16:creationId xmlns:a16="http://schemas.microsoft.com/office/drawing/2014/main" id="{D6740E0C-BC9C-4D74-A028-FF27C44E3DA8}"/>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4</a:t>
              </a:r>
            </a:p>
          </p:txBody>
        </p:sp>
      </p:grpSp>
      <p:grpSp>
        <p:nvGrpSpPr>
          <p:cNvPr id="56" name="그룹 55">
            <a:extLst>
              <a:ext uri="{FF2B5EF4-FFF2-40B4-BE49-F238E27FC236}">
                <a16:creationId xmlns:a16="http://schemas.microsoft.com/office/drawing/2014/main" id="{93B88B1C-32FE-4A07-BD21-E007E5CC2E0D}"/>
              </a:ext>
            </a:extLst>
          </p:cNvPr>
          <p:cNvGrpSpPr/>
          <p:nvPr/>
        </p:nvGrpSpPr>
        <p:grpSpPr>
          <a:xfrm>
            <a:off x="7419922" y="1102334"/>
            <a:ext cx="1395082" cy="1760240"/>
            <a:chOff x="1584027" y="1236713"/>
            <a:chExt cx="1395082" cy="1760240"/>
          </a:xfrm>
        </p:grpSpPr>
        <p:sp>
          <p:nvSpPr>
            <p:cNvPr id="57" name="AutoShape 18">
              <a:extLst>
                <a:ext uri="{FF2B5EF4-FFF2-40B4-BE49-F238E27FC236}">
                  <a16:creationId xmlns:a16="http://schemas.microsoft.com/office/drawing/2014/main" id="{C3826D06-32FB-478D-841E-DB6E6DD7E0A6}"/>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8" name="Rectangle 162">
              <a:extLst>
                <a:ext uri="{FF2B5EF4-FFF2-40B4-BE49-F238E27FC236}">
                  <a16:creationId xmlns:a16="http://schemas.microsoft.com/office/drawing/2014/main" id="{A7298D56-D6F6-4EFC-B8AF-2A2788EADD0B}"/>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9" name="Rectangle 163">
              <a:extLst>
                <a:ext uri="{FF2B5EF4-FFF2-40B4-BE49-F238E27FC236}">
                  <a16:creationId xmlns:a16="http://schemas.microsoft.com/office/drawing/2014/main" id="{0E1BEB9B-5714-42CC-8B53-2E6772B34942}"/>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PYTHON</a:t>
              </a:r>
              <a:endParaRPr lang="ko-KR" altLang="en-US" sz="1100" b="1" dirty="0">
                <a:solidFill>
                  <a:schemeClr val="bg1"/>
                </a:solidFill>
                <a:latin typeface="나눔고딕 ExtraBold" pitchFamily="50" charset="-127"/>
                <a:ea typeface="나눔고딕 ExtraBold" pitchFamily="50" charset="-127"/>
              </a:endParaRPr>
            </a:p>
          </p:txBody>
        </p:sp>
        <p:sp>
          <p:nvSpPr>
            <p:cNvPr id="60" name="AutoShape 22">
              <a:extLst>
                <a:ext uri="{FF2B5EF4-FFF2-40B4-BE49-F238E27FC236}">
                  <a16:creationId xmlns:a16="http://schemas.microsoft.com/office/drawing/2014/main" id="{8166ACD9-9B9D-4C6C-B9A3-D77D2F3FE858}"/>
                </a:ext>
              </a:extLst>
            </p:cNvPr>
            <p:cNvSpPr>
              <a:spLocks noChangeArrowheads="1"/>
            </p:cNvSpPr>
            <p:nvPr/>
          </p:nvSpPr>
          <p:spPr bwMode="auto">
            <a:xfrm>
              <a:off x="1624573" y="1631539"/>
              <a:ext cx="108422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p</a:t>
              </a:r>
              <a:r>
                <a:rPr kumimoji="0" lang="en-US" altLang="ko-KR" sz="900" dirty="0">
                  <a:solidFill>
                    <a:srgbClr val="FF0000"/>
                  </a:solidFill>
                  <a:latin typeface="나눔고딕" pitchFamily="50" charset="-127"/>
                  <a:ea typeface="나눔고딕" pitchFamily="50" charset="-127"/>
                </a:rPr>
                <a:t>ython 3.8</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asyncua</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Django</a:t>
              </a:r>
            </a:p>
            <a:p>
              <a:pPr marL="133350" indent="-133350" algn="l" fontAlgn="ctr" latinLnBrk="0">
                <a:spcBef>
                  <a:spcPts val="0"/>
                </a:spcBef>
                <a:buClr>
                  <a:schemeClr val="tx1"/>
                </a:buClr>
                <a:buSzPts val="900"/>
                <a:buFontTx/>
                <a:buChar char="•"/>
                <a:tabLst>
                  <a:tab pos="120650" algn="l"/>
                </a:tabLst>
              </a:pPr>
              <a:r>
                <a:rPr kumimoji="0" lang="en-US" altLang="ko-KR" sz="900" dirty="0" err="1">
                  <a:solidFill>
                    <a:srgbClr val="FF0000"/>
                  </a:solidFill>
                  <a:latin typeface="나눔고딕" pitchFamily="50" charset="-127"/>
                  <a:ea typeface="나눔고딕" pitchFamily="50" charset="-127"/>
                </a:rPr>
                <a:t>mysqlclient</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xmlschema</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xmltodict</a:t>
              </a:r>
              <a:endParaRPr kumimoji="0" lang="ko-KR" altLang="en-US" sz="900" dirty="0">
                <a:latin typeface="나눔고딕" pitchFamily="50" charset="-127"/>
                <a:ea typeface="나눔고딕" pitchFamily="50" charset="-127"/>
              </a:endParaRPr>
            </a:p>
          </p:txBody>
        </p:sp>
        <p:sp>
          <p:nvSpPr>
            <p:cNvPr id="61" name="Oval 206">
              <a:extLst>
                <a:ext uri="{FF2B5EF4-FFF2-40B4-BE49-F238E27FC236}">
                  <a16:creationId xmlns:a16="http://schemas.microsoft.com/office/drawing/2014/main" id="{496297F4-5DF0-4A3E-A925-9C57FDDA252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5</a:t>
              </a:r>
            </a:p>
          </p:txBody>
        </p:sp>
      </p:grpSp>
      <p:grpSp>
        <p:nvGrpSpPr>
          <p:cNvPr id="62" name="그룹 61">
            <a:extLst>
              <a:ext uri="{FF2B5EF4-FFF2-40B4-BE49-F238E27FC236}">
                <a16:creationId xmlns:a16="http://schemas.microsoft.com/office/drawing/2014/main" id="{B399EC7B-5CB5-4741-AB88-F1E123519CCF}"/>
              </a:ext>
            </a:extLst>
          </p:cNvPr>
          <p:cNvGrpSpPr/>
          <p:nvPr/>
        </p:nvGrpSpPr>
        <p:grpSpPr>
          <a:xfrm>
            <a:off x="1580631" y="2964904"/>
            <a:ext cx="1395082" cy="1760240"/>
            <a:chOff x="1584027" y="1236713"/>
            <a:chExt cx="1395082" cy="1760240"/>
          </a:xfrm>
        </p:grpSpPr>
        <p:sp>
          <p:nvSpPr>
            <p:cNvPr id="63" name="AutoShape 18">
              <a:extLst>
                <a:ext uri="{FF2B5EF4-FFF2-40B4-BE49-F238E27FC236}">
                  <a16:creationId xmlns:a16="http://schemas.microsoft.com/office/drawing/2014/main" id="{DD34F0D9-0875-48AF-B563-5D73012AB949}"/>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64" name="Rectangle 162">
              <a:extLst>
                <a:ext uri="{FF2B5EF4-FFF2-40B4-BE49-F238E27FC236}">
                  <a16:creationId xmlns:a16="http://schemas.microsoft.com/office/drawing/2014/main" id="{94079560-56F3-412E-A64A-73980843000E}"/>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dirty="0"/>
            </a:p>
          </p:txBody>
        </p:sp>
        <p:sp>
          <p:nvSpPr>
            <p:cNvPr id="65" name="Rectangle 163">
              <a:extLst>
                <a:ext uri="{FF2B5EF4-FFF2-40B4-BE49-F238E27FC236}">
                  <a16:creationId xmlns:a16="http://schemas.microsoft.com/office/drawing/2014/main" id="{13FF2C3D-83E8-4960-950D-1E96ED0F841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DB</a:t>
              </a:r>
              <a:endParaRPr lang="ko-KR" altLang="en-US" sz="1100" b="1" dirty="0">
                <a:solidFill>
                  <a:schemeClr val="bg1"/>
                </a:solidFill>
                <a:latin typeface="나눔고딕 ExtraBold" pitchFamily="50" charset="-127"/>
                <a:ea typeface="나눔고딕 ExtraBold" pitchFamily="50" charset="-127"/>
              </a:endParaRPr>
            </a:p>
          </p:txBody>
        </p:sp>
        <p:sp>
          <p:nvSpPr>
            <p:cNvPr id="66" name="AutoShape 22">
              <a:extLst>
                <a:ext uri="{FF2B5EF4-FFF2-40B4-BE49-F238E27FC236}">
                  <a16:creationId xmlns:a16="http://schemas.microsoft.com/office/drawing/2014/main" id="{129BCD44-AD6E-4B98-B048-B0D9408DD213}"/>
                </a:ext>
              </a:extLst>
            </p:cNvPr>
            <p:cNvSpPr>
              <a:spLocks noChangeArrowheads="1"/>
            </p:cNvSpPr>
            <p:nvPr/>
          </p:nvSpPr>
          <p:spPr bwMode="auto">
            <a:xfrm>
              <a:off x="1624573" y="1631539"/>
              <a:ext cx="107521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endParaRPr kumimoji="0" lang="ko-KR" altLang="en-US" sz="900" dirty="0">
                <a:latin typeface="나눔고딕" pitchFamily="50" charset="-127"/>
                <a:ea typeface="나눔고딕" pitchFamily="50" charset="-127"/>
              </a:endParaRPr>
            </a:p>
          </p:txBody>
        </p:sp>
        <p:sp>
          <p:nvSpPr>
            <p:cNvPr id="67" name="Oval 206">
              <a:extLst>
                <a:ext uri="{FF2B5EF4-FFF2-40B4-BE49-F238E27FC236}">
                  <a16:creationId xmlns:a16="http://schemas.microsoft.com/office/drawing/2014/main" id="{AB2D7F27-60BA-42A6-BFE7-197C155C90AE}"/>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6</a:t>
              </a:r>
            </a:p>
          </p:txBody>
        </p:sp>
      </p:grpSp>
      <p:grpSp>
        <p:nvGrpSpPr>
          <p:cNvPr id="68" name="그룹 67">
            <a:extLst>
              <a:ext uri="{FF2B5EF4-FFF2-40B4-BE49-F238E27FC236}">
                <a16:creationId xmlns:a16="http://schemas.microsoft.com/office/drawing/2014/main" id="{A9E6D9F5-86DE-4147-96FA-F944546DF6F9}"/>
              </a:ext>
            </a:extLst>
          </p:cNvPr>
          <p:cNvGrpSpPr/>
          <p:nvPr/>
        </p:nvGrpSpPr>
        <p:grpSpPr>
          <a:xfrm>
            <a:off x="3086682" y="2963001"/>
            <a:ext cx="1395082" cy="1760240"/>
            <a:chOff x="1584027" y="1236713"/>
            <a:chExt cx="1395082" cy="1760240"/>
          </a:xfrm>
        </p:grpSpPr>
        <p:sp>
          <p:nvSpPr>
            <p:cNvPr id="69" name="AutoShape 18">
              <a:extLst>
                <a:ext uri="{FF2B5EF4-FFF2-40B4-BE49-F238E27FC236}">
                  <a16:creationId xmlns:a16="http://schemas.microsoft.com/office/drawing/2014/main" id="{30F26076-0F92-4B00-91F3-A027132A2CC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0" name="Rectangle 162">
              <a:extLst>
                <a:ext uri="{FF2B5EF4-FFF2-40B4-BE49-F238E27FC236}">
                  <a16:creationId xmlns:a16="http://schemas.microsoft.com/office/drawing/2014/main" id="{36F2A988-CE9C-46D6-83C2-4676235BA7E6}"/>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1" name="Rectangle 163">
              <a:extLst>
                <a:ext uri="{FF2B5EF4-FFF2-40B4-BE49-F238E27FC236}">
                  <a16:creationId xmlns:a16="http://schemas.microsoft.com/office/drawing/2014/main" id="{129C532D-FFC8-4F76-A3A3-AF4AB004F68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성능</a:t>
              </a:r>
              <a:endParaRPr lang="en-US" altLang="ko-KR" sz="1100" b="1" dirty="0">
                <a:solidFill>
                  <a:schemeClr val="bg1"/>
                </a:solidFill>
                <a:latin typeface="나눔고딕 ExtraBold" pitchFamily="50" charset="-127"/>
                <a:ea typeface="나눔고딕 ExtraBold" pitchFamily="50" charset="-127"/>
              </a:endParaRPr>
            </a:p>
            <a:p>
              <a:pPr algn="ctr"/>
              <a:r>
                <a:rPr lang="ko-KR" altLang="en-US" sz="1100" b="1" dirty="0">
                  <a:solidFill>
                    <a:schemeClr val="bg1"/>
                  </a:solidFill>
                  <a:latin typeface="나눔고딕 ExtraBold" pitchFamily="50" charset="-127"/>
                  <a:ea typeface="나눔고딕 ExtraBold" pitchFamily="50" charset="-127"/>
                </a:rPr>
                <a:t>모니터링</a:t>
              </a:r>
            </a:p>
          </p:txBody>
        </p:sp>
        <p:sp>
          <p:nvSpPr>
            <p:cNvPr id="72" name="AutoShape 22">
              <a:extLst>
                <a:ext uri="{FF2B5EF4-FFF2-40B4-BE49-F238E27FC236}">
                  <a16:creationId xmlns:a16="http://schemas.microsoft.com/office/drawing/2014/main" id="{F590D093-8C1B-40E4-A1C8-5D3C0F04FD8D}"/>
                </a:ext>
              </a:extLst>
            </p:cNvPr>
            <p:cNvSpPr>
              <a:spLocks noChangeArrowheads="1"/>
            </p:cNvSpPr>
            <p:nvPr/>
          </p:nvSpPr>
          <p:spPr bwMode="auto">
            <a:xfrm>
              <a:off x="1622875" y="1631539"/>
              <a:ext cx="1069335"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glances</a:t>
              </a:r>
              <a:endParaRPr kumimoji="0" lang="ko-KR" altLang="en-US" sz="900" dirty="0">
                <a:solidFill>
                  <a:srgbClr val="FF0000"/>
                </a:solidFill>
                <a:latin typeface="나눔고딕" pitchFamily="50" charset="-127"/>
                <a:ea typeface="나눔고딕" pitchFamily="50" charset="-127"/>
              </a:endParaRPr>
            </a:p>
          </p:txBody>
        </p:sp>
        <p:sp>
          <p:nvSpPr>
            <p:cNvPr id="73" name="Oval 206">
              <a:extLst>
                <a:ext uri="{FF2B5EF4-FFF2-40B4-BE49-F238E27FC236}">
                  <a16:creationId xmlns:a16="http://schemas.microsoft.com/office/drawing/2014/main" id="{7C931806-A75C-48B6-B45E-917E6288A2A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7</a:t>
              </a:r>
            </a:p>
          </p:txBody>
        </p:sp>
      </p:grpSp>
      <p:grpSp>
        <p:nvGrpSpPr>
          <p:cNvPr id="74" name="그룹 73">
            <a:extLst>
              <a:ext uri="{FF2B5EF4-FFF2-40B4-BE49-F238E27FC236}">
                <a16:creationId xmlns:a16="http://schemas.microsoft.com/office/drawing/2014/main" id="{8119AF8C-F011-40B1-BFD5-D75B633C271A}"/>
              </a:ext>
            </a:extLst>
          </p:cNvPr>
          <p:cNvGrpSpPr/>
          <p:nvPr/>
        </p:nvGrpSpPr>
        <p:grpSpPr>
          <a:xfrm>
            <a:off x="4540296" y="2963001"/>
            <a:ext cx="1395082" cy="1760240"/>
            <a:chOff x="1584027" y="1236713"/>
            <a:chExt cx="1395082" cy="1760240"/>
          </a:xfrm>
        </p:grpSpPr>
        <p:sp>
          <p:nvSpPr>
            <p:cNvPr id="75" name="AutoShape 18">
              <a:extLst>
                <a:ext uri="{FF2B5EF4-FFF2-40B4-BE49-F238E27FC236}">
                  <a16:creationId xmlns:a16="http://schemas.microsoft.com/office/drawing/2014/main" id="{2B6A957A-D27B-48F4-B71E-E1953EBD84E3}"/>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6" name="Rectangle 162">
              <a:extLst>
                <a:ext uri="{FF2B5EF4-FFF2-40B4-BE49-F238E27FC236}">
                  <a16:creationId xmlns:a16="http://schemas.microsoft.com/office/drawing/2014/main" id="{24E5D394-A896-4851-AC04-D5081EBA980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7" name="Rectangle 163">
              <a:extLst>
                <a:ext uri="{FF2B5EF4-FFF2-40B4-BE49-F238E27FC236}">
                  <a16:creationId xmlns:a16="http://schemas.microsoft.com/office/drawing/2014/main" id="{21188E48-DAB0-4B82-AD24-0C4D36B1A39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err="1">
                  <a:solidFill>
                    <a:schemeClr val="bg1"/>
                  </a:solidFill>
                  <a:latin typeface="나눔고딕 ExtraBold" pitchFamily="50" charset="-127"/>
                  <a:ea typeface="나눔고딕 ExtraBold" pitchFamily="50" charset="-127"/>
                </a:rPr>
                <a:t>대쉬보드</a:t>
              </a:r>
              <a:endParaRPr lang="ko-KR" altLang="en-US" sz="1100" b="1" dirty="0">
                <a:solidFill>
                  <a:schemeClr val="bg1"/>
                </a:solidFill>
                <a:latin typeface="나눔고딕 ExtraBold" pitchFamily="50" charset="-127"/>
                <a:ea typeface="나눔고딕 ExtraBold" pitchFamily="50" charset="-127"/>
              </a:endParaRPr>
            </a:p>
          </p:txBody>
        </p:sp>
        <p:sp>
          <p:nvSpPr>
            <p:cNvPr id="78" name="AutoShape 22">
              <a:extLst>
                <a:ext uri="{FF2B5EF4-FFF2-40B4-BE49-F238E27FC236}">
                  <a16:creationId xmlns:a16="http://schemas.microsoft.com/office/drawing/2014/main" id="{636B3205-37B7-4447-B315-C006DD8E3864}"/>
                </a:ext>
              </a:extLst>
            </p:cNvPr>
            <p:cNvSpPr>
              <a:spLocks noChangeArrowheads="1"/>
            </p:cNvSpPr>
            <p:nvPr/>
          </p:nvSpPr>
          <p:spPr bwMode="auto">
            <a:xfrm>
              <a:off x="1615731" y="1631539"/>
              <a:ext cx="107647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grafana</a:t>
              </a:r>
              <a:endParaRPr kumimoji="0" lang="ko-KR" altLang="en-US" sz="900" dirty="0">
                <a:solidFill>
                  <a:srgbClr val="FF0000"/>
                </a:solidFill>
                <a:latin typeface="나눔고딕" pitchFamily="50" charset="-127"/>
                <a:ea typeface="나눔고딕" pitchFamily="50" charset="-127"/>
              </a:endParaRPr>
            </a:p>
          </p:txBody>
        </p:sp>
        <p:sp>
          <p:nvSpPr>
            <p:cNvPr id="79" name="Oval 206">
              <a:extLst>
                <a:ext uri="{FF2B5EF4-FFF2-40B4-BE49-F238E27FC236}">
                  <a16:creationId xmlns:a16="http://schemas.microsoft.com/office/drawing/2014/main" id="{98FD4C90-E31D-4492-8FF4-C0D43D3D028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8</a:t>
              </a:r>
            </a:p>
          </p:txBody>
        </p:sp>
      </p:grpSp>
      <p:grpSp>
        <p:nvGrpSpPr>
          <p:cNvPr id="80" name="그룹 79">
            <a:extLst>
              <a:ext uri="{FF2B5EF4-FFF2-40B4-BE49-F238E27FC236}">
                <a16:creationId xmlns:a16="http://schemas.microsoft.com/office/drawing/2014/main" id="{D10F55D1-4F05-42C8-A002-285E09A3BDC6}"/>
              </a:ext>
            </a:extLst>
          </p:cNvPr>
          <p:cNvGrpSpPr/>
          <p:nvPr/>
        </p:nvGrpSpPr>
        <p:grpSpPr>
          <a:xfrm>
            <a:off x="5956275" y="2953548"/>
            <a:ext cx="1395082" cy="1760240"/>
            <a:chOff x="1584027" y="1236713"/>
            <a:chExt cx="1395082" cy="1760240"/>
          </a:xfrm>
        </p:grpSpPr>
        <p:sp>
          <p:nvSpPr>
            <p:cNvPr id="81" name="AutoShape 18">
              <a:extLst>
                <a:ext uri="{FF2B5EF4-FFF2-40B4-BE49-F238E27FC236}">
                  <a16:creationId xmlns:a16="http://schemas.microsoft.com/office/drawing/2014/main" id="{960A86F1-936C-4DF4-9E39-04E3ED4AB121}"/>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b="1"/>
            </a:p>
          </p:txBody>
        </p:sp>
        <p:sp>
          <p:nvSpPr>
            <p:cNvPr id="82" name="Rectangle 162">
              <a:extLst>
                <a:ext uri="{FF2B5EF4-FFF2-40B4-BE49-F238E27FC236}">
                  <a16:creationId xmlns:a16="http://schemas.microsoft.com/office/drawing/2014/main" id="{7240649F-B589-49F9-B407-030BD4F80BF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83" name="Rectangle 163">
              <a:extLst>
                <a:ext uri="{FF2B5EF4-FFF2-40B4-BE49-F238E27FC236}">
                  <a16:creationId xmlns:a16="http://schemas.microsoft.com/office/drawing/2014/main" id="{B7FA8135-CCF4-4C61-9D31-91E39AD9DD1B}"/>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Web</a:t>
              </a:r>
              <a:endParaRPr lang="ko-KR" altLang="en-US" sz="1100" b="1" dirty="0">
                <a:solidFill>
                  <a:schemeClr val="bg1"/>
                </a:solidFill>
                <a:latin typeface="나눔고딕 ExtraBold" pitchFamily="50" charset="-127"/>
                <a:ea typeface="나눔고딕 ExtraBold" pitchFamily="50" charset="-127"/>
              </a:endParaRPr>
            </a:p>
          </p:txBody>
        </p:sp>
        <p:sp>
          <p:nvSpPr>
            <p:cNvPr id="84" name="AutoShape 22">
              <a:extLst>
                <a:ext uri="{FF2B5EF4-FFF2-40B4-BE49-F238E27FC236}">
                  <a16:creationId xmlns:a16="http://schemas.microsoft.com/office/drawing/2014/main" id="{E9CDA595-B3FA-40B0-8F3C-BE64F5CDEE72}"/>
                </a:ext>
              </a:extLst>
            </p:cNvPr>
            <p:cNvSpPr>
              <a:spLocks noChangeArrowheads="1"/>
            </p:cNvSpPr>
            <p:nvPr/>
          </p:nvSpPr>
          <p:spPr bwMode="auto">
            <a:xfrm>
              <a:off x="1639716" y="1631539"/>
              <a:ext cx="1060076"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n</a:t>
              </a:r>
              <a:r>
                <a:rPr kumimoji="0" lang="en-US" altLang="ko-KR" sz="900" b="1" dirty="0" err="1">
                  <a:solidFill>
                    <a:srgbClr val="FF0000"/>
                  </a:solidFill>
                  <a:latin typeface="나눔고딕" pitchFamily="50" charset="-127"/>
                  <a:ea typeface="나눔고딕" pitchFamily="50" charset="-127"/>
                </a:rPr>
                <a:t>ginx</a:t>
              </a:r>
              <a:endParaRPr kumimoji="0"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certbot</a:t>
              </a:r>
              <a:r>
                <a:rPr kumimoji="0" lang="en-US" altLang="ko-KR" sz="900" b="1" dirty="0">
                  <a:solidFill>
                    <a:srgbClr val="FF0000"/>
                  </a:solidFill>
                  <a:latin typeface="나눔고딕" pitchFamily="50" charset="-127"/>
                  <a:ea typeface="나눔고딕" pitchFamily="50" charset="-127"/>
                </a:rPr>
                <a:t> (</a:t>
              </a:r>
              <a:r>
                <a:rPr kumimoji="0" lang="ko-KR" altLang="en-US" sz="900" b="1" dirty="0">
                  <a:solidFill>
                    <a:srgbClr val="FF0000"/>
                  </a:solidFill>
                  <a:latin typeface="나눔고딕" pitchFamily="50" charset="-127"/>
                  <a:ea typeface="나눔고딕" pitchFamily="50" charset="-127"/>
                </a:rPr>
                <a:t>인증서</a:t>
              </a:r>
              <a:r>
                <a:rPr kumimoji="0" lang="en-US" altLang="ko-KR" sz="900" b="1" dirty="0">
                  <a:solidFill>
                    <a:srgbClr val="FF0000"/>
                  </a:solidFill>
                  <a:latin typeface="나눔고딕" pitchFamily="50" charset="-127"/>
                  <a:ea typeface="나눔고딕" pitchFamily="50" charset="-127"/>
                </a:rPr>
                <a:t>)</a:t>
              </a:r>
              <a:endParaRPr kumimoji="0" lang="ko-KR" altLang="en-US" sz="900" b="1" dirty="0">
                <a:solidFill>
                  <a:srgbClr val="FF0000"/>
                </a:solidFill>
                <a:latin typeface="나눔고딕" pitchFamily="50" charset="-127"/>
                <a:ea typeface="나눔고딕" pitchFamily="50" charset="-127"/>
              </a:endParaRPr>
            </a:p>
          </p:txBody>
        </p:sp>
        <p:sp>
          <p:nvSpPr>
            <p:cNvPr id="85" name="Oval 206">
              <a:extLst>
                <a:ext uri="{FF2B5EF4-FFF2-40B4-BE49-F238E27FC236}">
                  <a16:creationId xmlns:a16="http://schemas.microsoft.com/office/drawing/2014/main" id="{C4BCC74C-9C9E-4A56-80DD-6873FFD48360}"/>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b="1" dirty="0">
                  <a:solidFill>
                    <a:srgbClr val="FFFFFF"/>
                  </a:solidFill>
                  <a:latin typeface="나눔고딕" pitchFamily="50" charset="-127"/>
                  <a:ea typeface="나눔고딕" pitchFamily="50" charset="-127"/>
                </a:rPr>
                <a:t>9</a:t>
              </a:r>
            </a:p>
          </p:txBody>
        </p:sp>
      </p:grpSp>
      <p:sp>
        <p:nvSpPr>
          <p:cNvPr id="86" name="AutoShape 22">
            <a:extLst>
              <a:ext uri="{FF2B5EF4-FFF2-40B4-BE49-F238E27FC236}">
                <a16:creationId xmlns:a16="http://schemas.microsoft.com/office/drawing/2014/main" id="{D524A07E-6B9F-4C1A-AE80-B7FB008330FE}"/>
              </a:ext>
            </a:extLst>
          </p:cNvPr>
          <p:cNvSpPr>
            <a:spLocks noChangeArrowheads="1"/>
          </p:cNvSpPr>
          <p:nvPr/>
        </p:nvSpPr>
        <p:spPr bwMode="auto">
          <a:xfrm>
            <a:off x="1604091" y="3375973"/>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mysqlclient</a:t>
            </a:r>
            <a:r>
              <a:rPr lang="en-US" altLang="ko-KR" sz="900" dirty="0">
                <a:solidFill>
                  <a:srgbClr val="FF0000"/>
                </a:solidFill>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mariadb</a:t>
            </a:r>
            <a:r>
              <a:rPr lang="en-US" altLang="ko-KR" sz="900" dirty="0">
                <a:solidFill>
                  <a:srgbClr val="FF0000"/>
                </a:solidFill>
                <a:latin typeface="나눔고딕" pitchFamily="50" charset="-127"/>
                <a:ea typeface="나눔고딕" pitchFamily="50" charset="-127"/>
              </a:rPr>
              <a:t>-server</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Influxdb</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machbase</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endParaRPr kumimoji="0" lang="en-US" altLang="ko-KR" sz="900" dirty="0">
              <a:latin typeface="나눔고딕" pitchFamily="50" charset="-127"/>
              <a:ea typeface="나눔고딕" pitchFamily="50" charset="-127"/>
            </a:endParaRPr>
          </a:p>
        </p:txBody>
      </p:sp>
      <p:sp>
        <p:nvSpPr>
          <p:cNvPr id="89" name="Rectangle 162">
            <a:extLst>
              <a:ext uri="{FF2B5EF4-FFF2-40B4-BE49-F238E27FC236}">
                <a16:creationId xmlns:a16="http://schemas.microsoft.com/office/drawing/2014/main" id="{978D55F4-3B42-4C8E-91C5-FCDE772B892F}"/>
              </a:ext>
            </a:extLst>
          </p:cNvPr>
          <p:cNvSpPr>
            <a:spLocks noChangeArrowheads="1"/>
          </p:cNvSpPr>
          <p:nvPr/>
        </p:nvSpPr>
        <p:spPr bwMode="auto">
          <a:xfrm>
            <a:off x="7413697" y="293909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90" name="Rectangle 163">
            <a:extLst>
              <a:ext uri="{FF2B5EF4-FFF2-40B4-BE49-F238E27FC236}">
                <a16:creationId xmlns:a16="http://schemas.microsoft.com/office/drawing/2014/main" id="{CE1E2631-AA63-4215-AB50-E6E159AFAB38}"/>
              </a:ext>
            </a:extLst>
          </p:cNvPr>
          <p:cNvSpPr>
            <a:spLocks noChangeArrowheads="1"/>
          </p:cNvSpPr>
          <p:nvPr/>
        </p:nvSpPr>
        <p:spPr bwMode="auto">
          <a:xfrm>
            <a:off x="7454243" y="297988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수집</a:t>
            </a:r>
            <a:r>
              <a:rPr lang="en-US" altLang="ko-KR" sz="1100" b="1" dirty="0">
                <a:solidFill>
                  <a:schemeClr val="bg1"/>
                </a:solidFill>
                <a:latin typeface="나눔고딕 ExtraBold" pitchFamily="50" charset="-127"/>
                <a:ea typeface="나눔고딕 ExtraBold" pitchFamily="50" charset="-127"/>
              </a:rPr>
              <a:t>/</a:t>
            </a:r>
            <a:r>
              <a:rPr lang="ko-KR" altLang="en-US" sz="1100" b="1" dirty="0">
                <a:solidFill>
                  <a:schemeClr val="bg1"/>
                </a:solidFill>
                <a:latin typeface="나눔고딕 ExtraBold" pitchFamily="50" charset="-127"/>
                <a:ea typeface="나눔고딕 ExtraBold" pitchFamily="50" charset="-127"/>
              </a:rPr>
              <a:t>저장</a:t>
            </a:r>
          </a:p>
        </p:txBody>
      </p:sp>
      <p:sp>
        <p:nvSpPr>
          <p:cNvPr id="91" name="AutoShape 22">
            <a:extLst>
              <a:ext uri="{FF2B5EF4-FFF2-40B4-BE49-F238E27FC236}">
                <a16:creationId xmlns:a16="http://schemas.microsoft.com/office/drawing/2014/main" id="{5F9E9BEF-5971-4917-87CA-423D95D27F8E}"/>
              </a:ext>
            </a:extLst>
          </p:cNvPr>
          <p:cNvSpPr>
            <a:spLocks noChangeArrowheads="1"/>
          </p:cNvSpPr>
          <p:nvPr/>
        </p:nvSpPr>
        <p:spPr bwMode="auto">
          <a:xfrm>
            <a:off x="7460469" y="3333919"/>
            <a:ext cx="107521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a:solidFill>
                  <a:srgbClr val="FF0000"/>
                </a:solidFill>
                <a:latin typeface="나눔고딕" pitchFamily="50" charset="-127"/>
                <a:ea typeface="나눔고딕" pitchFamily="50" charset="-127"/>
              </a:rPr>
              <a:t>g</a:t>
            </a:r>
            <a:r>
              <a:rPr kumimoji="0" lang="en-US" altLang="ko-KR" sz="900" b="1" dirty="0">
                <a:solidFill>
                  <a:srgbClr val="FF0000"/>
                </a:solidFill>
                <a:latin typeface="나눔고딕" pitchFamily="50" charset="-127"/>
                <a:ea typeface="나눔고딕" pitchFamily="50" charset="-127"/>
              </a:rPr>
              <a:t>ather</a:t>
            </a:r>
          </a:p>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mtsdb</a:t>
            </a:r>
            <a:endParaRPr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regi</a:t>
            </a:r>
            <a:endParaRPr kumimoji="0" lang="ko-KR" altLang="en-US" sz="900" b="1" dirty="0">
              <a:solidFill>
                <a:srgbClr val="FF0000"/>
              </a:solidFill>
              <a:latin typeface="나눔고딕" pitchFamily="50" charset="-127"/>
              <a:ea typeface="나눔고딕" pitchFamily="50" charset="-127"/>
            </a:endParaRPr>
          </a:p>
        </p:txBody>
      </p:sp>
      <p:sp>
        <p:nvSpPr>
          <p:cNvPr id="92" name="Oval 206">
            <a:extLst>
              <a:ext uri="{FF2B5EF4-FFF2-40B4-BE49-F238E27FC236}">
                <a16:creationId xmlns:a16="http://schemas.microsoft.com/office/drawing/2014/main" id="{0C5AE673-6412-440E-82F1-196E7DD81744}"/>
              </a:ext>
            </a:extLst>
          </p:cNvPr>
          <p:cNvSpPr>
            <a:spLocks noChangeArrowheads="1"/>
          </p:cNvSpPr>
          <p:nvPr/>
        </p:nvSpPr>
        <p:spPr bwMode="auto">
          <a:xfrm>
            <a:off x="7432726" y="2959592"/>
            <a:ext cx="307626" cy="1804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800" b="1" dirty="0">
                <a:solidFill>
                  <a:srgbClr val="FFFFFF"/>
                </a:solidFill>
                <a:latin typeface="나눔고딕" pitchFamily="50" charset="-127"/>
                <a:ea typeface="나눔고딕" pitchFamily="50" charset="-127"/>
              </a:rPr>
              <a:t>10</a:t>
            </a:r>
          </a:p>
        </p:txBody>
      </p:sp>
    </p:spTree>
    <p:extLst>
      <p:ext uri="{BB962C8B-B14F-4D97-AF65-F5344CB8AC3E}">
        <p14:creationId xmlns:p14="http://schemas.microsoft.com/office/powerpoint/2010/main" val="35900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AEF7F47D-BF58-4196-AB0A-42ECD5C53E3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(2/8)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수집 클라우드의 주요 프로세스 목록</a:t>
            </a:r>
          </a:p>
        </p:txBody>
      </p:sp>
      <p:graphicFrame>
        <p:nvGraphicFramePr>
          <p:cNvPr id="6" name="표 5">
            <a:extLst>
              <a:ext uri="{FF2B5EF4-FFF2-40B4-BE49-F238E27FC236}">
                <a16:creationId xmlns:a16="http://schemas.microsoft.com/office/drawing/2014/main" id="{3B4046A3-78BF-4F40-8CFB-4F32369E8B33}"/>
              </a:ext>
            </a:extLst>
          </p:cNvPr>
          <p:cNvGraphicFramePr>
            <a:graphicFrameLocks noGrp="1"/>
          </p:cNvGraphicFramePr>
          <p:nvPr>
            <p:extLst>
              <p:ext uri="{D42A27DB-BD31-4B8C-83A1-F6EECF244321}">
                <p14:modId xmlns:p14="http://schemas.microsoft.com/office/powerpoint/2010/main" val="1326705323"/>
              </p:ext>
            </p:extLst>
          </p:nvPr>
        </p:nvGraphicFramePr>
        <p:xfrm>
          <a:off x="476312" y="1628800"/>
          <a:ext cx="8208910" cy="4071730"/>
        </p:xfrm>
        <a:graphic>
          <a:graphicData uri="http://schemas.openxmlformats.org/drawingml/2006/table">
            <a:tbl>
              <a:tblPr firstRow="1" firstCol="1" bandRow="1">
                <a:tableStyleId>{5C22544A-7EE6-4342-B048-85BDC9FD1C3A}</a:tableStyleId>
              </a:tblPr>
              <a:tblGrid>
                <a:gridCol w="1272198">
                  <a:extLst>
                    <a:ext uri="{9D8B030D-6E8A-4147-A177-3AD203B41FA5}">
                      <a16:colId xmlns:a16="http://schemas.microsoft.com/office/drawing/2014/main" val="1268796129"/>
                    </a:ext>
                  </a:extLst>
                </a:gridCol>
                <a:gridCol w="1586427">
                  <a:extLst>
                    <a:ext uri="{9D8B030D-6E8A-4147-A177-3AD203B41FA5}">
                      <a16:colId xmlns:a16="http://schemas.microsoft.com/office/drawing/2014/main" val="2037615325"/>
                    </a:ext>
                  </a:extLst>
                </a:gridCol>
                <a:gridCol w="1317838">
                  <a:extLst>
                    <a:ext uri="{9D8B030D-6E8A-4147-A177-3AD203B41FA5}">
                      <a16:colId xmlns:a16="http://schemas.microsoft.com/office/drawing/2014/main" val="3916779241"/>
                    </a:ext>
                  </a:extLst>
                </a:gridCol>
                <a:gridCol w="4032447">
                  <a:extLst>
                    <a:ext uri="{9D8B030D-6E8A-4147-A177-3AD203B41FA5}">
                      <a16:colId xmlns:a16="http://schemas.microsoft.com/office/drawing/2014/main" val="2171861330"/>
                    </a:ext>
                  </a:extLst>
                </a:gridCol>
              </a:tblGrid>
              <a:tr h="336097">
                <a:tc>
                  <a:txBody>
                    <a:bodyPr/>
                    <a:lstStyle/>
                    <a:p>
                      <a:pPr algn="ctr">
                        <a:lnSpc>
                          <a:spcPct val="200000"/>
                        </a:lnSpc>
                      </a:pPr>
                      <a:r>
                        <a:rPr lang="ko-KR" sz="800" b="1" kern="100" dirty="0">
                          <a:effectLst/>
                          <a:latin typeface="+mj-ea"/>
                          <a:ea typeface="+mj-ea"/>
                        </a:rPr>
                        <a:t>프로그램명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서비스명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altLang="en-US" sz="800" b="1" kern="100" dirty="0">
                          <a:effectLst/>
                          <a:latin typeface="+mj-ea"/>
                          <a:ea typeface="+mj-ea"/>
                          <a:cs typeface="굴림" panose="020B0600000101010101" pitchFamily="50" charset="-127"/>
                        </a:rPr>
                        <a:t>프로세스명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설명</a:t>
                      </a:r>
                      <a:endParaRPr lang="ko-KR" sz="800" b="1" kern="100" dirty="0">
                        <a:effectLst/>
                        <a:latin typeface="+mj-ea"/>
                        <a:ea typeface="+mj-ea"/>
                        <a:cs typeface="굴림" panose="020B0600000101010101" pitchFamily="50" charset="-127"/>
                      </a:endParaRPr>
                    </a:p>
                  </a:txBody>
                  <a:tcPr marL="51435" marR="51435" marT="0" marB="0"/>
                </a:tc>
                <a:extLst>
                  <a:ext uri="{0D108BD9-81ED-4DB2-BD59-A6C34878D82A}">
                    <a16:rowId xmlns:a16="http://schemas.microsoft.com/office/drawing/2014/main" val="2511973305"/>
                  </a:ext>
                </a:extLst>
              </a:tr>
              <a:tr h="336097">
                <a:tc>
                  <a:txBody>
                    <a:bodyPr/>
                    <a:lstStyle/>
                    <a:p>
                      <a:pPr algn="just">
                        <a:lnSpc>
                          <a:spcPct val="200000"/>
                        </a:lnSpc>
                      </a:pPr>
                      <a:r>
                        <a:rPr lang="en-US" sz="1000" b="1" kern="100" dirty="0">
                          <a:effectLst/>
                          <a:latin typeface="+mn-ea"/>
                          <a:ea typeface="+mn-ea"/>
                        </a:rPr>
                        <a:t>Nginx</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WEB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930595358"/>
                  </a:ext>
                </a:extLst>
              </a:tr>
              <a:tr h="336097">
                <a:tc>
                  <a:txBody>
                    <a:bodyPr/>
                    <a:lstStyle/>
                    <a:p>
                      <a:pPr algn="just">
                        <a:lnSpc>
                          <a:spcPct val="200000"/>
                        </a:lnSpc>
                      </a:pPr>
                      <a:r>
                        <a:rPr lang="en-US" sz="1000" b="1" kern="100" dirty="0">
                          <a:effectLst/>
                          <a:latin typeface="+mn-ea"/>
                          <a:ea typeface="+mn-ea"/>
                        </a:rPr>
                        <a:t>MariaDB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mysql</a:t>
                      </a:r>
                      <a:r>
                        <a:rPr lang="en-US" sz="1000" kern="100" dirty="0">
                          <a:effectLst/>
                          <a:latin typeface="+mn-ea"/>
                          <a:ea typeface="+mn-ea"/>
                        </a:rPr>
                        <a:t>, </a:t>
                      </a:r>
                      <a:r>
                        <a:rPr lang="en-US" sz="1000" kern="100" dirty="0" err="1">
                          <a:effectLst/>
                          <a:latin typeface="+mn-ea"/>
                          <a:ea typeface="+mn-ea"/>
                        </a:rPr>
                        <a:t>mariadb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mariadbd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관리용</a:t>
                      </a:r>
                      <a:r>
                        <a:rPr lang="en-US" sz="1000" kern="100" dirty="0">
                          <a:effectLst/>
                          <a:latin typeface="+mn-ea"/>
                          <a:ea typeface="+mn-ea"/>
                        </a:rPr>
                        <a:t> </a:t>
                      </a:r>
                      <a:r>
                        <a:rPr lang="ko-KR" sz="1000" kern="100" dirty="0">
                          <a:effectLst/>
                          <a:latin typeface="+mn-ea"/>
                          <a:ea typeface="+mn-ea"/>
                        </a:rPr>
                        <a:t>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2203057"/>
                  </a:ext>
                </a:extLst>
              </a:tr>
              <a:tr h="374663">
                <a:tc>
                  <a:txBody>
                    <a:bodyPr/>
                    <a:lstStyle/>
                    <a:p>
                      <a:pPr algn="just">
                        <a:lnSpc>
                          <a:spcPct val="200000"/>
                        </a:lnSpc>
                      </a:pPr>
                      <a:r>
                        <a:rPr lang="en-US" altLang="ko-KR" sz="1000" b="1" kern="100" dirty="0">
                          <a:solidFill>
                            <a:schemeClr val="lt1"/>
                          </a:solidFill>
                          <a:effectLst/>
                          <a:latin typeface="+mn-ea"/>
                          <a:ea typeface="+mn-ea"/>
                          <a:cs typeface="+mn-cs"/>
                        </a:rPr>
                        <a:t>Django</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django</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manage.py</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WAS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317066535"/>
                  </a:ext>
                </a:extLst>
              </a:tr>
              <a:tr h="336097">
                <a:tc>
                  <a:txBody>
                    <a:bodyPr/>
                    <a:lstStyle/>
                    <a:p>
                      <a:pPr algn="just">
                        <a:lnSpc>
                          <a:spcPct val="200000"/>
                        </a:lnSpc>
                      </a:pPr>
                      <a:r>
                        <a:rPr lang="en-US" sz="1000" b="1" kern="100" dirty="0">
                          <a:effectLst/>
                          <a:latin typeface="+mn-ea"/>
                          <a:ea typeface="+mn-ea"/>
                        </a:rPr>
                        <a:t>Grafana</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grafana</a:t>
                      </a:r>
                      <a:r>
                        <a:rPr lang="en-US" sz="1000" kern="100" dirty="0">
                          <a:effectLst/>
                          <a:latin typeface="+mn-ea"/>
                          <a:ea typeface="+mn-ea"/>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marL="0" marR="0" lvl="0" indent="0" algn="just" defTabSz="914400" rtl="0" eaLnBrk="1" fontAlgn="auto" latinLnBrk="1" hangingPunct="1">
                        <a:lnSpc>
                          <a:spcPct val="200000"/>
                        </a:lnSpc>
                        <a:spcBef>
                          <a:spcPts val="0"/>
                        </a:spcBef>
                        <a:spcAft>
                          <a:spcPts val="0"/>
                        </a:spcAft>
                        <a:buClrTx/>
                        <a:buSzTx/>
                        <a:buFontTx/>
                        <a:buNone/>
                        <a:tabLst/>
                        <a:defRPr/>
                      </a:pPr>
                      <a:r>
                        <a:rPr lang="en-US" altLang="ko-KR" sz="1000" kern="100" dirty="0" err="1">
                          <a:effectLst/>
                          <a:latin typeface="+mn-ea"/>
                          <a:ea typeface="+mn-ea"/>
                        </a:rPr>
                        <a:t>grafana</a:t>
                      </a:r>
                      <a:r>
                        <a:rPr lang="en-US" altLang="ko-KR" sz="1000" kern="100" dirty="0">
                          <a:effectLst/>
                          <a:latin typeface="+mn-ea"/>
                          <a:ea typeface="+mn-ea"/>
                        </a:rPr>
                        <a:t>-server</a:t>
                      </a:r>
                      <a:endParaRPr lang="ko-KR" alt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ko-KR" sz="1000" kern="100" dirty="0" err="1">
                          <a:effectLst/>
                          <a:latin typeface="+mn-ea"/>
                          <a:ea typeface="+mn-ea"/>
                        </a:rPr>
                        <a:t>대쉬보드</a:t>
                      </a:r>
                      <a:r>
                        <a:rPr lang="en-US" altLang="ko-KR" sz="1000" kern="100" dirty="0">
                          <a:effectLst/>
                          <a:latin typeface="+mn-ea"/>
                          <a:ea typeface="+mn-ea"/>
                        </a:rPr>
                        <a:t>, </a:t>
                      </a:r>
                      <a:r>
                        <a:rPr lang="ko-KR" sz="1000" kern="100" dirty="0">
                          <a:effectLst/>
                          <a:latin typeface="+mn-ea"/>
                          <a:ea typeface="+mn-ea"/>
                        </a:rPr>
                        <a:t>그래프 </a:t>
                      </a:r>
                      <a:r>
                        <a:rPr lang="en-US" altLang="ko-KR" sz="1000" kern="100" dirty="0">
                          <a:effectLst/>
                          <a:latin typeface="+mn-ea"/>
                          <a:ea typeface="+mn-ea"/>
                        </a:rPr>
                        <a:t>UI </a:t>
                      </a:r>
                      <a:r>
                        <a:rPr lang="ko-KR" sz="1000" kern="100" dirty="0">
                          <a:effectLst/>
                          <a:latin typeface="+mn-ea"/>
                          <a:ea typeface="+mn-ea"/>
                        </a:rPr>
                        <a:t>앱</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541125948"/>
                  </a:ext>
                </a:extLst>
              </a:tr>
              <a:tr h="336097">
                <a:tc>
                  <a:txBody>
                    <a:bodyPr/>
                    <a:lstStyle/>
                    <a:p>
                      <a:pPr algn="just">
                        <a:lnSpc>
                          <a:spcPct val="200000"/>
                        </a:lnSpc>
                      </a:pPr>
                      <a:r>
                        <a:rPr lang="en-US" sz="1000" b="1" kern="100" dirty="0" err="1">
                          <a:effectLst/>
                          <a:latin typeface="+mn-ea"/>
                          <a:ea typeface="+mn-ea"/>
                        </a:rPr>
                        <a:t>InfluxDB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influxdb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influxd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 상태</a:t>
                      </a:r>
                      <a:r>
                        <a:rPr lang="en-US" sz="1000" kern="100" dirty="0">
                          <a:effectLst/>
                          <a:latin typeface="+mn-ea"/>
                          <a:ea typeface="+mn-ea"/>
                        </a:rPr>
                        <a:t> </a:t>
                      </a:r>
                      <a:r>
                        <a:rPr lang="ko-KR" altLang="en-US" sz="1000" kern="100" dirty="0">
                          <a:effectLst/>
                          <a:latin typeface="+mn-ea"/>
                          <a:ea typeface="+mn-ea"/>
                        </a:rPr>
                        <a:t>저장용</a:t>
                      </a:r>
                      <a:r>
                        <a:rPr lang="ko-KR" sz="1000" kern="100" dirty="0">
                          <a:effectLst/>
                          <a:latin typeface="+mn-ea"/>
                          <a:ea typeface="+mn-ea"/>
                        </a:rPr>
                        <a:t>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25102040"/>
                  </a:ext>
                </a:extLst>
              </a:tr>
              <a:tr h="336097">
                <a:tc>
                  <a:txBody>
                    <a:bodyPr/>
                    <a:lstStyle/>
                    <a:p>
                      <a:pPr algn="just">
                        <a:lnSpc>
                          <a:spcPct val="200000"/>
                        </a:lnSpc>
                      </a:pPr>
                      <a:r>
                        <a:rPr lang="en-US" altLang="ko-KR" sz="1000" b="1" kern="100" dirty="0" err="1">
                          <a:solidFill>
                            <a:schemeClr val="lt1"/>
                          </a:solidFill>
                          <a:effectLst/>
                          <a:latin typeface="+mn-ea"/>
                          <a:ea typeface="+mn-ea"/>
                          <a:cs typeface="+mn-cs"/>
                        </a:rPr>
                        <a:t>machbase</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machbased</a:t>
                      </a:r>
                      <a:r>
                        <a:rPr lang="en-US" altLang="ko-KR" sz="1000" kern="100" dirty="0">
                          <a:effectLst/>
                          <a:latin typeface="+mn-ea"/>
                          <a:ea typeface="+mn-ea"/>
                          <a:cs typeface="굴림" panose="020B0600000101010101" pitchFamily="50" charset="-127"/>
                        </a:rPr>
                        <a:t>, MWA</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시계열 데이터 저장용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613847896"/>
                  </a:ext>
                </a:extLst>
              </a:tr>
              <a:tr h="336097">
                <a:tc>
                  <a:txBody>
                    <a:bodyPr/>
                    <a:lstStyle/>
                    <a:p>
                      <a:pPr algn="just">
                        <a:lnSpc>
                          <a:spcPct val="200000"/>
                        </a:lnSpc>
                      </a:pPr>
                      <a:r>
                        <a:rPr lang="en-US" altLang="ko-KR" sz="1000" b="1" kern="100" dirty="0">
                          <a:solidFill>
                            <a:schemeClr val="lt1"/>
                          </a:solidFill>
                          <a:effectLst/>
                          <a:latin typeface="+mn-ea"/>
                          <a:ea typeface="+mn-ea"/>
                          <a:cs typeface="+mn-cs"/>
                        </a:rPr>
                        <a:t>RabbitMQ</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rabbitmq</a:t>
                      </a:r>
                      <a:r>
                        <a:rPr lang="en-US" altLang="ko-KR" sz="1000" kern="100" dirty="0">
                          <a:effectLst/>
                          <a:latin typeface="+mn-ea"/>
                          <a:ea typeface="+mn-ea"/>
                          <a:cs typeface="굴림" panose="020B0600000101010101" pitchFamily="50" charset="-127"/>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 </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서비스간 </a:t>
                      </a:r>
                      <a:r>
                        <a:rPr lang="ko-KR" altLang="en-US" sz="1000" kern="100" dirty="0" err="1">
                          <a:effectLst/>
                          <a:latin typeface="+mn-ea"/>
                          <a:ea typeface="+mn-ea"/>
                          <a:cs typeface="굴림" panose="020B0600000101010101" pitchFamily="50" charset="-127"/>
                        </a:rPr>
                        <a:t>메세지</a:t>
                      </a:r>
                      <a:r>
                        <a:rPr lang="ko-KR" altLang="en-US" sz="1000" kern="100" dirty="0">
                          <a:effectLst/>
                          <a:latin typeface="+mn-ea"/>
                          <a:ea typeface="+mn-ea"/>
                          <a:cs typeface="굴림" panose="020B0600000101010101" pitchFamily="50" charset="-127"/>
                        </a:rPr>
                        <a:t> 통신 브로커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71989728"/>
                  </a:ext>
                </a:extLst>
              </a:tr>
              <a:tr h="336097">
                <a:tc>
                  <a:txBody>
                    <a:bodyPr/>
                    <a:lstStyle/>
                    <a:p>
                      <a:pPr algn="just">
                        <a:lnSpc>
                          <a:spcPct val="200000"/>
                        </a:lnSpc>
                      </a:pPr>
                      <a:r>
                        <a:rPr lang="en-US" altLang="ko-KR" sz="1000" b="1" kern="100" dirty="0">
                          <a:effectLst/>
                          <a:latin typeface="+mn-ea"/>
                          <a:ea typeface="+mn-ea"/>
                          <a:cs typeface="굴림" panose="020B0600000101010101" pitchFamily="50" charset="-127"/>
                        </a:rPr>
                        <a:t>gather</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OPC UA </a:t>
                      </a:r>
                      <a:r>
                        <a:rPr lang="ko-KR" altLang="en-US" sz="1000" kern="100" dirty="0">
                          <a:effectLst/>
                          <a:latin typeface="+mn-ea"/>
                          <a:ea typeface="+mn-ea"/>
                          <a:cs typeface="굴림" panose="020B0600000101010101" pitchFamily="50" charset="-127"/>
                        </a:rPr>
                        <a:t>프로토콜 기반 데이터 수집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1407980837"/>
                  </a:ext>
                </a:extLst>
              </a:tr>
              <a:tr h="336097">
                <a:tc>
                  <a:txBody>
                    <a:bodyPr/>
                    <a:lstStyle/>
                    <a:p>
                      <a:pPr algn="just">
                        <a:lnSpc>
                          <a:spcPct val="200000"/>
                        </a:lnSpc>
                      </a:pPr>
                      <a:r>
                        <a:rPr lang="en-US" altLang="ko-KR" sz="1000" b="1" kern="100" dirty="0" err="1">
                          <a:effectLst/>
                          <a:latin typeface="+mn-ea"/>
                          <a:ea typeface="+mn-ea"/>
                          <a:cs typeface="굴림" panose="020B0600000101010101" pitchFamily="50" charset="-127"/>
                        </a:rPr>
                        <a:t>mtsdb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수집된 데이터를 시계열 데이터베이스 저장하는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4798171"/>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Edge </a:t>
                      </a:r>
                      <a:r>
                        <a:rPr lang="ko-KR" altLang="en-US" sz="1000" kern="100" dirty="0">
                          <a:effectLst/>
                          <a:latin typeface="+mn-ea"/>
                          <a:ea typeface="+mn-ea"/>
                          <a:cs typeface="굴림" panose="020B0600000101010101" pitchFamily="50" charset="-127"/>
                        </a:rPr>
                        <a:t>게이트 등록 및 환경 설정 파일 전송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99295655"/>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수기 입력된 </a:t>
                      </a:r>
                      <a:r>
                        <a:rPr lang="en-US" altLang="ko-KR" sz="1000" kern="100" dirty="0">
                          <a:effectLst/>
                          <a:latin typeface="+mn-ea"/>
                          <a:ea typeface="+mn-ea"/>
                          <a:cs typeface="굴림" panose="020B0600000101010101" pitchFamily="50" charset="-127"/>
                        </a:rPr>
                        <a:t>TAG </a:t>
                      </a:r>
                      <a:r>
                        <a:rPr lang="ko-KR" altLang="en-US" sz="1000" kern="100" dirty="0">
                          <a:effectLst/>
                          <a:latin typeface="+mn-ea"/>
                          <a:ea typeface="+mn-ea"/>
                          <a:cs typeface="굴림" panose="020B0600000101010101" pitchFamily="50" charset="-127"/>
                        </a:rPr>
                        <a:t>데이터를 통신 브로커를 통해 전송하는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171194277"/>
                  </a:ext>
                </a:extLst>
              </a:tr>
            </a:tbl>
          </a:graphicData>
        </a:graphic>
      </p:graphicFrame>
    </p:spTree>
    <p:extLst>
      <p:ext uri="{BB962C8B-B14F-4D97-AF65-F5344CB8AC3E}">
        <p14:creationId xmlns:p14="http://schemas.microsoft.com/office/powerpoint/2010/main" val="39462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2305F6D9-8F0E-4E79-94D4-2BE579D06A5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(3/8)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587359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애플리케이션 파일 업로드</a:t>
            </a:r>
            <a:r>
              <a:rPr lang="en-US" altLang="ko-KR" sz="1200" b="1" dirty="0">
                <a:latin typeface="+mn-ea"/>
              </a:rPr>
              <a:t>, </a:t>
            </a:r>
            <a:r>
              <a:rPr lang="en-US" altLang="ko-KR" sz="1200" b="1" dirty="0" err="1">
                <a:latin typeface="+mn-ea"/>
              </a:rPr>
              <a:t>Github</a:t>
            </a:r>
            <a:r>
              <a:rPr lang="en-US" altLang="ko-KR" sz="1200" b="1" dirty="0">
                <a:latin typeface="+mn-ea"/>
              </a:rPr>
              <a:t> </a:t>
            </a:r>
            <a:r>
              <a:rPr lang="ko-KR" altLang="en-US" sz="1200" b="1" dirty="0">
                <a:latin typeface="+mn-ea"/>
              </a:rPr>
              <a:t>다운로드</a:t>
            </a:r>
            <a:endParaRPr lang="en-US" altLang="ko-KR" sz="1200" b="1" dirty="0">
              <a:latin typeface="+mn-ea"/>
            </a:endParaRPr>
          </a:p>
          <a:p>
            <a:pPr lvl="1">
              <a:lnSpc>
                <a:spcPct val="150000"/>
              </a:lnSpc>
            </a:pPr>
            <a:r>
              <a:rPr lang="en-US" altLang="ko-KR" sz="1200" b="1" dirty="0">
                <a:latin typeface="+mn-ea"/>
              </a:rPr>
              <a:t>[</a:t>
            </a:r>
            <a:r>
              <a:rPr lang="ko-KR" altLang="en-US" sz="1200" b="1" dirty="0">
                <a:latin typeface="+mn-ea"/>
              </a:rPr>
              <a:t>파일 업로드</a:t>
            </a:r>
            <a:r>
              <a:rPr lang="en-US" altLang="ko-KR" sz="1200" b="1" dirty="0">
                <a:latin typeface="+mn-ea"/>
              </a:rPr>
              <a:t>]</a:t>
            </a:r>
          </a:p>
          <a:p>
            <a:pPr marL="671513" lvl="1" indent="-214313">
              <a:lnSpc>
                <a:spcPct val="150000"/>
              </a:lnSpc>
              <a:buFont typeface="Arial" panose="020B0604020202020204" pitchFamily="34" charset="0"/>
              <a:buChar char="•"/>
            </a:pPr>
            <a:r>
              <a:rPr lang="en-US" altLang="ko-KR" sz="1200" dirty="0">
                <a:latin typeface="+mn-ea"/>
              </a:rPr>
              <a:t>WinSCP</a:t>
            </a:r>
            <a:r>
              <a:rPr lang="ko-KR" altLang="en-US" sz="1200" dirty="0">
                <a:latin typeface="+mn-ea"/>
              </a:rPr>
              <a:t>로 클라우드 서버에 접속</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인트톨</a:t>
            </a:r>
            <a:r>
              <a:rPr lang="ko-KR" altLang="en-US" sz="1200" dirty="0">
                <a:latin typeface="+mn-ea"/>
              </a:rPr>
              <a:t> 프로그램 및 어플리케이션 업로드</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a:t>
            </a:r>
            <a:r>
              <a:rPr lang="en-US" altLang="ko-KR" sz="1200" dirty="0">
                <a:latin typeface="+mn-ea"/>
              </a:rPr>
              <a:t>: install.tgz</a:t>
            </a:r>
          </a:p>
          <a:p>
            <a:pPr marL="671513" lvl="1" indent="-214313">
              <a:lnSpc>
                <a:spcPct val="150000"/>
              </a:lnSpc>
              <a:buFont typeface="Arial" panose="020B0604020202020204" pitchFamily="34" charset="0"/>
              <a:buChar char="•"/>
            </a:pPr>
            <a:r>
              <a:rPr lang="ko-KR" altLang="en-US" sz="1200" dirty="0">
                <a:latin typeface="+mn-ea"/>
              </a:rPr>
              <a:t>애플리케이션 </a:t>
            </a:r>
            <a:r>
              <a:rPr lang="en-US" altLang="ko-KR" sz="1200" dirty="0">
                <a:latin typeface="+mn-ea"/>
              </a:rPr>
              <a:t>: apps.tgz</a:t>
            </a:r>
          </a:p>
          <a:p>
            <a:pPr marL="671513" lvl="1" indent="-214313">
              <a:lnSpc>
                <a:spcPct val="150000"/>
              </a:lnSpc>
              <a:buFont typeface="Arial" panose="020B0604020202020204" pitchFamily="34" charset="0"/>
              <a:buChar char="•"/>
            </a:pPr>
            <a:r>
              <a:rPr lang="ko-KR" altLang="en-US" sz="1200" dirty="0">
                <a:latin typeface="+mn-ea"/>
              </a:rPr>
              <a:t>마크베이스 </a:t>
            </a:r>
            <a:r>
              <a:rPr lang="en-US" altLang="ko-KR" sz="1200" dirty="0">
                <a:latin typeface="+mn-ea"/>
              </a:rPr>
              <a:t>: </a:t>
            </a:r>
            <a:r>
              <a:rPr lang="en-US" altLang="ko-KR" sz="1000" dirty="0">
                <a:latin typeface="+mn-ea"/>
              </a:rPr>
              <a:t>machbase-fog-x.x.x.official-LINUX-X64-release.tgz</a:t>
            </a: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Github</a:t>
            </a:r>
            <a:r>
              <a:rPr lang="ko-KR" altLang="en-US" sz="1200" b="1" dirty="0">
                <a:latin typeface="+mn-ea"/>
              </a:rPr>
              <a:t> 다운로드</a:t>
            </a:r>
            <a:r>
              <a:rPr lang="en-US" altLang="ko-KR" sz="1200" b="1" dirty="0">
                <a:latin typeface="+mn-ea"/>
              </a:rPr>
              <a:t>]</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Machbase</a:t>
            </a:r>
            <a:r>
              <a:rPr lang="en-US" altLang="ko-KR" sz="1200" b="1" dirty="0">
                <a:latin typeface="+mn-ea"/>
              </a:rPr>
              <a:t> </a:t>
            </a:r>
            <a:r>
              <a:rPr lang="ko-KR" altLang="en-US" sz="1200" b="1" dirty="0">
                <a:latin typeface="+mn-ea"/>
              </a:rPr>
              <a:t>다운로드</a:t>
            </a:r>
            <a:r>
              <a:rPr lang="en-US" altLang="ko-KR" sz="1200" b="1" dirty="0">
                <a:latin typeface="+mn-ea"/>
              </a:rPr>
              <a:t>]</a:t>
            </a:r>
          </a:p>
          <a:p>
            <a:pPr marL="628650" lvl="1" indent="-171450">
              <a:lnSpc>
                <a:spcPct val="150000"/>
              </a:lnSpc>
              <a:buFont typeface="Arial" panose="020B0604020202020204" pitchFamily="34" charset="0"/>
              <a:buChar char="•"/>
            </a:pPr>
            <a:r>
              <a:rPr lang="ko-KR" altLang="en-US" sz="1200" dirty="0">
                <a:latin typeface="+mn-ea"/>
              </a:rPr>
              <a:t>다운로드 사이트 </a:t>
            </a:r>
            <a:r>
              <a:rPr lang="en-US" altLang="ko-KR" sz="1200" dirty="0">
                <a:latin typeface="+mn-ea"/>
              </a:rPr>
              <a:t>: https://www.machbase.com/kor/resource/download</a:t>
            </a:r>
          </a:p>
          <a:p>
            <a:pPr marL="628650" lvl="1" indent="-171450">
              <a:lnSpc>
                <a:spcPct val="150000"/>
              </a:lnSpc>
              <a:buFont typeface="Arial" panose="020B0604020202020204" pitchFamily="34" charset="0"/>
              <a:buChar char="•"/>
            </a:pPr>
            <a:r>
              <a:rPr lang="en-US" altLang="ko-KR" sz="1200" dirty="0">
                <a:latin typeface="+mn-ea"/>
              </a:rPr>
              <a:t>SSH</a:t>
            </a:r>
            <a:r>
              <a:rPr lang="ko-KR" altLang="en-US" sz="1200" dirty="0">
                <a:latin typeface="+mn-ea"/>
              </a:rPr>
              <a:t> 접속 후 다운로드시 아래 명령어 입력</a:t>
            </a:r>
            <a:endParaRPr lang="en-US" altLang="ko-KR" sz="1200" dirty="0">
              <a:latin typeface="+mn-ea"/>
            </a:endParaRPr>
          </a:p>
          <a:p>
            <a:pPr lvl="1">
              <a:lnSpc>
                <a:spcPct val="150000"/>
              </a:lnSpc>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p:txBody>
      </p:sp>
      <p:pic>
        <p:nvPicPr>
          <p:cNvPr id="7" name="그림 6">
            <a:extLst>
              <a:ext uri="{FF2B5EF4-FFF2-40B4-BE49-F238E27FC236}">
                <a16:creationId xmlns:a16="http://schemas.microsoft.com/office/drawing/2014/main" id="{7770F1F8-AAD1-491D-B674-4CA82E2C4486}"/>
              </a:ext>
            </a:extLst>
          </p:cNvPr>
          <p:cNvPicPr>
            <a:picLocks noChangeAspect="1"/>
          </p:cNvPicPr>
          <p:nvPr/>
        </p:nvPicPr>
        <p:blipFill>
          <a:blip r:embed="rId3"/>
          <a:stretch>
            <a:fillRect/>
          </a:stretch>
        </p:blipFill>
        <p:spPr>
          <a:xfrm>
            <a:off x="5220072" y="1052736"/>
            <a:ext cx="3510390" cy="2237357"/>
          </a:xfrm>
          <a:prstGeom prst="rect">
            <a:avLst/>
          </a:prstGeom>
        </p:spPr>
      </p:pic>
      <p:sp>
        <p:nvSpPr>
          <p:cNvPr id="8" name="직사각형 7">
            <a:extLst>
              <a:ext uri="{FF2B5EF4-FFF2-40B4-BE49-F238E27FC236}">
                <a16:creationId xmlns:a16="http://schemas.microsoft.com/office/drawing/2014/main" id="{93CE6397-819F-4823-9E58-04A71C136D8E}"/>
              </a:ext>
            </a:extLst>
          </p:cNvPr>
          <p:cNvSpPr/>
          <p:nvPr/>
        </p:nvSpPr>
        <p:spPr>
          <a:xfrm>
            <a:off x="5220073" y="1754814"/>
            <a:ext cx="621069" cy="3780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a:extLst>
              <a:ext uri="{FF2B5EF4-FFF2-40B4-BE49-F238E27FC236}">
                <a16:creationId xmlns:a16="http://schemas.microsoft.com/office/drawing/2014/main" id="{59BF8F47-42AB-4695-8456-C18E6A8F0C93}"/>
              </a:ext>
            </a:extLst>
          </p:cNvPr>
          <p:cNvSpPr/>
          <p:nvPr/>
        </p:nvSpPr>
        <p:spPr>
          <a:xfrm>
            <a:off x="6972279" y="1538790"/>
            <a:ext cx="381030"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DEE5C833-C002-4ADF-BF55-C4176E5EC6EE}"/>
              </a:ext>
            </a:extLst>
          </p:cNvPr>
          <p:cNvSpPr txBox="1"/>
          <p:nvPr/>
        </p:nvSpPr>
        <p:spPr>
          <a:xfrm>
            <a:off x="7461321" y="1482766"/>
            <a:ext cx="1242138"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경로확인 </a:t>
            </a:r>
            <a:r>
              <a:rPr lang="en-US" altLang="ko-KR" sz="750" dirty="0">
                <a:latin typeface="+mn-ea"/>
              </a:rPr>
              <a:t>(/home/ubuntu)</a:t>
            </a:r>
          </a:p>
        </p:txBody>
      </p:sp>
      <p:sp>
        <p:nvSpPr>
          <p:cNvPr id="11" name="TextBox 10">
            <a:extLst>
              <a:ext uri="{FF2B5EF4-FFF2-40B4-BE49-F238E27FC236}">
                <a16:creationId xmlns:a16="http://schemas.microsoft.com/office/drawing/2014/main" id="{DCB6EC84-DFB3-419B-A90F-923BE7E0C4BB}"/>
              </a:ext>
            </a:extLst>
          </p:cNvPr>
          <p:cNvSpPr txBox="1"/>
          <p:nvPr/>
        </p:nvSpPr>
        <p:spPr>
          <a:xfrm>
            <a:off x="7245297" y="2263516"/>
            <a:ext cx="179269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파일 선택 후 오른쪽 창으로 드래그 </a:t>
            </a:r>
            <a:endParaRPr lang="en-US" altLang="ko-KR" sz="750" dirty="0">
              <a:latin typeface="+mn-ea"/>
            </a:endParaRPr>
          </a:p>
        </p:txBody>
      </p:sp>
      <p:cxnSp>
        <p:nvCxnSpPr>
          <p:cNvPr id="32" name="연결선: 꺾임 31">
            <a:extLst>
              <a:ext uri="{FF2B5EF4-FFF2-40B4-BE49-F238E27FC236}">
                <a16:creationId xmlns:a16="http://schemas.microsoft.com/office/drawing/2014/main" id="{4BA511A0-F8C9-4661-AA5C-25DD44B322D9}"/>
              </a:ext>
            </a:extLst>
          </p:cNvPr>
          <p:cNvCxnSpPr>
            <a:cxnSpLocks/>
            <a:stCxn id="8" idx="3"/>
          </p:cNvCxnSpPr>
          <p:nvPr/>
        </p:nvCxnSpPr>
        <p:spPr>
          <a:xfrm>
            <a:off x="5841142" y="1943835"/>
            <a:ext cx="1404155" cy="441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AE865A-4DF6-438F-8705-F8B95F1BE932}"/>
              </a:ext>
            </a:extLst>
          </p:cNvPr>
          <p:cNvSpPr txBox="1"/>
          <p:nvPr/>
        </p:nvSpPr>
        <p:spPr>
          <a:xfrm>
            <a:off x="1030228" y="3717032"/>
            <a:ext cx="7596844" cy="788229"/>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apt-get install git</a:t>
            </a:r>
          </a:p>
          <a:p>
            <a:pPr>
              <a:lnSpc>
                <a:spcPct val="150000"/>
              </a:lnSpc>
            </a:pPr>
            <a:r>
              <a:rPr lang="en-US" altLang="ko-KR" sz="1050" dirty="0">
                <a:latin typeface="+mn-ea"/>
              </a:rPr>
              <a:t>$ git clone https://github.com/kosmo-nestfield/Cloud_Solution</a:t>
            </a:r>
          </a:p>
        </p:txBody>
      </p:sp>
      <p:sp>
        <p:nvSpPr>
          <p:cNvPr id="14" name="TextBox 13">
            <a:extLst>
              <a:ext uri="{FF2B5EF4-FFF2-40B4-BE49-F238E27FC236}">
                <a16:creationId xmlns:a16="http://schemas.microsoft.com/office/drawing/2014/main" id="{204AB8B4-6722-4381-BFEF-3E38779D76E3}"/>
              </a:ext>
            </a:extLst>
          </p:cNvPr>
          <p:cNvSpPr txBox="1"/>
          <p:nvPr/>
        </p:nvSpPr>
        <p:spPr>
          <a:xfrm>
            <a:off x="1091767" y="5661248"/>
            <a:ext cx="7596844" cy="303481"/>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wget</a:t>
            </a:r>
            <a:r>
              <a:rPr lang="ko-KR" altLang="en-US" sz="1050" dirty="0">
                <a:latin typeface="+mn-ea"/>
              </a:rPr>
              <a:t> </a:t>
            </a:r>
            <a:r>
              <a:rPr lang="en-US" altLang="ko-KR" sz="1050" dirty="0">
                <a:latin typeface="+mn-ea"/>
              </a:rPr>
              <a:t>http://dl.machbase.com/dist/6.1.15/machbase-fog-6.1.15.official-LINUX-X64-release.tgz</a:t>
            </a:r>
          </a:p>
        </p:txBody>
      </p:sp>
    </p:spTree>
    <p:extLst>
      <p:ext uri="{BB962C8B-B14F-4D97-AF65-F5344CB8AC3E}">
        <p14:creationId xmlns:p14="http://schemas.microsoft.com/office/powerpoint/2010/main" val="245043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409F8F8-9F72-42B3-A01F-68AEFE951F3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(4/8)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애플리케이션 프로그램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및 어플리케이션 설치는 </a:t>
            </a:r>
            <a:r>
              <a:rPr lang="en-US" altLang="ko-KR" sz="1200" dirty="0">
                <a:latin typeface="+mn-ea"/>
              </a:rPr>
              <a:t>root </a:t>
            </a:r>
            <a:r>
              <a:rPr lang="ko-KR" altLang="en-US" sz="1200" dirty="0">
                <a:latin typeface="+mn-ea"/>
              </a:rPr>
              <a:t>계정으로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/opt </a:t>
            </a:r>
            <a:r>
              <a:rPr lang="ko-KR" altLang="en-US" sz="1200" dirty="0">
                <a:latin typeface="+mn-ea"/>
              </a:rPr>
              <a:t>디렉토리</a:t>
            </a:r>
            <a:endParaRPr lang="en-US" altLang="ko-KR" sz="1200" dirty="0">
              <a:latin typeface="+mn-ea"/>
            </a:endParaRPr>
          </a:p>
        </p:txBody>
      </p:sp>
      <p:sp>
        <p:nvSpPr>
          <p:cNvPr id="4" name="TextBox 3">
            <a:extLst>
              <a:ext uri="{FF2B5EF4-FFF2-40B4-BE49-F238E27FC236}">
                <a16:creationId xmlns:a16="http://schemas.microsoft.com/office/drawing/2014/main" id="{4DE49CC2-2A06-4269-BAF5-3D378E05AB56}"/>
              </a:ext>
            </a:extLst>
          </p:cNvPr>
          <p:cNvSpPr txBox="1"/>
          <p:nvPr/>
        </p:nvSpPr>
        <p:spPr>
          <a:xfrm>
            <a:off x="1133618" y="2420888"/>
            <a:ext cx="7470830" cy="2909258"/>
          </a:xfrm>
          <a:prstGeom prst="rect">
            <a:avLst/>
          </a:prstGeom>
          <a:noFill/>
        </p:spPr>
        <p:txBody>
          <a:bodyPr wrap="square" rtlCol="0">
            <a:spAutoFit/>
          </a:bodyPr>
          <a:lstStyle/>
          <a:p>
            <a:pPr>
              <a:lnSpc>
                <a:spcPct val="150000"/>
              </a:lnSpc>
            </a:pPr>
            <a:r>
              <a:rPr lang="en-US" altLang="ko-KR" sz="1200" dirty="0">
                <a:latin typeface="+mn-ea"/>
              </a:rPr>
              <a:t>$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mkdir</a:t>
            </a:r>
            <a:r>
              <a:rPr lang="ko-KR" altLang="en-US" sz="1200" dirty="0">
                <a:latin typeface="+mn-ea"/>
              </a:rPr>
              <a:t> </a:t>
            </a:r>
            <a:r>
              <a:rPr lang="en-US" altLang="ko-KR" sz="1200" dirty="0">
                <a:latin typeface="+mn-ea"/>
              </a:rPr>
              <a:t>/opt</a:t>
            </a:r>
          </a:p>
          <a:p>
            <a:pPr>
              <a:lnSpc>
                <a:spcPct val="150000"/>
              </a:lnSpc>
            </a:pPr>
            <a:r>
              <a:rPr lang="en-US" altLang="ko-KR" sz="1200" dirty="0">
                <a:latin typeface="+mn-ea"/>
              </a:rPr>
              <a:t>$</a:t>
            </a:r>
            <a:r>
              <a:rPr lang="ko-KR" altLang="en-US" sz="1200" dirty="0">
                <a:latin typeface="+mn-ea"/>
              </a:rPr>
              <a:t> </a:t>
            </a:r>
            <a:r>
              <a:rPr lang="en-US" altLang="ko-KR" sz="1200" dirty="0">
                <a:latin typeface="+mn-ea"/>
              </a:rPr>
              <a:t>mv</a:t>
            </a:r>
            <a:r>
              <a:rPr lang="ko-KR" altLang="en-US" sz="1200" dirty="0">
                <a:latin typeface="+mn-ea"/>
              </a:rPr>
              <a:t> </a:t>
            </a:r>
            <a:r>
              <a:rPr lang="en-US" altLang="ko-KR" sz="1200" dirty="0">
                <a:latin typeface="+mn-ea"/>
              </a:rPr>
              <a:t>apps.tgz install.tgz /opt</a:t>
            </a:r>
          </a:p>
          <a:p>
            <a:pPr>
              <a:lnSpc>
                <a:spcPct val="150000"/>
              </a:lnSpc>
            </a:pPr>
            <a:r>
              <a:rPr lang="en-US" altLang="ko-KR" sz="1200" dirty="0">
                <a:latin typeface="+mn-ea"/>
              </a:rPr>
              <a:t>$ cd /opt</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install.tgz</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apps.tgz</a:t>
            </a:r>
          </a:p>
          <a:p>
            <a:pPr>
              <a:lnSpc>
                <a:spcPct val="150000"/>
              </a:lnSpc>
            </a:pPr>
            <a:r>
              <a:rPr lang="en-US" altLang="ko-KR" sz="1200" dirty="0">
                <a:latin typeface="+mn-ea"/>
              </a:rPr>
              <a:t>$ cd install</a:t>
            </a:r>
          </a:p>
          <a:p>
            <a:pPr>
              <a:lnSpc>
                <a:spcPct val="150000"/>
              </a:lnSpc>
            </a:pPr>
            <a:r>
              <a:rPr lang="en-US" altLang="ko-KR" sz="1200" dirty="0">
                <a:latin typeface="+mn-ea"/>
              </a:rPr>
              <a:t>$ ./install_all.sh</a:t>
            </a:r>
          </a:p>
          <a:p>
            <a:pPr>
              <a:lnSpc>
                <a:spcPct val="150000"/>
              </a:lnSpc>
            </a:pPr>
            <a:r>
              <a:rPr lang="en-US" altLang="ko-KR" sz="1200" dirty="0">
                <a:latin typeface="+mn-ea"/>
              </a:rPr>
              <a:t>$ ls -l</a:t>
            </a:r>
          </a:p>
          <a:p>
            <a:pPr>
              <a:lnSpc>
                <a:spcPct val="150000"/>
              </a:lnSpc>
            </a:pPr>
            <a:endParaRPr lang="en-US" altLang="ko-KR" sz="750" dirty="0">
              <a:latin typeface="+mn-ea"/>
            </a:endParaRPr>
          </a:p>
          <a:p>
            <a:pPr>
              <a:lnSpc>
                <a:spcPct val="150000"/>
              </a:lnSpc>
            </a:pPr>
            <a:endParaRPr lang="en-US" altLang="ko-KR" sz="750" dirty="0">
              <a:latin typeface="+mn-ea"/>
            </a:endParaRPr>
          </a:p>
        </p:txBody>
      </p:sp>
      <p:sp>
        <p:nvSpPr>
          <p:cNvPr id="9" name="직사각형 8">
            <a:extLst>
              <a:ext uri="{FF2B5EF4-FFF2-40B4-BE49-F238E27FC236}">
                <a16:creationId xmlns:a16="http://schemas.microsoft.com/office/drawing/2014/main" id="{F52A434F-2E6A-4354-95F6-02C7E236D3A7}"/>
              </a:ext>
            </a:extLst>
          </p:cNvPr>
          <p:cNvSpPr/>
          <p:nvPr/>
        </p:nvSpPr>
        <p:spPr>
          <a:xfrm>
            <a:off x="1194939" y="4419109"/>
            <a:ext cx="1445114"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3" name="연결선: 꺾임 12">
            <a:extLst>
              <a:ext uri="{FF2B5EF4-FFF2-40B4-BE49-F238E27FC236}">
                <a16:creationId xmlns:a16="http://schemas.microsoft.com/office/drawing/2014/main" id="{1E8052E0-2B08-4C16-8209-D169AA54B35E}"/>
              </a:ext>
            </a:extLst>
          </p:cNvPr>
          <p:cNvCxnSpPr>
            <a:cxnSpLocks/>
            <a:stCxn id="9" idx="3"/>
            <a:endCxn id="23" idx="1"/>
          </p:cNvCxnSpPr>
          <p:nvPr/>
        </p:nvCxnSpPr>
        <p:spPr>
          <a:xfrm flipV="1">
            <a:off x="2640053" y="4523230"/>
            <a:ext cx="1409890"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6B1D54-8557-4DF0-842C-5A117414DB02}"/>
              </a:ext>
            </a:extLst>
          </p:cNvPr>
          <p:cNvSpPr txBox="1"/>
          <p:nvPr/>
        </p:nvSpPr>
        <p:spPr>
          <a:xfrm>
            <a:off x="4968044" y="5031177"/>
            <a:ext cx="147616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pic>
        <p:nvPicPr>
          <p:cNvPr id="23" name="그림 22">
            <a:extLst>
              <a:ext uri="{FF2B5EF4-FFF2-40B4-BE49-F238E27FC236}">
                <a16:creationId xmlns:a16="http://schemas.microsoft.com/office/drawing/2014/main" id="{CF1DEC53-8A26-4B02-B1E5-63C2FB0B3D72}"/>
              </a:ext>
            </a:extLst>
          </p:cNvPr>
          <p:cNvPicPr>
            <a:picLocks noChangeAspect="1"/>
          </p:cNvPicPr>
          <p:nvPr/>
        </p:nvPicPr>
        <p:blipFill>
          <a:blip r:embed="rId3"/>
          <a:stretch>
            <a:fillRect/>
          </a:stretch>
        </p:blipFill>
        <p:spPr>
          <a:xfrm>
            <a:off x="4049943" y="4119608"/>
            <a:ext cx="3306277" cy="807244"/>
          </a:xfrm>
          <a:prstGeom prst="rect">
            <a:avLst/>
          </a:prstGeom>
        </p:spPr>
      </p:pic>
    </p:spTree>
    <p:extLst>
      <p:ext uri="{BB962C8B-B14F-4D97-AF65-F5344CB8AC3E}">
        <p14:creationId xmlns:p14="http://schemas.microsoft.com/office/powerpoint/2010/main" val="37268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utoShape 2">
            <a:extLst>
              <a:ext uri="{FF2B5EF4-FFF2-40B4-BE49-F238E27FC236}">
                <a16:creationId xmlns:a16="http://schemas.microsoft.com/office/drawing/2014/main" id="{41189B33-D5F1-42FA-A642-E62E720D694E}"/>
              </a:ext>
            </a:extLst>
          </p:cNvPr>
          <p:cNvSpPr>
            <a:spLocks noChangeArrowheads="1"/>
          </p:cNvSpPr>
          <p:nvPr/>
        </p:nvSpPr>
        <p:spPr bwMode="auto">
          <a:xfrm>
            <a:off x="7323435" y="1028079"/>
            <a:ext cx="1593947" cy="5193489"/>
          </a:xfrm>
          <a:prstGeom prst="roundRect">
            <a:avLst>
              <a:gd name="adj" fmla="val 0"/>
            </a:avLst>
          </a:prstGeom>
          <a:solidFill>
            <a:srgbClr val="C2E4D4"/>
          </a:solidFill>
          <a:ln w="25400">
            <a:solidFill>
              <a:srgbClr val="FFC000"/>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80" name="AutoShape 2">
            <a:extLst>
              <a:ext uri="{FF2B5EF4-FFF2-40B4-BE49-F238E27FC236}">
                <a16:creationId xmlns:a16="http://schemas.microsoft.com/office/drawing/2014/main" id="{81F095A6-EB4A-4F87-9866-EE22F700C536}"/>
              </a:ext>
            </a:extLst>
          </p:cNvPr>
          <p:cNvSpPr>
            <a:spLocks noChangeArrowheads="1"/>
          </p:cNvSpPr>
          <p:nvPr/>
        </p:nvSpPr>
        <p:spPr bwMode="auto">
          <a:xfrm>
            <a:off x="226618" y="1028079"/>
            <a:ext cx="6946462" cy="5193489"/>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(1/2)</a:t>
            </a:r>
            <a:r>
              <a:rPr lang="ko-KR" altLang="en-US" sz="2000" dirty="0">
                <a:latin typeface="+mj-ea"/>
              </a:rPr>
              <a:t> </a:t>
            </a:r>
            <a:r>
              <a:rPr lang="en-US" altLang="ko-KR" sz="2000" dirty="0">
                <a:latin typeface="+mj-ea"/>
              </a:rPr>
              <a:t>-</a:t>
            </a:r>
            <a:r>
              <a:rPr lang="ko-KR" altLang="en-US" sz="2000" dirty="0">
                <a:latin typeface="+mj-ea"/>
              </a:rPr>
              <a:t> </a:t>
            </a:r>
            <a:r>
              <a:rPr lang="ko-KR" altLang="en-US" sz="2000" dirty="0" err="1">
                <a:latin typeface="+mj-ea"/>
              </a:rPr>
              <a:t>아키텍쳐</a:t>
            </a:r>
            <a:endParaRPr lang="ko-KR" altLang="en-US" sz="2000" dirty="0">
              <a:latin typeface="+mj-ea"/>
            </a:endParaRPr>
          </a:p>
        </p:txBody>
      </p:sp>
      <p:sp>
        <p:nvSpPr>
          <p:cNvPr id="4" name="모서리가 둥근 직사각형 62">
            <a:extLst>
              <a:ext uri="{FF2B5EF4-FFF2-40B4-BE49-F238E27FC236}">
                <a16:creationId xmlns:a16="http://schemas.microsoft.com/office/drawing/2014/main" id="{599AC5E3-6614-4D5A-8AAF-4A8453F79BE8}"/>
              </a:ext>
            </a:extLst>
          </p:cNvPr>
          <p:cNvSpPr/>
          <p:nvPr/>
        </p:nvSpPr>
        <p:spPr>
          <a:xfrm>
            <a:off x="395536" y="1432403"/>
            <a:ext cx="6552728" cy="2250797"/>
          </a:xfrm>
          <a:prstGeom prst="roundRect">
            <a:avLst>
              <a:gd name="adj" fmla="val 55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5" name="순서도: 자기 디스크 92">
            <a:extLst>
              <a:ext uri="{FF2B5EF4-FFF2-40B4-BE49-F238E27FC236}">
                <a16:creationId xmlns:a16="http://schemas.microsoft.com/office/drawing/2014/main" id="{3F1C13F3-5BEF-43D5-BC8C-8D65B1FFAEE5}"/>
              </a:ext>
            </a:extLst>
          </p:cNvPr>
          <p:cNvSpPr/>
          <p:nvPr/>
        </p:nvSpPr>
        <p:spPr>
          <a:xfrm>
            <a:off x="1515856" y="5421048"/>
            <a:ext cx="1031997" cy="62696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t>시계열데이터 </a:t>
            </a:r>
            <a:r>
              <a:rPr lang="en-US" altLang="ko-KR" sz="900" b="1" dirty="0"/>
              <a:t>(TSDB)</a:t>
            </a:r>
            <a:endParaRPr lang="ko-KR" altLang="en-US" sz="900" b="1" dirty="0"/>
          </a:p>
        </p:txBody>
      </p:sp>
      <p:sp>
        <p:nvSpPr>
          <p:cNvPr id="6" name="矩形: 圆角 124">
            <a:extLst>
              <a:ext uri="{FF2B5EF4-FFF2-40B4-BE49-F238E27FC236}">
                <a16:creationId xmlns:a16="http://schemas.microsoft.com/office/drawing/2014/main" id="{C3AFE218-9EA2-4055-A12B-9109C090468B}"/>
              </a:ext>
            </a:extLst>
          </p:cNvPr>
          <p:cNvSpPr/>
          <p:nvPr/>
        </p:nvSpPr>
        <p:spPr>
          <a:xfrm>
            <a:off x="395533" y="3930280"/>
            <a:ext cx="6379734" cy="1243392"/>
          </a:xfrm>
          <a:prstGeom prst="roundRect">
            <a:avLst>
              <a:gd name="adj" fmla="val 1045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zh-CN" sz="1000" b="1" dirty="0">
                <a:solidFill>
                  <a:schemeClr val="bg1">
                    <a:lumMod val="95000"/>
                  </a:schemeClr>
                </a:solidFill>
                <a:cs typeface="Courier New" panose="02070309020205020404" pitchFamily="49" charset="0"/>
              </a:rPr>
              <a:t>Messaging Broker</a:t>
            </a:r>
          </a:p>
        </p:txBody>
      </p:sp>
      <p:sp>
        <p:nvSpPr>
          <p:cNvPr id="8" name="순서도: 자기 디스크 100">
            <a:extLst>
              <a:ext uri="{FF2B5EF4-FFF2-40B4-BE49-F238E27FC236}">
                <a16:creationId xmlns:a16="http://schemas.microsoft.com/office/drawing/2014/main" id="{C9770AD6-E458-481B-83E2-CEA804E8BA14}"/>
              </a:ext>
            </a:extLst>
          </p:cNvPr>
          <p:cNvSpPr/>
          <p:nvPr/>
        </p:nvSpPr>
        <p:spPr>
          <a:xfrm>
            <a:off x="4049299" y="5399361"/>
            <a:ext cx="1001301" cy="61835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t>AAS</a:t>
            </a:r>
            <a:r>
              <a:rPr lang="ko-KR" altLang="en-US" sz="900" b="1" dirty="0"/>
              <a:t> </a:t>
            </a:r>
            <a:r>
              <a:rPr lang="en-US" altLang="ko-KR" sz="900" b="1" dirty="0"/>
              <a:t>DB</a:t>
            </a:r>
            <a:endParaRPr lang="ko-KR" altLang="en-US" sz="900" b="1" dirty="0"/>
          </a:p>
        </p:txBody>
      </p:sp>
      <p:pic>
        <p:nvPicPr>
          <p:cNvPr id="9" name="그림 8">
            <a:extLst>
              <a:ext uri="{FF2B5EF4-FFF2-40B4-BE49-F238E27FC236}">
                <a16:creationId xmlns:a16="http://schemas.microsoft.com/office/drawing/2014/main" id="{F28F957D-2B98-4DFC-9819-9200508497E5}"/>
              </a:ext>
            </a:extLst>
          </p:cNvPr>
          <p:cNvPicPr>
            <a:picLocks noChangeAspect="1"/>
          </p:cNvPicPr>
          <p:nvPr/>
        </p:nvPicPr>
        <p:blipFill>
          <a:blip r:embed="rId3"/>
          <a:stretch>
            <a:fillRect/>
          </a:stretch>
        </p:blipFill>
        <p:spPr>
          <a:xfrm>
            <a:off x="1563954" y="1933138"/>
            <a:ext cx="937739" cy="640714"/>
          </a:xfrm>
          <a:prstGeom prst="rect">
            <a:avLst/>
          </a:prstGeom>
        </p:spPr>
      </p:pic>
      <p:sp>
        <p:nvSpPr>
          <p:cNvPr id="10" name="矩形: 圆角 124">
            <a:extLst>
              <a:ext uri="{FF2B5EF4-FFF2-40B4-BE49-F238E27FC236}">
                <a16:creationId xmlns:a16="http://schemas.microsoft.com/office/drawing/2014/main" id="{2ACB0825-9953-4D36-B6B2-FE78DEC75FB9}"/>
              </a:ext>
            </a:extLst>
          </p:cNvPr>
          <p:cNvSpPr/>
          <p:nvPr/>
        </p:nvSpPr>
        <p:spPr>
          <a:xfrm>
            <a:off x="7542237" y="1806738"/>
            <a:ext cx="1121045" cy="1876462"/>
          </a:xfrm>
          <a:prstGeom prst="roundRect">
            <a:avLst>
              <a:gd name="adj" fmla="val 83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1" name="矩形: 圆角 124">
            <a:extLst>
              <a:ext uri="{FF2B5EF4-FFF2-40B4-BE49-F238E27FC236}">
                <a16:creationId xmlns:a16="http://schemas.microsoft.com/office/drawing/2014/main" id="{9DE0A7C0-9805-4C6B-AA25-038812B53A97}"/>
              </a:ext>
            </a:extLst>
          </p:cNvPr>
          <p:cNvSpPr/>
          <p:nvPr/>
        </p:nvSpPr>
        <p:spPr>
          <a:xfrm>
            <a:off x="7596336" y="1857681"/>
            <a:ext cx="1013302" cy="1760495"/>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2" name="矩形: 圆角 124">
            <a:extLst>
              <a:ext uri="{FF2B5EF4-FFF2-40B4-BE49-F238E27FC236}">
                <a16:creationId xmlns:a16="http://schemas.microsoft.com/office/drawing/2014/main" id="{61BEE2F9-CA4C-434F-B6B2-B4E171EDEB53}"/>
              </a:ext>
            </a:extLst>
          </p:cNvPr>
          <p:cNvSpPr/>
          <p:nvPr/>
        </p:nvSpPr>
        <p:spPr>
          <a:xfrm>
            <a:off x="7334259" y="1038746"/>
            <a:ext cx="986232" cy="359305"/>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1" i="1" dirty="0">
                <a:cs typeface="Courier New" panose="02070309020205020404" pitchFamily="49" charset="0"/>
              </a:rPr>
              <a:t>Edge </a:t>
            </a:r>
          </a:p>
          <a:p>
            <a:pPr algn="ctr"/>
            <a:r>
              <a:rPr lang="en-US" altLang="zh-CN" sz="1000" b="1" i="1" dirty="0">
                <a:cs typeface="Courier New" panose="02070309020205020404" pitchFamily="49" charset="0"/>
              </a:rPr>
              <a:t>Gateway</a:t>
            </a:r>
            <a:endParaRPr lang="zh-CN" altLang="en-US" sz="1000" b="1" i="1" dirty="0">
              <a:cs typeface="Courier New" panose="02070309020205020404" pitchFamily="49" charset="0"/>
            </a:endParaRPr>
          </a:p>
        </p:txBody>
      </p:sp>
      <p:sp>
        <p:nvSpPr>
          <p:cNvPr id="13" name="矩形: 圆角 124">
            <a:extLst>
              <a:ext uri="{FF2B5EF4-FFF2-40B4-BE49-F238E27FC236}">
                <a16:creationId xmlns:a16="http://schemas.microsoft.com/office/drawing/2014/main" id="{75DE722F-F19C-4111-A1B6-D140593F6004}"/>
              </a:ext>
            </a:extLst>
          </p:cNvPr>
          <p:cNvSpPr/>
          <p:nvPr/>
        </p:nvSpPr>
        <p:spPr>
          <a:xfrm>
            <a:off x="7762805" y="2128628"/>
            <a:ext cx="718007"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a:t>
            </a:r>
          </a:p>
          <a:p>
            <a:pPr algn="ctr"/>
            <a:r>
              <a:rPr lang="en-US" altLang="zh-CN" sz="800" b="1" dirty="0">
                <a:solidFill>
                  <a:schemeClr val="bg1">
                    <a:lumMod val="95000"/>
                  </a:schemeClr>
                </a:solidFill>
                <a:cs typeface="Courier New" panose="02070309020205020404" pitchFamily="49" charset="0"/>
              </a:rPr>
              <a:t>Aggregation </a:t>
            </a:r>
          </a:p>
          <a:p>
            <a:pPr algn="ctr"/>
            <a:r>
              <a:rPr lang="en-US" altLang="zh-CN" sz="800" b="1" dirty="0">
                <a:solidFill>
                  <a:schemeClr val="bg1">
                    <a:lumMod val="95000"/>
                  </a:schemeClr>
                </a:solidFill>
                <a:cs typeface="Courier New" panose="02070309020205020404" pitchFamily="49" charset="0"/>
              </a:rPr>
              <a:t>Server</a:t>
            </a:r>
            <a:endParaRPr lang="zh-CN" altLang="en-US" sz="800" b="1" dirty="0">
              <a:solidFill>
                <a:schemeClr val="bg1">
                  <a:lumMod val="95000"/>
                </a:schemeClr>
              </a:solidFill>
              <a:cs typeface="Courier New" panose="02070309020205020404" pitchFamily="49" charset="0"/>
            </a:endParaRPr>
          </a:p>
        </p:txBody>
      </p:sp>
      <p:sp>
        <p:nvSpPr>
          <p:cNvPr id="14" name="矩形: 圆角 124">
            <a:extLst>
              <a:ext uri="{FF2B5EF4-FFF2-40B4-BE49-F238E27FC236}">
                <a16:creationId xmlns:a16="http://schemas.microsoft.com/office/drawing/2014/main" id="{2C8CE5EA-92C3-4158-ACBB-E91307931CA0}"/>
              </a:ext>
            </a:extLst>
          </p:cNvPr>
          <p:cNvSpPr/>
          <p:nvPr/>
        </p:nvSpPr>
        <p:spPr>
          <a:xfrm>
            <a:off x="7762805" y="3068961"/>
            <a:ext cx="718007"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AGENT</a:t>
            </a:r>
            <a:endParaRPr lang="zh-CN" altLang="en-US" sz="800" b="1" dirty="0">
              <a:solidFill>
                <a:schemeClr val="bg1">
                  <a:lumMod val="95000"/>
                </a:schemeClr>
              </a:solidFill>
              <a:cs typeface="Courier New" panose="02070309020205020404" pitchFamily="49" charset="0"/>
            </a:endParaRPr>
          </a:p>
        </p:txBody>
      </p:sp>
      <p:sp>
        <p:nvSpPr>
          <p:cNvPr id="15" name="矩形: 圆角 124">
            <a:extLst>
              <a:ext uri="{FF2B5EF4-FFF2-40B4-BE49-F238E27FC236}">
                <a16:creationId xmlns:a16="http://schemas.microsoft.com/office/drawing/2014/main" id="{11ABD5DC-4CC7-4A64-8E0F-CDB6A0CD671E}"/>
              </a:ext>
            </a:extLst>
          </p:cNvPr>
          <p:cNvSpPr/>
          <p:nvPr/>
        </p:nvSpPr>
        <p:spPr>
          <a:xfrm>
            <a:off x="7497705" y="4275127"/>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#1</a:t>
            </a:r>
            <a:endParaRPr lang="zh-CN" altLang="en-US" sz="800" b="1" dirty="0">
              <a:solidFill>
                <a:schemeClr val="bg1">
                  <a:lumMod val="9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3CCFAA85-D1C9-47D4-9BB6-77B9BD710047}"/>
              </a:ext>
            </a:extLst>
          </p:cNvPr>
          <p:cNvSpPr/>
          <p:nvPr/>
        </p:nvSpPr>
        <p:spPr>
          <a:xfrm>
            <a:off x="8257178" y="4273831"/>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#n</a:t>
            </a:r>
            <a:endParaRPr lang="zh-CN" altLang="en-US" sz="800" b="1" dirty="0">
              <a:solidFill>
                <a:schemeClr val="bg1">
                  <a:lumMod val="95000"/>
                </a:schemeClr>
              </a:solidFill>
              <a:cs typeface="Courier New" panose="02070309020205020404" pitchFamily="49" charset="0"/>
            </a:endParaRPr>
          </a:p>
        </p:txBody>
      </p:sp>
      <p:sp>
        <p:nvSpPr>
          <p:cNvPr id="17" name="矩形: 圆角 124">
            <a:extLst>
              <a:ext uri="{FF2B5EF4-FFF2-40B4-BE49-F238E27FC236}">
                <a16:creationId xmlns:a16="http://schemas.microsoft.com/office/drawing/2014/main" id="{E18518AD-38AE-4C0F-ACB5-AA4B450CC9B8}"/>
              </a:ext>
            </a:extLst>
          </p:cNvPr>
          <p:cNvSpPr/>
          <p:nvPr/>
        </p:nvSpPr>
        <p:spPr>
          <a:xfrm>
            <a:off x="5524730" y="1629973"/>
            <a:ext cx="1205354" cy="1892835"/>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8" name="矩形: 圆角 124">
            <a:extLst>
              <a:ext uri="{FF2B5EF4-FFF2-40B4-BE49-F238E27FC236}">
                <a16:creationId xmlns:a16="http://schemas.microsoft.com/office/drawing/2014/main" id="{A3BDD8EF-BA47-4CD1-8266-CB69F5F4E6FF}"/>
              </a:ext>
            </a:extLst>
          </p:cNvPr>
          <p:cNvSpPr/>
          <p:nvPr/>
        </p:nvSpPr>
        <p:spPr>
          <a:xfrm>
            <a:off x="5565736" y="1656651"/>
            <a:ext cx="1128168" cy="181663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9" name="矩形: 圆角 124">
            <a:extLst>
              <a:ext uri="{FF2B5EF4-FFF2-40B4-BE49-F238E27FC236}">
                <a16:creationId xmlns:a16="http://schemas.microsoft.com/office/drawing/2014/main" id="{F5B434CF-2C81-4C62-8DAE-F7E466E4FF2F}"/>
              </a:ext>
            </a:extLst>
          </p:cNvPr>
          <p:cNvSpPr/>
          <p:nvPr/>
        </p:nvSpPr>
        <p:spPr>
          <a:xfrm>
            <a:off x="5524729" y="1626458"/>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수집 및</a:t>
            </a:r>
            <a:endParaRPr lang="en-US" altLang="ko-KR" sz="1000" b="1" i="1" dirty="0">
              <a:cs typeface="Courier New" panose="02070309020205020404" pitchFamily="49" charset="0"/>
            </a:endParaRPr>
          </a:p>
          <a:p>
            <a:pPr algn="ctr"/>
            <a:r>
              <a:rPr lang="ko-KR" altLang="en-US" sz="1000" b="1" i="1" dirty="0">
                <a:cs typeface="Courier New" panose="02070309020205020404" pitchFamily="49" charset="0"/>
              </a:rPr>
              <a:t>저장</a:t>
            </a:r>
            <a:endParaRPr lang="en-US" altLang="zh-CN" sz="1000" b="1" i="1" dirty="0">
              <a:cs typeface="Courier New" panose="02070309020205020404" pitchFamily="49" charset="0"/>
            </a:endParaRPr>
          </a:p>
        </p:txBody>
      </p:sp>
      <p:sp>
        <p:nvSpPr>
          <p:cNvPr id="20" name="矩形: 圆角 124">
            <a:extLst>
              <a:ext uri="{FF2B5EF4-FFF2-40B4-BE49-F238E27FC236}">
                <a16:creationId xmlns:a16="http://schemas.microsoft.com/office/drawing/2014/main" id="{7C19C207-3108-4D56-8AEA-8662C845E5BB}"/>
              </a:ext>
            </a:extLst>
          </p:cNvPr>
          <p:cNvSpPr/>
          <p:nvPr/>
        </p:nvSpPr>
        <p:spPr>
          <a:xfrm>
            <a:off x="5704496" y="2548387"/>
            <a:ext cx="850669" cy="3625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 </a:t>
            </a:r>
            <a:r>
              <a:rPr lang="ko-KR" altLang="en-US" sz="800" b="1" dirty="0">
                <a:solidFill>
                  <a:schemeClr val="bg1">
                    <a:lumMod val="95000"/>
                  </a:schemeClr>
                </a:solidFill>
                <a:cs typeface="Courier New" panose="02070309020205020404" pitchFamily="49" charset="0"/>
              </a:rPr>
              <a:t>기반</a:t>
            </a:r>
            <a:endParaRPr lang="en-US" altLang="zh-CN"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수집 에이전트</a:t>
            </a:r>
            <a:endParaRPr lang="zh-CN" altLang="en-US" sz="800" b="1" dirty="0">
              <a:solidFill>
                <a:schemeClr val="bg1">
                  <a:lumMod val="95000"/>
                </a:schemeClr>
              </a:solidFill>
              <a:cs typeface="Courier New" panose="02070309020205020404" pitchFamily="49" charset="0"/>
            </a:endParaRPr>
          </a:p>
        </p:txBody>
      </p:sp>
      <p:sp>
        <p:nvSpPr>
          <p:cNvPr id="21" name="위쪽/아래쪽 화살표 58">
            <a:extLst>
              <a:ext uri="{FF2B5EF4-FFF2-40B4-BE49-F238E27FC236}">
                <a16:creationId xmlns:a16="http://schemas.microsoft.com/office/drawing/2014/main" id="{55734FA4-C646-49FB-BC2F-BC41731E97A0}"/>
              </a:ext>
            </a:extLst>
          </p:cNvPr>
          <p:cNvSpPr/>
          <p:nvPr/>
        </p:nvSpPr>
        <p:spPr>
          <a:xfrm rot="5400000">
            <a:off x="6942248" y="2229239"/>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위쪽/아래쪽 화살표 58">
            <a:extLst>
              <a:ext uri="{FF2B5EF4-FFF2-40B4-BE49-F238E27FC236}">
                <a16:creationId xmlns:a16="http://schemas.microsoft.com/office/drawing/2014/main" id="{FB4F7219-35DE-45D2-842D-A64BCC3451FE}"/>
              </a:ext>
            </a:extLst>
          </p:cNvPr>
          <p:cNvSpPr/>
          <p:nvPr/>
        </p:nvSpPr>
        <p:spPr>
          <a:xfrm>
            <a:off x="6023924" y="3509914"/>
            <a:ext cx="245640" cy="424046"/>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矩形: 圆角 124">
            <a:extLst>
              <a:ext uri="{FF2B5EF4-FFF2-40B4-BE49-F238E27FC236}">
                <a16:creationId xmlns:a16="http://schemas.microsoft.com/office/drawing/2014/main" id="{7C01A622-251B-4B3F-83CB-5D5109733D2F}"/>
              </a:ext>
            </a:extLst>
          </p:cNvPr>
          <p:cNvSpPr/>
          <p:nvPr/>
        </p:nvSpPr>
        <p:spPr>
          <a:xfrm>
            <a:off x="553260" y="1609561"/>
            <a:ext cx="2129514" cy="1933478"/>
          </a:xfrm>
          <a:prstGeom prst="roundRect">
            <a:avLst>
              <a:gd name="adj" fmla="val 832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4" name="矩形: 圆角 124">
            <a:extLst>
              <a:ext uri="{FF2B5EF4-FFF2-40B4-BE49-F238E27FC236}">
                <a16:creationId xmlns:a16="http://schemas.microsoft.com/office/drawing/2014/main" id="{C0D2920B-F7CD-4589-BA1C-A526B45B0A39}"/>
              </a:ext>
            </a:extLst>
          </p:cNvPr>
          <p:cNvSpPr/>
          <p:nvPr/>
        </p:nvSpPr>
        <p:spPr>
          <a:xfrm>
            <a:off x="598096" y="1648226"/>
            <a:ext cx="2048173" cy="185434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5" name="矩形: 圆角 124">
            <a:extLst>
              <a:ext uri="{FF2B5EF4-FFF2-40B4-BE49-F238E27FC236}">
                <a16:creationId xmlns:a16="http://schemas.microsoft.com/office/drawing/2014/main" id="{84350F4B-B980-46E1-89B5-E5E2F8AFFE97}"/>
              </a:ext>
            </a:extLst>
          </p:cNvPr>
          <p:cNvSpPr/>
          <p:nvPr/>
        </p:nvSpPr>
        <p:spPr>
          <a:xfrm>
            <a:off x="552418" y="1612612"/>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Micro</a:t>
            </a:r>
          </a:p>
          <a:p>
            <a:pPr algn="ctr"/>
            <a:r>
              <a:rPr lang="en-US" altLang="zh-CN" sz="1000" b="1" i="1" dirty="0">
                <a:cs typeface="Courier New" panose="02070309020205020404" pitchFamily="49" charset="0"/>
              </a:rPr>
              <a:t>Service</a:t>
            </a:r>
          </a:p>
        </p:txBody>
      </p:sp>
      <p:sp>
        <p:nvSpPr>
          <p:cNvPr id="26" name="矩形: 圆角 124">
            <a:extLst>
              <a:ext uri="{FF2B5EF4-FFF2-40B4-BE49-F238E27FC236}">
                <a16:creationId xmlns:a16="http://schemas.microsoft.com/office/drawing/2014/main" id="{C2E18584-F9BB-40D1-9185-DE614491EAE4}"/>
              </a:ext>
            </a:extLst>
          </p:cNvPr>
          <p:cNvSpPr/>
          <p:nvPr/>
        </p:nvSpPr>
        <p:spPr>
          <a:xfrm>
            <a:off x="688643" y="2249292"/>
            <a:ext cx="573277"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Analysis</a:t>
            </a:r>
          </a:p>
          <a:p>
            <a:pPr algn="ctr"/>
            <a:r>
              <a:rPr lang="en-US" altLang="zh-CN" sz="800" b="1" dirty="0">
                <a:solidFill>
                  <a:schemeClr val="bg1">
                    <a:lumMod val="95000"/>
                  </a:schemeClr>
                </a:solidFill>
                <a:cs typeface="Courier New" panose="02070309020205020404" pitchFamily="49" charset="0"/>
              </a:rPr>
              <a:t>Service</a:t>
            </a:r>
          </a:p>
        </p:txBody>
      </p:sp>
      <p:sp>
        <p:nvSpPr>
          <p:cNvPr id="27" name="矩形: 圆角 124">
            <a:extLst>
              <a:ext uri="{FF2B5EF4-FFF2-40B4-BE49-F238E27FC236}">
                <a16:creationId xmlns:a16="http://schemas.microsoft.com/office/drawing/2014/main" id="{BA26D340-ACDB-449D-A860-28FFD4D95CBF}"/>
              </a:ext>
            </a:extLst>
          </p:cNvPr>
          <p:cNvSpPr/>
          <p:nvPr/>
        </p:nvSpPr>
        <p:spPr>
          <a:xfrm>
            <a:off x="1302926" y="2249292"/>
            <a:ext cx="543959"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Control</a:t>
            </a:r>
          </a:p>
          <a:p>
            <a:pPr algn="ctr"/>
            <a:r>
              <a:rPr lang="en-US" altLang="zh-CN" sz="800" b="1" dirty="0">
                <a:solidFill>
                  <a:schemeClr val="bg1">
                    <a:lumMod val="95000"/>
                  </a:schemeClr>
                </a:solidFill>
                <a:cs typeface="Courier New" panose="02070309020205020404" pitchFamily="49" charset="0"/>
              </a:rPr>
              <a:t>Service</a:t>
            </a:r>
          </a:p>
        </p:txBody>
      </p:sp>
      <p:sp>
        <p:nvSpPr>
          <p:cNvPr id="28" name="矩形: 圆角 124">
            <a:extLst>
              <a:ext uri="{FF2B5EF4-FFF2-40B4-BE49-F238E27FC236}">
                <a16:creationId xmlns:a16="http://schemas.microsoft.com/office/drawing/2014/main" id="{A6A1669D-DB3D-484F-9BB1-6F36526368CD}"/>
              </a:ext>
            </a:extLst>
          </p:cNvPr>
          <p:cNvSpPr/>
          <p:nvPr/>
        </p:nvSpPr>
        <p:spPr>
          <a:xfrm>
            <a:off x="1896491" y="2249292"/>
            <a:ext cx="675612"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Application</a:t>
            </a:r>
          </a:p>
          <a:p>
            <a:pPr algn="ctr"/>
            <a:r>
              <a:rPr lang="en-US" altLang="zh-CN" sz="800" b="1" dirty="0">
                <a:solidFill>
                  <a:schemeClr val="bg1">
                    <a:lumMod val="95000"/>
                  </a:schemeClr>
                </a:solidFill>
                <a:cs typeface="Courier New" panose="02070309020205020404" pitchFamily="49" charset="0"/>
              </a:rPr>
              <a:t>Service</a:t>
            </a:r>
          </a:p>
        </p:txBody>
      </p:sp>
      <p:sp>
        <p:nvSpPr>
          <p:cNvPr id="29" name="직사각형 28">
            <a:extLst>
              <a:ext uri="{FF2B5EF4-FFF2-40B4-BE49-F238E27FC236}">
                <a16:creationId xmlns:a16="http://schemas.microsoft.com/office/drawing/2014/main" id="{638388D9-93A2-4854-8AA1-B2A7BA77BADA}"/>
              </a:ext>
            </a:extLst>
          </p:cNvPr>
          <p:cNvSpPr/>
          <p:nvPr/>
        </p:nvSpPr>
        <p:spPr>
          <a:xfrm>
            <a:off x="3292193" y="4803364"/>
            <a:ext cx="525055" cy="280804"/>
          </a:xfrm>
          <a:prstGeom prst="rect">
            <a:avLst/>
          </a:prstGeom>
          <a:solidFill>
            <a:schemeClr val="accent3">
              <a:lumMod val="20000"/>
              <a:lumOff val="80000"/>
            </a:schemeClr>
          </a:solidFill>
          <a:ln>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dirty="0">
                <a:solidFill>
                  <a:schemeClr val="tx1">
                    <a:lumMod val="50000"/>
                    <a:lumOff val="50000"/>
                  </a:schemeClr>
                </a:solidFill>
              </a:rPr>
              <a:t>Cloud</a:t>
            </a:r>
            <a:r>
              <a:rPr lang="ko-KR" altLang="en-US" sz="700" b="1" dirty="0">
                <a:solidFill>
                  <a:schemeClr val="tx1">
                    <a:lumMod val="50000"/>
                    <a:lumOff val="50000"/>
                  </a:schemeClr>
                </a:solidFill>
              </a:rPr>
              <a:t> </a:t>
            </a:r>
            <a:r>
              <a:rPr lang="en-US" altLang="ko-KR" sz="700" b="1" dirty="0">
                <a:solidFill>
                  <a:schemeClr val="tx1">
                    <a:lumMod val="50000"/>
                    <a:lumOff val="50000"/>
                  </a:schemeClr>
                </a:solidFill>
              </a:rPr>
              <a:t>AMQP</a:t>
            </a:r>
          </a:p>
        </p:txBody>
      </p:sp>
      <p:grpSp>
        <p:nvGrpSpPr>
          <p:cNvPr id="30" name="그룹 29">
            <a:extLst>
              <a:ext uri="{FF2B5EF4-FFF2-40B4-BE49-F238E27FC236}">
                <a16:creationId xmlns:a16="http://schemas.microsoft.com/office/drawing/2014/main" id="{E20033F3-5E43-4F03-87D9-6793561299D5}"/>
              </a:ext>
            </a:extLst>
          </p:cNvPr>
          <p:cNvGrpSpPr/>
          <p:nvPr/>
        </p:nvGrpSpPr>
        <p:grpSpPr>
          <a:xfrm>
            <a:off x="4184182" y="4187282"/>
            <a:ext cx="758867" cy="896885"/>
            <a:chOff x="12407900" y="3586956"/>
            <a:chExt cx="1243706" cy="1319738"/>
          </a:xfrm>
        </p:grpSpPr>
        <p:sp>
          <p:nvSpPr>
            <p:cNvPr id="31" name="사각형: 둥근 모서리 2">
              <a:extLst>
                <a:ext uri="{FF2B5EF4-FFF2-40B4-BE49-F238E27FC236}">
                  <a16:creationId xmlns:a16="http://schemas.microsoft.com/office/drawing/2014/main" id="{D02A00FA-129C-47F8-BA10-A4A62D79E64A}"/>
                </a:ext>
              </a:extLst>
            </p:cNvPr>
            <p:cNvSpPr/>
            <p:nvPr/>
          </p:nvSpPr>
          <p:spPr>
            <a:xfrm>
              <a:off x="12407900" y="3586956"/>
              <a:ext cx="1243706" cy="131973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32" name="사각형: 둥근 모서리 3">
              <a:extLst>
                <a:ext uri="{FF2B5EF4-FFF2-40B4-BE49-F238E27FC236}">
                  <a16:creationId xmlns:a16="http://schemas.microsoft.com/office/drawing/2014/main" id="{5D91D18D-7DAB-4D0F-BEBB-F8170262282B}"/>
                </a:ext>
              </a:extLst>
            </p:cNvPr>
            <p:cNvSpPr/>
            <p:nvPr/>
          </p:nvSpPr>
          <p:spPr>
            <a:xfrm>
              <a:off x="12484977" y="39044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3" name="사각형: 둥근 모서리 40">
              <a:extLst>
                <a:ext uri="{FF2B5EF4-FFF2-40B4-BE49-F238E27FC236}">
                  <a16:creationId xmlns:a16="http://schemas.microsoft.com/office/drawing/2014/main" id="{51FF12A6-9C1F-4BA3-9D6B-84E5E5B4D96B}"/>
                </a:ext>
              </a:extLst>
            </p:cNvPr>
            <p:cNvSpPr/>
            <p:nvPr/>
          </p:nvSpPr>
          <p:spPr>
            <a:xfrm>
              <a:off x="12484977" y="4138393"/>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4" name="사각형: 둥근 모서리 41">
              <a:extLst>
                <a:ext uri="{FF2B5EF4-FFF2-40B4-BE49-F238E27FC236}">
                  <a16:creationId xmlns:a16="http://schemas.microsoft.com/office/drawing/2014/main" id="{37B98E7D-720F-4C12-88CA-98DD36E68256}"/>
                </a:ext>
              </a:extLst>
            </p:cNvPr>
            <p:cNvSpPr/>
            <p:nvPr/>
          </p:nvSpPr>
          <p:spPr>
            <a:xfrm>
              <a:off x="12484977" y="4372361"/>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5" name="사각형: 둥근 모서리 42">
              <a:extLst>
                <a:ext uri="{FF2B5EF4-FFF2-40B4-BE49-F238E27FC236}">
                  <a16:creationId xmlns:a16="http://schemas.microsoft.com/office/drawing/2014/main" id="{74DBFE81-A9BF-4B4B-B910-7BF7128E844A}"/>
                </a:ext>
              </a:extLst>
            </p:cNvPr>
            <p:cNvSpPr/>
            <p:nvPr/>
          </p:nvSpPr>
          <p:spPr>
            <a:xfrm>
              <a:off x="12484977" y="46063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TextBox 35">
              <a:extLst>
                <a:ext uri="{FF2B5EF4-FFF2-40B4-BE49-F238E27FC236}">
                  <a16:creationId xmlns:a16="http://schemas.microsoft.com/office/drawing/2014/main" id="{C4374315-DFBE-4E71-9B19-2682CEB5F982}"/>
                </a:ext>
              </a:extLst>
            </p:cNvPr>
            <p:cNvSpPr txBox="1"/>
            <p:nvPr/>
          </p:nvSpPr>
          <p:spPr>
            <a:xfrm>
              <a:off x="12750390" y="3633871"/>
              <a:ext cx="520178" cy="181154"/>
            </a:xfrm>
            <a:prstGeom prst="rect">
              <a:avLst/>
            </a:prstGeom>
            <a:noFill/>
          </p:spPr>
          <p:txBody>
            <a:bodyPr wrap="none" lIns="0" tIns="0" rIns="0" bIns="0" rtlCol="0">
              <a:spAutoFit/>
            </a:bodyPr>
            <a:lstStyle/>
            <a:p>
              <a:r>
                <a:rPr lang="en-US" altLang="ko-KR" sz="800" b="1" dirty="0">
                  <a:solidFill>
                    <a:schemeClr val="tx2">
                      <a:lumMod val="75000"/>
                    </a:schemeClr>
                  </a:solidFill>
                </a:rPr>
                <a:t>Queue</a:t>
              </a:r>
              <a:endParaRPr lang="ko-KR" altLang="en-US" sz="800" b="1" dirty="0">
                <a:solidFill>
                  <a:schemeClr val="tx2">
                    <a:lumMod val="75000"/>
                  </a:schemeClr>
                </a:solidFill>
              </a:endParaRPr>
            </a:p>
          </p:txBody>
        </p:sp>
      </p:grpSp>
      <p:grpSp>
        <p:nvGrpSpPr>
          <p:cNvPr id="37" name="그룹 36">
            <a:extLst>
              <a:ext uri="{FF2B5EF4-FFF2-40B4-BE49-F238E27FC236}">
                <a16:creationId xmlns:a16="http://schemas.microsoft.com/office/drawing/2014/main" id="{0B496997-0900-457F-A46A-3790B0A1E284}"/>
              </a:ext>
            </a:extLst>
          </p:cNvPr>
          <p:cNvGrpSpPr/>
          <p:nvPr/>
        </p:nvGrpSpPr>
        <p:grpSpPr>
          <a:xfrm>
            <a:off x="2196113" y="4149496"/>
            <a:ext cx="810732" cy="934670"/>
            <a:chOff x="12471400" y="4708797"/>
            <a:chExt cx="914400" cy="1044849"/>
          </a:xfrm>
        </p:grpSpPr>
        <p:sp>
          <p:nvSpPr>
            <p:cNvPr id="38" name="타원 37">
              <a:extLst>
                <a:ext uri="{FF2B5EF4-FFF2-40B4-BE49-F238E27FC236}">
                  <a16:creationId xmlns:a16="http://schemas.microsoft.com/office/drawing/2014/main" id="{02AC0937-EFCF-4EEB-94D5-A40CD21B0F93}"/>
                </a:ext>
              </a:extLst>
            </p:cNvPr>
            <p:cNvSpPr/>
            <p:nvPr/>
          </p:nvSpPr>
          <p:spPr>
            <a:xfrm>
              <a:off x="12471400" y="4839246"/>
              <a:ext cx="914400" cy="9144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9" name="화살표: 오른쪽 7">
              <a:extLst>
                <a:ext uri="{FF2B5EF4-FFF2-40B4-BE49-F238E27FC236}">
                  <a16:creationId xmlns:a16="http://schemas.microsoft.com/office/drawing/2014/main" id="{53219A55-D606-4750-8344-39C974A7A8ED}"/>
                </a:ext>
              </a:extLst>
            </p:cNvPr>
            <p:cNvSpPr/>
            <p:nvPr/>
          </p:nvSpPr>
          <p:spPr>
            <a:xfrm>
              <a:off x="12656011" y="5025409"/>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0" name="화살표: 오른쪽 47">
              <a:extLst>
                <a:ext uri="{FF2B5EF4-FFF2-40B4-BE49-F238E27FC236}">
                  <a16:creationId xmlns:a16="http://schemas.microsoft.com/office/drawing/2014/main" id="{FE2CC78C-438F-42DA-9834-65CE79D80804}"/>
                </a:ext>
              </a:extLst>
            </p:cNvPr>
            <p:cNvSpPr/>
            <p:nvPr/>
          </p:nvSpPr>
          <p:spPr>
            <a:xfrm rot="10800000">
              <a:off x="12632041" y="5297082"/>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1" name="TextBox 40">
              <a:extLst>
                <a:ext uri="{FF2B5EF4-FFF2-40B4-BE49-F238E27FC236}">
                  <a16:creationId xmlns:a16="http://schemas.microsoft.com/office/drawing/2014/main" id="{B4E220AA-E371-48A6-8952-556B9CEAC859}"/>
                </a:ext>
              </a:extLst>
            </p:cNvPr>
            <p:cNvSpPr txBox="1"/>
            <p:nvPr/>
          </p:nvSpPr>
          <p:spPr>
            <a:xfrm>
              <a:off x="12682586" y="4708797"/>
              <a:ext cx="518890" cy="137623"/>
            </a:xfrm>
            <a:prstGeom prst="rect">
              <a:avLst/>
            </a:prstGeom>
            <a:noFill/>
          </p:spPr>
          <p:txBody>
            <a:bodyPr wrap="none" lIns="0" tIns="0" rIns="0" bIns="0" rtlCol="0">
              <a:spAutoFit/>
            </a:bodyPr>
            <a:lstStyle/>
            <a:p>
              <a:r>
                <a:rPr lang="en-US" altLang="ko-KR" sz="800" b="1" dirty="0">
                  <a:solidFill>
                    <a:schemeClr val="tx2">
                      <a:lumMod val="75000"/>
                    </a:schemeClr>
                  </a:solidFill>
                </a:rPr>
                <a:t>Exchange</a:t>
              </a:r>
              <a:endParaRPr lang="ko-KR" altLang="en-US" sz="800" b="1" dirty="0">
                <a:solidFill>
                  <a:schemeClr val="tx2">
                    <a:lumMod val="75000"/>
                  </a:schemeClr>
                </a:solidFill>
              </a:endParaRPr>
            </a:p>
          </p:txBody>
        </p:sp>
      </p:grpSp>
      <p:sp>
        <p:nvSpPr>
          <p:cNvPr id="42" name="화살표: 줄무늬가 있는 오른쪽 11">
            <a:extLst>
              <a:ext uri="{FF2B5EF4-FFF2-40B4-BE49-F238E27FC236}">
                <a16:creationId xmlns:a16="http://schemas.microsoft.com/office/drawing/2014/main" id="{B6E954AA-8EDD-444F-B2B8-37A14C52E76D}"/>
              </a:ext>
            </a:extLst>
          </p:cNvPr>
          <p:cNvSpPr/>
          <p:nvPr/>
        </p:nvSpPr>
        <p:spPr>
          <a:xfrm>
            <a:off x="3063571" y="4487628"/>
            <a:ext cx="1058139"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3" name="矩形: 圆角 124">
            <a:extLst>
              <a:ext uri="{FF2B5EF4-FFF2-40B4-BE49-F238E27FC236}">
                <a16:creationId xmlns:a16="http://schemas.microsoft.com/office/drawing/2014/main" id="{B4B5ED36-0060-4289-80A0-D0BA8C2FBA79}"/>
              </a:ext>
            </a:extLst>
          </p:cNvPr>
          <p:cNvSpPr/>
          <p:nvPr/>
        </p:nvSpPr>
        <p:spPr>
          <a:xfrm>
            <a:off x="700755" y="4401458"/>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bg1">
                    <a:lumMod val="95000"/>
                  </a:schemeClr>
                </a:solidFill>
                <a:cs typeface="Courier New" panose="02070309020205020404" pitchFamily="49" charset="0"/>
              </a:rPr>
              <a:t>Producer</a:t>
            </a:r>
          </a:p>
        </p:txBody>
      </p:sp>
      <p:sp>
        <p:nvSpPr>
          <p:cNvPr id="44" name="矩形: 圆角 124">
            <a:extLst>
              <a:ext uri="{FF2B5EF4-FFF2-40B4-BE49-F238E27FC236}">
                <a16:creationId xmlns:a16="http://schemas.microsoft.com/office/drawing/2014/main" id="{3CEE0E37-15CB-4135-9F3A-649FABBA9778}"/>
              </a:ext>
            </a:extLst>
          </p:cNvPr>
          <p:cNvSpPr/>
          <p:nvPr/>
        </p:nvSpPr>
        <p:spPr>
          <a:xfrm>
            <a:off x="5651929" y="4409003"/>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b="1" dirty="0">
                <a:solidFill>
                  <a:schemeClr val="bg1">
                    <a:lumMod val="95000"/>
                  </a:schemeClr>
                </a:solidFill>
                <a:cs typeface="Courier New" panose="02070309020205020404" pitchFamily="49" charset="0"/>
              </a:rPr>
              <a:t>Consumer</a:t>
            </a:r>
          </a:p>
        </p:txBody>
      </p:sp>
      <p:sp>
        <p:nvSpPr>
          <p:cNvPr id="45" name="화살표: 줄무늬가 있는 오른쪽 54">
            <a:extLst>
              <a:ext uri="{FF2B5EF4-FFF2-40B4-BE49-F238E27FC236}">
                <a16:creationId xmlns:a16="http://schemas.microsoft.com/office/drawing/2014/main" id="{D465D99E-6FB7-4BD6-87BF-A4570C37460F}"/>
              </a:ext>
            </a:extLst>
          </p:cNvPr>
          <p:cNvSpPr/>
          <p:nvPr/>
        </p:nvSpPr>
        <p:spPr>
          <a:xfrm>
            <a:off x="1532074" y="4471380"/>
            <a:ext cx="639258"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6" name="화살표: 줄무늬가 있는 오른쪽 55">
            <a:extLst>
              <a:ext uri="{FF2B5EF4-FFF2-40B4-BE49-F238E27FC236}">
                <a16:creationId xmlns:a16="http://schemas.microsoft.com/office/drawing/2014/main" id="{3950B12A-BC3D-4864-A372-5FB921DB8ED6}"/>
              </a:ext>
            </a:extLst>
          </p:cNvPr>
          <p:cNvSpPr/>
          <p:nvPr/>
        </p:nvSpPr>
        <p:spPr>
          <a:xfrm>
            <a:off x="5000203" y="4483972"/>
            <a:ext cx="612319" cy="343398"/>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7" name="위쪽/아래쪽 화살표 58">
            <a:extLst>
              <a:ext uri="{FF2B5EF4-FFF2-40B4-BE49-F238E27FC236}">
                <a16:creationId xmlns:a16="http://schemas.microsoft.com/office/drawing/2014/main" id="{211FCE46-9BBE-4961-9A19-8CDF0966DDD5}"/>
              </a:ext>
            </a:extLst>
          </p:cNvPr>
          <p:cNvSpPr/>
          <p:nvPr/>
        </p:nvSpPr>
        <p:spPr>
          <a:xfrm>
            <a:off x="1953035"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8" name="위쪽/아래쪽 화살표 58">
            <a:extLst>
              <a:ext uri="{FF2B5EF4-FFF2-40B4-BE49-F238E27FC236}">
                <a16:creationId xmlns:a16="http://schemas.microsoft.com/office/drawing/2014/main" id="{7ACA738A-1B89-47B3-BBEA-240A9F2D0F3E}"/>
              </a:ext>
            </a:extLst>
          </p:cNvPr>
          <p:cNvSpPr/>
          <p:nvPr/>
        </p:nvSpPr>
        <p:spPr>
          <a:xfrm>
            <a:off x="4468614"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9" name="矩形: 圆角 124">
            <a:extLst>
              <a:ext uri="{FF2B5EF4-FFF2-40B4-BE49-F238E27FC236}">
                <a16:creationId xmlns:a16="http://schemas.microsoft.com/office/drawing/2014/main" id="{4A0BCCDF-139B-44CD-B259-987AB439DD2C}"/>
              </a:ext>
            </a:extLst>
          </p:cNvPr>
          <p:cNvSpPr/>
          <p:nvPr/>
        </p:nvSpPr>
        <p:spPr>
          <a:xfrm>
            <a:off x="2942521" y="1607352"/>
            <a:ext cx="2129514" cy="1944736"/>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0" name="矩形: 圆角 124">
            <a:extLst>
              <a:ext uri="{FF2B5EF4-FFF2-40B4-BE49-F238E27FC236}">
                <a16:creationId xmlns:a16="http://schemas.microsoft.com/office/drawing/2014/main" id="{B77073DE-4ABF-402C-BB92-AA5FC01CA9B0}"/>
              </a:ext>
            </a:extLst>
          </p:cNvPr>
          <p:cNvSpPr/>
          <p:nvPr/>
        </p:nvSpPr>
        <p:spPr>
          <a:xfrm>
            <a:off x="2989604" y="1656651"/>
            <a:ext cx="2033422" cy="184591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1" name="矩形: 圆角 124">
            <a:extLst>
              <a:ext uri="{FF2B5EF4-FFF2-40B4-BE49-F238E27FC236}">
                <a16:creationId xmlns:a16="http://schemas.microsoft.com/office/drawing/2014/main" id="{37A335C5-70FC-4AD4-829A-9072B834D95E}"/>
              </a:ext>
            </a:extLst>
          </p:cNvPr>
          <p:cNvSpPr/>
          <p:nvPr/>
        </p:nvSpPr>
        <p:spPr>
          <a:xfrm>
            <a:off x="2940896" y="1604849"/>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AAS</a:t>
            </a:r>
          </a:p>
        </p:txBody>
      </p:sp>
      <p:sp>
        <p:nvSpPr>
          <p:cNvPr id="52" name="矩形: 圆角 124">
            <a:extLst>
              <a:ext uri="{FF2B5EF4-FFF2-40B4-BE49-F238E27FC236}">
                <a16:creationId xmlns:a16="http://schemas.microsoft.com/office/drawing/2014/main" id="{E9CD12C2-D3AA-444C-941E-4EB2BF72B562}"/>
              </a:ext>
            </a:extLst>
          </p:cNvPr>
          <p:cNvSpPr/>
          <p:nvPr/>
        </p:nvSpPr>
        <p:spPr>
          <a:xfrm>
            <a:off x="4014719" y="2402095"/>
            <a:ext cx="957715" cy="40601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 OPC UA </a:t>
            </a:r>
            <a:r>
              <a:rPr lang="ko-KR" altLang="en-US" sz="800" b="1" dirty="0">
                <a:solidFill>
                  <a:schemeClr val="bg1">
                    <a:lumMod val="95000"/>
                  </a:schemeClr>
                </a:solidFill>
                <a:cs typeface="Courier New" panose="02070309020205020404" pitchFamily="49" charset="0"/>
              </a:rPr>
              <a:t>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모델 변환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Agent</a:t>
            </a:r>
            <a:endParaRPr lang="en-US" altLang="zh-CN" sz="800" b="1" dirty="0">
              <a:solidFill>
                <a:schemeClr val="bg1">
                  <a:lumMod val="95000"/>
                </a:schemeClr>
              </a:solidFill>
              <a:cs typeface="Courier New" panose="02070309020205020404" pitchFamily="49" charset="0"/>
            </a:endParaRPr>
          </a:p>
        </p:txBody>
      </p:sp>
      <p:sp>
        <p:nvSpPr>
          <p:cNvPr id="53" name="矩形: 圆角 124">
            <a:extLst>
              <a:ext uri="{FF2B5EF4-FFF2-40B4-BE49-F238E27FC236}">
                <a16:creationId xmlns:a16="http://schemas.microsoft.com/office/drawing/2014/main" id="{F43716FD-277D-4DB2-8C59-3740E0872898}"/>
              </a:ext>
            </a:extLst>
          </p:cNvPr>
          <p:cNvSpPr/>
          <p:nvPr/>
        </p:nvSpPr>
        <p:spPr>
          <a:xfrm>
            <a:off x="4024772" y="3016982"/>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템플릿 에디터</a:t>
            </a:r>
            <a:endParaRPr lang="en-US" altLang="zh-CN" sz="800" b="1" dirty="0">
              <a:solidFill>
                <a:schemeClr val="bg1">
                  <a:lumMod val="95000"/>
                </a:schemeClr>
              </a:solidFill>
              <a:cs typeface="Courier New" panose="02070309020205020404" pitchFamily="49" charset="0"/>
            </a:endParaRPr>
          </a:p>
        </p:txBody>
      </p:sp>
      <p:cxnSp>
        <p:nvCxnSpPr>
          <p:cNvPr id="55" name="직선 화살표 연결선 54">
            <a:extLst>
              <a:ext uri="{FF2B5EF4-FFF2-40B4-BE49-F238E27FC236}">
                <a16:creationId xmlns:a16="http://schemas.microsoft.com/office/drawing/2014/main" id="{A96540F1-0DC1-4B5F-8F3B-94D31DDDD43B}"/>
              </a:ext>
            </a:extLst>
          </p:cNvPr>
          <p:cNvCxnSpPr>
            <a:cxnSpLocks/>
            <a:stCxn id="52" idx="2"/>
            <a:endCxn id="53" idx="0"/>
          </p:cNvCxnSpPr>
          <p:nvPr/>
        </p:nvCxnSpPr>
        <p:spPr>
          <a:xfrm>
            <a:off x="4493577" y="2808110"/>
            <a:ext cx="5026" cy="208872"/>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20">
            <a:extLst>
              <a:ext uri="{FF2B5EF4-FFF2-40B4-BE49-F238E27FC236}">
                <a16:creationId xmlns:a16="http://schemas.microsoft.com/office/drawing/2014/main" id="{5E1456BB-F804-4DF7-B41D-682F6884851C}"/>
              </a:ext>
            </a:extLst>
          </p:cNvPr>
          <p:cNvCxnSpPr>
            <a:cxnSpLocks/>
            <a:stCxn id="52" idx="3"/>
            <a:endCxn id="19" idx="1"/>
          </p:cNvCxnSpPr>
          <p:nvPr/>
        </p:nvCxnSpPr>
        <p:spPr>
          <a:xfrm flipV="1">
            <a:off x="4972434" y="1835868"/>
            <a:ext cx="552295" cy="769235"/>
          </a:xfrm>
          <a:prstGeom prst="bentConnector3">
            <a:avLst>
              <a:gd name="adj1" fmla="val 50000"/>
            </a:avLst>
          </a:prstGeom>
          <a:ln w="25400">
            <a:solidFill>
              <a:schemeClr val="tx2">
                <a:lumMod val="40000"/>
                <a:lumOff val="6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矩形: 圆角 124">
            <a:extLst>
              <a:ext uri="{FF2B5EF4-FFF2-40B4-BE49-F238E27FC236}">
                <a16:creationId xmlns:a16="http://schemas.microsoft.com/office/drawing/2014/main" id="{532F781D-9A7E-4DC8-97C3-DDE51E48B576}"/>
              </a:ext>
            </a:extLst>
          </p:cNvPr>
          <p:cNvSpPr/>
          <p:nvPr/>
        </p:nvSpPr>
        <p:spPr>
          <a:xfrm>
            <a:off x="3086678" y="2402095"/>
            <a:ext cx="749283" cy="41882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Restful</a:t>
            </a:r>
            <a:r>
              <a:rPr lang="ko-KR" altLang="en-US" sz="800" b="1" dirty="0">
                <a:solidFill>
                  <a:schemeClr val="bg1">
                    <a:lumMod val="95000"/>
                  </a:schemeClr>
                </a:solidFill>
                <a:cs typeface="Courier New" panose="02070309020205020404" pitchFamily="49" charset="0"/>
              </a:rPr>
              <a:t> 기반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AAS </a:t>
            </a:r>
            <a:r>
              <a:rPr lang="en-US" altLang="zh-CN" sz="800" b="1" dirty="0">
                <a:solidFill>
                  <a:schemeClr val="bg1">
                    <a:lumMod val="95000"/>
                  </a:schemeClr>
                </a:solidFill>
                <a:cs typeface="Courier New" panose="02070309020205020404" pitchFamily="49" charset="0"/>
              </a:rPr>
              <a:t>Agent</a:t>
            </a:r>
          </a:p>
        </p:txBody>
      </p:sp>
      <p:sp>
        <p:nvSpPr>
          <p:cNvPr id="58" name="위쪽/아래쪽 화살표 58">
            <a:extLst>
              <a:ext uri="{FF2B5EF4-FFF2-40B4-BE49-F238E27FC236}">
                <a16:creationId xmlns:a16="http://schemas.microsoft.com/office/drawing/2014/main" id="{1C92D744-7D0F-4523-97B7-577EC662D1BA}"/>
              </a:ext>
            </a:extLst>
          </p:cNvPr>
          <p:cNvSpPr/>
          <p:nvPr/>
        </p:nvSpPr>
        <p:spPr>
          <a:xfrm>
            <a:off x="1532074" y="3547653"/>
            <a:ext cx="245639" cy="403848"/>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矩形: 圆角 124">
            <a:extLst>
              <a:ext uri="{FF2B5EF4-FFF2-40B4-BE49-F238E27FC236}">
                <a16:creationId xmlns:a16="http://schemas.microsoft.com/office/drawing/2014/main" id="{A87009EF-7199-4EF4-B00F-26355E6548AC}"/>
              </a:ext>
            </a:extLst>
          </p:cNvPr>
          <p:cNvSpPr/>
          <p:nvPr/>
        </p:nvSpPr>
        <p:spPr>
          <a:xfrm>
            <a:off x="676246" y="3059208"/>
            <a:ext cx="1895950" cy="3734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Micro Service Container</a:t>
            </a:r>
          </a:p>
        </p:txBody>
      </p:sp>
      <p:sp>
        <p:nvSpPr>
          <p:cNvPr id="60" name="矩形: 圆角 124">
            <a:extLst>
              <a:ext uri="{FF2B5EF4-FFF2-40B4-BE49-F238E27FC236}">
                <a16:creationId xmlns:a16="http://schemas.microsoft.com/office/drawing/2014/main" id="{2D0D4C1E-0480-4101-80EF-30C3B56686AF}"/>
              </a:ext>
            </a:extLst>
          </p:cNvPr>
          <p:cNvSpPr/>
          <p:nvPr/>
        </p:nvSpPr>
        <p:spPr>
          <a:xfrm>
            <a:off x="1645236" y="2657044"/>
            <a:ext cx="933247" cy="3707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Web Server</a:t>
            </a:r>
          </a:p>
        </p:txBody>
      </p:sp>
      <p:sp>
        <p:nvSpPr>
          <p:cNvPr id="61" name="矩形: 圆角 124">
            <a:extLst>
              <a:ext uri="{FF2B5EF4-FFF2-40B4-BE49-F238E27FC236}">
                <a16:creationId xmlns:a16="http://schemas.microsoft.com/office/drawing/2014/main" id="{A74E6E60-EB2C-4482-83C2-2B258EE9D3E5}"/>
              </a:ext>
            </a:extLst>
          </p:cNvPr>
          <p:cNvSpPr/>
          <p:nvPr/>
        </p:nvSpPr>
        <p:spPr>
          <a:xfrm>
            <a:off x="674416" y="2657045"/>
            <a:ext cx="947663" cy="3734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Visualization</a:t>
            </a:r>
          </a:p>
          <a:p>
            <a:pPr algn="ctr"/>
            <a:r>
              <a:rPr lang="en-US" altLang="zh-CN" sz="800" b="1" dirty="0">
                <a:solidFill>
                  <a:schemeClr val="bg1">
                    <a:lumMod val="95000"/>
                  </a:schemeClr>
                </a:solidFill>
                <a:cs typeface="Courier New" panose="02070309020205020404" pitchFamily="49" charset="0"/>
              </a:rPr>
              <a:t>Tool</a:t>
            </a:r>
          </a:p>
        </p:txBody>
      </p:sp>
      <p:cxnSp>
        <p:nvCxnSpPr>
          <p:cNvPr id="62" name="연결선: 꺾임 80">
            <a:extLst>
              <a:ext uri="{FF2B5EF4-FFF2-40B4-BE49-F238E27FC236}">
                <a16:creationId xmlns:a16="http://schemas.microsoft.com/office/drawing/2014/main" id="{6DB23537-C8C3-414B-B1AA-49C01943870B}"/>
              </a:ext>
            </a:extLst>
          </p:cNvPr>
          <p:cNvCxnSpPr>
            <a:cxnSpLocks/>
            <a:stCxn id="60" idx="3"/>
            <a:endCxn id="57" idx="1"/>
          </p:cNvCxnSpPr>
          <p:nvPr/>
        </p:nvCxnSpPr>
        <p:spPr>
          <a:xfrm flipV="1">
            <a:off x="2578483" y="2611505"/>
            <a:ext cx="508195" cy="230904"/>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연결선: 꺾임 84">
            <a:extLst>
              <a:ext uri="{FF2B5EF4-FFF2-40B4-BE49-F238E27FC236}">
                <a16:creationId xmlns:a16="http://schemas.microsoft.com/office/drawing/2014/main" id="{03965916-4B1C-4F54-84B3-8FA5879DE7F3}"/>
              </a:ext>
            </a:extLst>
          </p:cNvPr>
          <p:cNvCxnSpPr>
            <a:cxnSpLocks/>
            <a:stCxn id="57" idx="3"/>
            <a:endCxn id="66" idx="1"/>
          </p:cNvCxnSpPr>
          <p:nvPr/>
        </p:nvCxnSpPr>
        <p:spPr>
          <a:xfrm flipV="1">
            <a:off x="3835961" y="2006522"/>
            <a:ext cx="178758" cy="604983"/>
          </a:xfrm>
          <a:prstGeom prst="bentConnector3">
            <a:avLst>
              <a:gd name="adj1" fmla="val 50000"/>
            </a:avLst>
          </a:prstGeom>
          <a:ln w="25400">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4" name="모서리가 접힌 도형[F] 103">
            <a:extLst>
              <a:ext uri="{FF2B5EF4-FFF2-40B4-BE49-F238E27FC236}">
                <a16:creationId xmlns:a16="http://schemas.microsoft.com/office/drawing/2014/main" id="{3AED2006-75B6-4CD2-BB7F-CC22377E6F27}"/>
              </a:ext>
            </a:extLst>
          </p:cNvPr>
          <p:cNvSpPr/>
          <p:nvPr/>
        </p:nvSpPr>
        <p:spPr>
          <a:xfrm>
            <a:off x="6832720" y="2816557"/>
            <a:ext cx="595031" cy="556403"/>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OPC-UA</a:t>
            </a:r>
          </a:p>
          <a:p>
            <a:pPr algn="ctr"/>
            <a:r>
              <a:rPr lang="ko-Kore-KR" sz="500" b="1" dirty="0">
                <a:ln w="0"/>
                <a:solidFill>
                  <a:schemeClr val="tx1"/>
                </a:solidFill>
                <a:effectLst>
                  <a:outerShdw blurRad="38100" dist="19050" dir="2700000" algn="tl" rotWithShape="0">
                    <a:schemeClr val="dk1">
                      <a:alpha val="40000"/>
                    </a:schemeClr>
                  </a:outerShdw>
                </a:effectLst>
                <a:latin typeface="+mn-ea"/>
              </a:rPr>
              <a:t>XML</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
        <p:nvSpPr>
          <p:cNvPr id="65" name="모서리가 접힌 도형[F] 103">
            <a:extLst>
              <a:ext uri="{FF2B5EF4-FFF2-40B4-BE49-F238E27FC236}">
                <a16:creationId xmlns:a16="http://schemas.microsoft.com/office/drawing/2014/main" id="{57202165-7612-4179-A002-A8D06496313C}"/>
              </a:ext>
            </a:extLst>
          </p:cNvPr>
          <p:cNvSpPr/>
          <p:nvPr/>
        </p:nvSpPr>
        <p:spPr>
          <a:xfrm>
            <a:off x="6372200" y="3624824"/>
            <a:ext cx="821761" cy="42404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ln w="0"/>
                <a:solidFill>
                  <a:schemeClr val="tx1"/>
                </a:solidFill>
                <a:effectLst>
                  <a:outerShdw blurRad="38100" dist="19050" dir="2700000" algn="tl" rotWithShape="0">
                    <a:schemeClr val="dk1">
                      <a:alpha val="40000"/>
                    </a:schemeClr>
                  </a:outerShdw>
                </a:effectLst>
                <a:latin typeface="+mn-ea"/>
              </a:rPr>
              <a:t>AMQP</a:t>
            </a:r>
          </a:p>
          <a:p>
            <a:pPr algn="ctr"/>
            <a:r>
              <a:rPr lang="en-US" sz="800" b="1" dirty="0" err="1">
                <a:ln w="0"/>
                <a:solidFill>
                  <a:schemeClr val="tx1"/>
                </a:solidFill>
                <a:effectLst>
                  <a:outerShdw blurRad="38100" dist="19050" dir="2700000" algn="tl" rotWithShape="0">
                    <a:schemeClr val="dk1">
                      <a:alpha val="40000"/>
                    </a:schemeClr>
                  </a:outerShdw>
                </a:effectLst>
                <a:latin typeface="+mn-ea"/>
              </a:rPr>
              <a:t>TimeSeries</a:t>
            </a:r>
            <a:r>
              <a:rPr lang="en-US" sz="800" b="1" dirty="0">
                <a:ln w="0"/>
                <a:solidFill>
                  <a:schemeClr val="tx1"/>
                </a:solidFill>
                <a:effectLst>
                  <a:outerShdw blurRad="38100" dist="19050" dir="2700000" algn="tl" rotWithShape="0">
                    <a:schemeClr val="dk1">
                      <a:alpha val="40000"/>
                    </a:schemeClr>
                  </a:outerShdw>
                </a:effectLst>
                <a:latin typeface="+mn-ea"/>
              </a:rPr>
              <a:t> DB</a:t>
            </a:r>
          </a:p>
          <a:p>
            <a:pPr algn="ctr"/>
            <a:r>
              <a:rPr lang="en-US" sz="800" b="1" dirty="0">
                <a:ln w="0"/>
                <a:solidFill>
                  <a:schemeClr val="tx1"/>
                </a:solidFill>
                <a:effectLst>
                  <a:outerShdw blurRad="38100" dist="19050" dir="2700000" algn="tl" rotWithShape="0">
                    <a:schemeClr val="dk1">
                      <a:alpha val="40000"/>
                    </a:schemeClr>
                  </a:outerShdw>
                </a:effectLst>
                <a:latin typeface="+mn-ea"/>
              </a:rPr>
              <a:t>(TSDB)</a:t>
            </a:r>
          </a:p>
        </p:txBody>
      </p:sp>
      <p:sp>
        <p:nvSpPr>
          <p:cNvPr id="66" name="矩形: 圆角 124">
            <a:extLst>
              <a:ext uri="{FF2B5EF4-FFF2-40B4-BE49-F238E27FC236}">
                <a16:creationId xmlns:a16="http://schemas.microsoft.com/office/drawing/2014/main" id="{30C9CF57-D30F-44AC-ADF8-67AABAB7A788}"/>
              </a:ext>
            </a:extLst>
          </p:cNvPr>
          <p:cNvSpPr/>
          <p:nvPr/>
        </p:nvSpPr>
        <p:spPr>
          <a:xfrm>
            <a:off x="4014719" y="1819821"/>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기반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장비 관리</a:t>
            </a:r>
            <a:endParaRPr lang="en-US" altLang="ko-KR" sz="800" b="1" dirty="0">
              <a:solidFill>
                <a:schemeClr val="bg1">
                  <a:lumMod val="95000"/>
                </a:schemeClr>
              </a:solidFill>
              <a:cs typeface="Courier New" panose="02070309020205020404" pitchFamily="49" charset="0"/>
            </a:endParaRPr>
          </a:p>
        </p:txBody>
      </p:sp>
      <p:cxnSp>
        <p:nvCxnSpPr>
          <p:cNvPr id="67" name="직선 화살표 연결선 66">
            <a:extLst>
              <a:ext uri="{FF2B5EF4-FFF2-40B4-BE49-F238E27FC236}">
                <a16:creationId xmlns:a16="http://schemas.microsoft.com/office/drawing/2014/main" id="{DB2996F5-1D22-4E95-BC21-0EE37A93C966}"/>
              </a:ext>
            </a:extLst>
          </p:cNvPr>
          <p:cNvCxnSpPr>
            <a:cxnSpLocks/>
          </p:cNvCxnSpPr>
          <p:nvPr/>
        </p:nvCxnSpPr>
        <p:spPr>
          <a:xfrm>
            <a:off x="4481664" y="2160609"/>
            <a:ext cx="0" cy="241486"/>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0F185F25-EE31-420E-A0CD-FC419A07E109}"/>
              </a:ext>
            </a:extLst>
          </p:cNvPr>
          <p:cNvPicPr>
            <a:picLocks noChangeAspect="1"/>
          </p:cNvPicPr>
          <p:nvPr/>
        </p:nvPicPr>
        <p:blipFill>
          <a:blip r:embed="rId4"/>
          <a:stretch>
            <a:fillRect/>
          </a:stretch>
        </p:blipFill>
        <p:spPr>
          <a:xfrm>
            <a:off x="1534835" y="1673608"/>
            <a:ext cx="732909" cy="506829"/>
          </a:xfrm>
          <a:prstGeom prst="rect">
            <a:avLst/>
          </a:prstGeom>
        </p:spPr>
      </p:pic>
      <p:cxnSp>
        <p:nvCxnSpPr>
          <p:cNvPr id="69" name="직선 화살표 연결선 68">
            <a:extLst>
              <a:ext uri="{FF2B5EF4-FFF2-40B4-BE49-F238E27FC236}">
                <a16:creationId xmlns:a16="http://schemas.microsoft.com/office/drawing/2014/main" id="{00773810-97BB-4F49-971A-14F8FA308E39}"/>
              </a:ext>
            </a:extLst>
          </p:cNvPr>
          <p:cNvCxnSpPr>
            <a:cxnSpLocks/>
            <a:stCxn id="13" idx="2"/>
            <a:endCxn id="14" idx="0"/>
          </p:cNvCxnSpPr>
          <p:nvPr/>
        </p:nvCxnSpPr>
        <p:spPr>
          <a:xfrm>
            <a:off x="8121809" y="2572006"/>
            <a:ext cx="0" cy="496955"/>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80">
            <a:extLst>
              <a:ext uri="{FF2B5EF4-FFF2-40B4-BE49-F238E27FC236}">
                <a16:creationId xmlns:a16="http://schemas.microsoft.com/office/drawing/2014/main" id="{516F77D3-3897-4175-85D3-B8ECC57B3C56}"/>
              </a:ext>
            </a:extLst>
          </p:cNvPr>
          <p:cNvCxnSpPr>
            <a:cxnSpLocks/>
            <a:stCxn id="15" idx="0"/>
            <a:endCxn id="14" idx="2"/>
          </p:cNvCxnSpPr>
          <p:nvPr/>
        </p:nvCxnSpPr>
        <p:spPr>
          <a:xfrm rot="5400000" flipH="1" flipV="1">
            <a:off x="7556151" y="3709469"/>
            <a:ext cx="774118" cy="357198"/>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연결선: 꺾임 80">
            <a:extLst>
              <a:ext uri="{FF2B5EF4-FFF2-40B4-BE49-F238E27FC236}">
                <a16:creationId xmlns:a16="http://schemas.microsoft.com/office/drawing/2014/main" id="{A98FA05D-EAD8-4D02-B21A-3B2106820525}"/>
              </a:ext>
            </a:extLst>
          </p:cNvPr>
          <p:cNvCxnSpPr>
            <a:cxnSpLocks/>
            <a:stCxn id="16" idx="0"/>
            <a:endCxn id="14" idx="2"/>
          </p:cNvCxnSpPr>
          <p:nvPr/>
        </p:nvCxnSpPr>
        <p:spPr>
          <a:xfrm rot="16200000" flipV="1">
            <a:off x="7936536" y="3686282"/>
            <a:ext cx="772822" cy="402275"/>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4151B35C-62C0-4359-814B-12EF31C6CB42}"/>
              </a:ext>
            </a:extLst>
          </p:cNvPr>
          <p:cNvGrpSpPr/>
          <p:nvPr/>
        </p:nvGrpSpPr>
        <p:grpSpPr>
          <a:xfrm>
            <a:off x="8081844" y="4478863"/>
            <a:ext cx="169550" cy="40898"/>
            <a:chOff x="10629676" y="4940546"/>
            <a:chExt cx="679499" cy="132357"/>
          </a:xfrm>
        </p:grpSpPr>
        <p:grpSp>
          <p:nvGrpSpPr>
            <p:cNvPr id="73" name="그룹 72">
              <a:extLst>
                <a:ext uri="{FF2B5EF4-FFF2-40B4-BE49-F238E27FC236}">
                  <a16:creationId xmlns:a16="http://schemas.microsoft.com/office/drawing/2014/main" id="{7966A0B6-EACD-41B4-BBCB-8FAD78598B69}"/>
                </a:ext>
              </a:extLst>
            </p:cNvPr>
            <p:cNvGrpSpPr/>
            <p:nvPr/>
          </p:nvGrpSpPr>
          <p:grpSpPr>
            <a:xfrm>
              <a:off x="10629676" y="4942695"/>
              <a:ext cx="311291" cy="130208"/>
              <a:chOff x="10937723" y="5142747"/>
              <a:chExt cx="174778" cy="57535"/>
            </a:xfrm>
          </p:grpSpPr>
          <p:sp>
            <p:nvSpPr>
              <p:cNvPr id="77" name="타원 76">
                <a:extLst>
                  <a:ext uri="{FF2B5EF4-FFF2-40B4-BE49-F238E27FC236}">
                    <a16:creationId xmlns:a16="http://schemas.microsoft.com/office/drawing/2014/main" id="{FE639CB2-EF69-4754-955F-C1C07A844A33}"/>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8" name="타원 77">
                <a:extLst>
                  <a:ext uri="{FF2B5EF4-FFF2-40B4-BE49-F238E27FC236}">
                    <a16:creationId xmlns:a16="http://schemas.microsoft.com/office/drawing/2014/main" id="{E5B81F49-B875-4062-B50B-B3CA6DC78AD0}"/>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nvGrpSpPr>
            <p:cNvPr id="74" name="그룹 73">
              <a:extLst>
                <a:ext uri="{FF2B5EF4-FFF2-40B4-BE49-F238E27FC236}">
                  <a16:creationId xmlns:a16="http://schemas.microsoft.com/office/drawing/2014/main" id="{79BC6F92-EAB7-42C5-BE34-16D3C9687FDF}"/>
                </a:ext>
              </a:extLst>
            </p:cNvPr>
            <p:cNvGrpSpPr/>
            <p:nvPr/>
          </p:nvGrpSpPr>
          <p:grpSpPr>
            <a:xfrm>
              <a:off x="10997884" y="4940546"/>
              <a:ext cx="311291" cy="130208"/>
              <a:chOff x="10937723" y="5142747"/>
              <a:chExt cx="174778" cy="57535"/>
            </a:xfrm>
          </p:grpSpPr>
          <p:sp>
            <p:nvSpPr>
              <p:cNvPr id="75" name="타원 74">
                <a:extLst>
                  <a:ext uri="{FF2B5EF4-FFF2-40B4-BE49-F238E27FC236}">
                    <a16:creationId xmlns:a16="http://schemas.microsoft.com/office/drawing/2014/main" id="{DEC76B7E-8863-42A9-8096-4AF260071420}"/>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6" name="타원 75">
                <a:extLst>
                  <a:ext uri="{FF2B5EF4-FFF2-40B4-BE49-F238E27FC236}">
                    <a16:creationId xmlns:a16="http://schemas.microsoft.com/office/drawing/2014/main" id="{E369226E-6AEE-493E-9867-92738D3CD989}"/>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sp>
        <p:nvSpPr>
          <p:cNvPr id="79" name="矩形: 圆角 124">
            <a:extLst>
              <a:ext uri="{FF2B5EF4-FFF2-40B4-BE49-F238E27FC236}">
                <a16:creationId xmlns:a16="http://schemas.microsoft.com/office/drawing/2014/main" id="{7C261683-DFCE-4ADE-A649-0CED2AF146FC}"/>
              </a:ext>
            </a:extLst>
          </p:cNvPr>
          <p:cNvSpPr/>
          <p:nvPr/>
        </p:nvSpPr>
        <p:spPr>
          <a:xfrm>
            <a:off x="5699646" y="2076412"/>
            <a:ext cx="855519" cy="39983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err="1">
                <a:solidFill>
                  <a:schemeClr val="bg1">
                    <a:lumMod val="95000"/>
                  </a:schemeClr>
                </a:solidFill>
                <a:cs typeface="Courier New" panose="02070309020205020404" pitchFamily="49" charset="0"/>
              </a:rPr>
              <a:t>엣지</a:t>
            </a:r>
            <a:r>
              <a:rPr lang="ko-KR" altLang="en-US" sz="800" b="1" dirty="0">
                <a:solidFill>
                  <a:schemeClr val="bg1">
                    <a:lumMod val="95000"/>
                  </a:schemeClr>
                </a:solidFill>
                <a:cs typeface="Courier New" panose="02070309020205020404" pitchFamily="49" charset="0"/>
              </a:rPr>
              <a:t> 게이트웨이</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등록 에이전트</a:t>
            </a:r>
            <a:endParaRPr lang="en-US" altLang="zh-CN" sz="800" b="1" dirty="0">
              <a:solidFill>
                <a:schemeClr val="bg1">
                  <a:lumMod val="95000"/>
                </a:schemeClr>
              </a:solidFill>
              <a:cs typeface="Courier New" panose="02070309020205020404" pitchFamily="49" charset="0"/>
            </a:endParaRPr>
          </a:p>
        </p:txBody>
      </p:sp>
      <p:sp>
        <p:nvSpPr>
          <p:cNvPr id="81" name="矩形: 圆角 124">
            <a:extLst>
              <a:ext uri="{FF2B5EF4-FFF2-40B4-BE49-F238E27FC236}">
                <a16:creationId xmlns:a16="http://schemas.microsoft.com/office/drawing/2014/main" id="{9A337B74-5103-4154-BA0E-CD3AFEB9954E}"/>
              </a:ext>
            </a:extLst>
          </p:cNvPr>
          <p:cNvSpPr/>
          <p:nvPr/>
        </p:nvSpPr>
        <p:spPr>
          <a:xfrm>
            <a:off x="5712688" y="2996974"/>
            <a:ext cx="850670" cy="3809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lumMod val="95000"/>
                  </a:schemeClr>
                </a:solidFill>
                <a:cs typeface="Courier New" panose="02070309020205020404" pitchFamily="49" charset="0"/>
              </a:rPr>
              <a:t>시계열 데이터</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저장 에이전트</a:t>
            </a:r>
            <a:endParaRPr lang="en-US" altLang="zh-CN" sz="800" b="1" dirty="0">
              <a:solidFill>
                <a:schemeClr val="bg1">
                  <a:lumMod val="95000"/>
                </a:schemeClr>
              </a:solidFill>
              <a:cs typeface="Courier New" panose="02070309020205020404" pitchFamily="49" charset="0"/>
            </a:endParaRPr>
          </a:p>
        </p:txBody>
      </p:sp>
      <p:sp>
        <p:nvSpPr>
          <p:cNvPr id="82" name="矩形: 圆角 124">
            <a:extLst>
              <a:ext uri="{FF2B5EF4-FFF2-40B4-BE49-F238E27FC236}">
                <a16:creationId xmlns:a16="http://schemas.microsoft.com/office/drawing/2014/main" id="{6834641E-3AE3-4192-84D0-429A6D51C2D4}"/>
              </a:ext>
            </a:extLst>
          </p:cNvPr>
          <p:cNvSpPr/>
          <p:nvPr/>
        </p:nvSpPr>
        <p:spPr>
          <a:xfrm>
            <a:off x="230530" y="1030194"/>
            <a:ext cx="1173118" cy="36785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클라우드 </a:t>
            </a:r>
            <a:endParaRPr lang="en-US" altLang="ko-KR" sz="1000" b="1" i="1" dirty="0">
              <a:cs typeface="Courier New" panose="02070309020205020404" pitchFamily="49" charset="0"/>
            </a:endParaRPr>
          </a:p>
        </p:txBody>
      </p:sp>
      <p:sp>
        <p:nvSpPr>
          <p:cNvPr id="84" name="위쪽/아래쪽 화살표 58">
            <a:extLst>
              <a:ext uri="{FF2B5EF4-FFF2-40B4-BE49-F238E27FC236}">
                <a16:creationId xmlns:a16="http://schemas.microsoft.com/office/drawing/2014/main" id="{31A0DAA9-6856-4281-9571-E6C7DBCB0630}"/>
              </a:ext>
            </a:extLst>
          </p:cNvPr>
          <p:cNvSpPr/>
          <p:nvPr/>
        </p:nvSpPr>
        <p:spPr>
          <a:xfrm rot="5400000">
            <a:off x="6953334" y="1758573"/>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5" name="모서리가 접힌 도형[F] 103">
            <a:extLst>
              <a:ext uri="{FF2B5EF4-FFF2-40B4-BE49-F238E27FC236}">
                <a16:creationId xmlns:a16="http://schemas.microsoft.com/office/drawing/2014/main" id="{686FC29B-909E-4612-A166-527CA46F39AF}"/>
              </a:ext>
            </a:extLst>
          </p:cNvPr>
          <p:cNvSpPr/>
          <p:nvPr/>
        </p:nvSpPr>
        <p:spPr>
          <a:xfrm>
            <a:off x="6814648" y="1696747"/>
            <a:ext cx="595031" cy="47643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AMQP</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en-US" sz="500" dirty="0">
                <a:ln w="0"/>
                <a:solidFill>
                  <a:schemeClr val="tx1"/>
                </a:solidFill>
                <a:effectLst>
                  <a:outerShdw blurRad="38100" dist="19050" dir="2700000" algn="tl" rotWithShape="0">
                    <a:schemeClr val="dk1">
                      <a:alpha val="40000"/>
                    </a:schemeClr>
                  </a:outerShdw>
                </a:effectLst>
                <a:latin typeface="+mn-ea"/>
              </a:rPr>
              <a:t>JSON</a:t>
            </a: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err="1">
                <a:ln w="0"/>
                <a:solidFill>
                  <a:schemeClr val="tx1"/>
                </a:solidFill>
                <a:effectLst>
                  <a:outerShdw blurRad="38100" dist="19050" dir="2700000" algn="tl" rotWithShape="0">
                    <a:schemeClr val="dk1">
                      <a:alpha val="40000"/>
                    </a:schemeClr>
                  </a:outerShdw>
                </a:effectLst>
                <a:latin typeface="+mn-ea"/>
              </a:rPr>
              <a:t>gw</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a:ln w="0"/>
                <a:solidFill>
                  <a:schemeClr val="tx1"/>
                </a:solidFill>
                <a:effectLst>
                  <a:outerShdw blurRad="38100" dist="19050" dir="2700000" algn="tl" rotWithShape="0">
                    <a:schemeClr val="dk1">
                      <a:alpha val="40000"/>
                    </a:schemeClr>
                  </a:outerShdw>
                </a:effectLst>
                <a:latin typeface="+mn-ea"/>
              </a:rPr>
              <a:t>key</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Tree>
    <p:extLst>
      <p:ext uri="{BB962C8B-B14F-4D97-AF65-F5344CB8AC3E}">
        <p14:creationId xmlns:p14="http://schemas.microsoft.com/office/powerpoint/2010/main" val="38096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E7F8F471-1811-4816-90A6-5D8414775B6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(5/8)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시계열</a:t>
            </a:r>
            <a:r>
              <a:rPr lang="en-US" altLang="ko-KR" sz="1200" b="1" dirty="0">
                <a:latin typeface="+mn-ea"/>
              </a:rPr>
              <a:t>DB </a:t>
            </a:r>
            <a:r>
              <a:rPr lang="ko-KR" altLang="en-US" sz="1200" b="1" dirty="0">
                <a:latin typeface="+mn-ea"/>
              </a:rPr>
              <a:t>구성 및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마크베이스 설치는 </a:t>
            </a:r>
            <a:r>
              <a:rPr lang="en-US" altLang="ko-KR" sz="1200" dirty="0" err="1">
                <a:latin typeface="+mn-ea"/>
              </a:rPr>
              <a:t>machbase</a:t>
            </a:r>
            <a:r>
              <a:rPr lang="en-US" altLang="ko-KR" sz="1200" dirty="0">
                <a:latin typeface="+mn-ea"/>
              </a:rPr>
              <a:t> </a:t>
            </a:r>
            <a:r>
              <a:rPr lang="ko-KR" altLang="en-US" sz="1200" dirty="0">
                <a:latin typeface="+mn-ea"/>
              </a:rPr>
              <a:t>계정 생성 후 </a:t>
            </a:r>
            <a:r>
              <a:rPr lang="en-US" altLang="ko-KR" sz="1200" dirty="0">
                <a:latin typeface="+mn-ea"/>
              </a:rPr>
              <a:t> </a:t>
            </a:r>
            <a:r>
              <a:rPr lang="ko-KR" altLang="en-US" sz="1200" dirty="0">
                <a:latin typeface="+mn-ea"/>
              </a:rPr>
              <a:t>설치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 </a:t>
            </a:r>
            <a:r>
              <a:rPr lang="ko-KR" altLang="en-US" sz="1200" dirty="0">
                <a:latin typeface="+mn-ea"/>
              </a:rPr>
              <a:t>디렉토리</a:t>
            </a:r>
            <a:endParaRPr lang="en-US" altLang="ko-KR" sz="1200" dirty="0">
              <a:latin typeface="+mn-ea"/>
            </a:endParaRPr>
          </a:p>
          <a:p>
            <a:pPr lvl="1">
              <a:lnSpc>
                <a:spcPct val="150000"/>
              </a:lnSpc>
            </a:pPr>
            <a:r>
              <a:rPr lang="en-US" altLang="ko-KR" sz="1200" dirty="0">
                <a:latin typeface="+mn-ea"/>
              </a:rPr>
              <a:t> </a:t>
            </a:r>
          </a:p>
        </p:txBody>
      </p:sp>
      <p:sp>
        <p:nvSpPr>
          <p:cNvPr id="5" name="TextBox 4">
            <a:extLst>
              <a:ext uri="{FF2B5EF4-FFF2-40B4-BE49-F238E27FC236}">
                <a16:creationId xmlns:a16="http://schemas.microsoft.com/office/drawing/2014/main" id="{911EFABD-52D0-4829-9970-DF8A9EE3F229}"/>
              </a:ext>
            </a:extLst>
          </p:cNvPr>
          <p:cNvSpPr txBox="1"/>
          <p:nvPr/>
        </p:nvSpPr>
        <p:spPr>
          <a:xfrm>
            <a:off x="1030228" y="2204864"/>
            <a:ext cx="7596844"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adduser</a:t>
            </a:r>
            <a:r>
              <a:rPr lang="en-US" altLang="ko-KR" sz="1050" dirty="0">
                <a:latin typeface="+mn-ea"/>
              </a:rPr>
              <a:t> --home /home/</a:t>
            </a:r>
            <a:r>
              <a:rPr lang="en-US" altLang="ko-KR" sz="1050" dirty="0" err="1">
                <a:latin typeface="+mn-ea"/>
              </a:rPr>
              <a:t>machbase</a:t>
            </a:r>
            <a:r>
              <a:rPr lang="en-US" altLang="ko-KR"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/home/</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mkdir</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cd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tar </a:t>
            </a:r>
            <a:r>
              <a:rPr lang="en-US" altLang="ko-KR" sz="1050" dirty="0" err="1">
                <a:latin typeface="+mn-ea"/>
              </a:rPr>
              <a:t>zxf</a:t>
            </a:r>
            <a:r>
              <a:rPr lang="en-US" altLang="ko-KR" sz="1050" dirty="0">
                <a:latin typeface="+mn-ea"/>
              </a:rPr>
              <a:t> {</a:t>
            </a:r>
            <a:r>
              <a:rPr lang="ko-KR" altLang="en-US" sz="1050" dirty="0">
                <a:latin typeface="+mn-ea"/>
              </a:rPr>
              <a:t>마크베이스파일</a:t>
            </a:r>
            <a:r>
              <a:rPr lang="en-US" altLang="ko-KR" sz="1050" dirty="0">
                <a:latin typeface="+mn-ea"/>
              </a:rPr>
              <a:t>}</a:t>
            </a:r>
          </a:p>
          <a:p>
            <a:pPr>
              <a:lnSpc>
                <a:spcPct val="150000"/>
              </a:lnSpc>
            </a:pPr>
            <a:r>
              <a:rPr lang="en-US" altLang="ko-KR" sz="1050" dirty="0">
                <a:latin typeface="+mn-ea"/>
              </a:rPr>
              <a:t>$ ls –l</a:t>
            </a:r>
          </a:p>
        </p:txBody>
      </p:sp>
      <p:pic>
        <p:nvPicPr>
          <p:cNvPr id="11" name="그림 10">
            <a:extLst>
              <a:ext uri="{FF2B5EF4-FFF2-40B4-BE49-F238E27FC236}">
                <a16:creationId xmlns:a16="http://schemas.microsoft.com/office/drawing/2014/main" id="{F27791CF-87E5-4056-ADA2-36332F275958}"/>
              </a:ext>
            </a:extLst>
          </p:cNvPr>
          <p:cNvPicPr>
            <a:picLocks noChangeAspect="1"/>
          </p:cNvPicPr>
          <p:nvPr/>
        </p:nvPicPr>
        <p:blipFill>
          <a:blip r:embed="rId3"/>
          <a:stretch>
            <a:fillRect/>
          </a:stretch>
        </p:blipFill>
        <p:spPr>
          <a:xfrm>
            <a:off x="3784066" y="3528626"/>
            <a:ext cx="4892390" cy="1533897"/>
          </a:xfrm>
          <a:prstGeom prst="rect">
            <a:avLst/>
          </a:prstGeom>
        </p:spPr>
      </p:pic>
      <p:sp>
        <p:nvSpPr>
          <p:cNvPr id="13" name="직사각형 12">
            <a:extLst>
              <a:ext uri="{FF2B5EF4-FFF2-40B4-BE49-F238E27FC236}">
                <a16:creationId xmlns:a16="http://schemas.microsoft.com/office/drawing/2014/main" id="{34B322C5-E055-4262-BAB2-D6AC30411AF3}"/>
              </a:ext>
            </a:extLst>
          </p:cNvPr>
          <p:cNvSpPr/>
          <p:nvPr/>
        </p:nvSpPr>
        <p:spPr>
          <a:xfrm>
            <a:off x="1094454" y="423082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4" name="연결선: 꺾임 13">
            <a:extLst>
              <a:ext uri="{FF2B5EF4-FFF2-40B4-BE49-F238E27FC236}">
                <a16:creationId xmlns:a16="http://schemas.microsoft.com/office/drawing/2014/main" id="{45271F6F-1DAC-4EDE-B177-29A3A549F6EA}"/>
              </a:ext>
            </a:extLst>
          </p:cNvPr>
          <p:cNvCxnSpPr>
            <a:cxnSpLocks/>
            <a:stCxn id="13" idx="3"/>
            <a:endCxn id="11" idx="1"/>
          </p:cNvCxnSpPr>
          <p:nvPr/>
        </p:nvCxnSpPr>
        <p:spPr>
          <a:xfrm flipV="1">
            <a:off x="3307733" y="4295575"/>
            <a:ext cx="476333"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4D2F14-1AF8-41AE-982B-FD803D4ED812}"/>
              </a:ext>
            </a:extLst>
          </p:cNvPr>
          <p:cNvSpPr txBox="1"/>
          <p:nvPr/>
        </p:nvSpPr>
        <p:spPr>
          <a:xfrm>
            <a:off x="5296234" y="5116831"/>
            <a:ext cx="156617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spTree>
    <p:extLst>
      <p:ext uri="{BB962C8B-B14F-4D97-AF65-F5344CB8AC3E}">
        <p14:creationId xmlns:p14="http://schemas.microsoft.com/office/powerpoint/2010/main" val="241046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(6/8)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시계열</a:t>
            </a:r>
            <a:r>
              <a:rPr lang="en-US" altLang="ko-KR" sz="1200" b="1" dirty="0">
                <a:latin typeface="+mn-ea"/>
              </a:rPr>
              <a:t>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환경 설정</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설정 이후 환경을 반영하기 위하여 시스템 </a:t>
            </a:r>
            <a:r>
              <a:rPr lang="ko-KR" altLang="en-US" sz="1200" dirty="0" err="1">
                <a:latin typeface="+mn-ea"/>
              </a:rPr>
              <a:t>리부팅</a:t>
            </a:r>
            <a:r>
              <a:rPr lang="ko-KR" altLang="en-US" sz="1200" dirty="0">
                <a:latin typeface="+mn-ea"/>
              </a:rPr>
              <a:t> 필요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3454344"/>
          </a:xfrm>
          <a:prstGeom prst="rect">
            <a:avLst/>
          </a:prstGeom>
          <a:noFill/>
        </p:spPr>
        <p:txBody>
          <a:bodyPr wrap="square" rtlCol="0">
            <a:spAutoFit/>
          </a:bodyPr>
          <a:lstStyle/>
          <a:p>
            <a:pPr>
              <a:lnSpc>
                <a:spcPct val="150000"/>
              </a:lnSpc>
            </a:pPr>
            <a:r>
              <a:rPr lang="en-US" altLang="ko-KR" sz="1050" dirty="0">
                <a:latin typeface="+mn-ea"/>
              </a:rPr>
              <a:t>$ vi /</a:t>
            </a:r>
            <a:r>
              <a:rPr lang="en-US" altLang="ko-KR" sz="1050" dirty="0" err="1">
                <a:latin typeface="+mn-ea"/>
              </a:rPr>
              <a:t>etc</a:t>
            </a:r>
            <a:r>
              <a:rPr lang="en-US" altLang="ko-KR" sz="1050" dirty="0">
                <a:latin typeface="+mn-ea"/>
              </a:rPr>
              <a:t>/security/</a:t>
            </a:r>
            <a:r>
              <a:rPr lang="en-US" altLang="ko-KR" sz="1050" dirty="0" err="1">
                <a:latin typeface="+mn-ea"/>
              </a:rPr>
              <a:t>limits.conf</a:t>
            </a:r>
            <a:r>
              <a:rPr lang="en-US" altLang="ko-KR" sz="1050" dirty="0">
                <a:latin typeface="+mn-ea"/>
              </a:rPr>
              <a:t>      (</a:t>
            </a:r>
            <a:r>
              <a:rPr lang="en-US" altLang="ko-KR" sz="1050" dirty="0" err="1">
                <a:latin typeface="+mn-ea"/>
              </a:rPr>
              <a:t>ulimit</a:t>
            </a:r>
            <a:r>
              <a:rPr lang="en-US" altLang="ko-KR" sz="1050" dirty="0">
                <a:latin typeface="+mn-ea"/>
              </a:rPr>
              <a:t> </a:t>
            </a:r>
            <a:r>
              <a:rPr lang="ko-KR" altLang="en-US" sz="1050" dirty="0">
                <a:latin typeface="+mn-ea"/>
              </a:rPr>
              <a:t>확장</a:t>
            </a:r>
            <a:r>
              <a:rPr lang="en-US" altLang="ko-KR" sz="1050" dirty="0">
                <a:latin typeface="+mn-ea"/>
              </a:rPr>
              <a:t>,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hard    nofile          65535</a:t>
            </a:r>
          </a:p>
          <a:p>
            <a:pPr>
              <a:lnSpc>
                <a:spcPct val="150000"/>
              </a:lnSpc>
            </a:pPr>
            <a:r>
              <a:rPr lang="nn-NO" altLang="ko-KR" sz="1050" dirty="0">
                <a:latin typeface="+mn-ea"/>
              </a:rPr>
              <a:t>*               soft    nofile          65535</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r>
              <a:rPr lang="en-US" altLang="ko-KR" sz="1050" dirty="0">
                <a:latin typeface="+mn-ea"/>
              </a:rPr>
              <a:t>$ vi .</a:t>
            </a:r>
            <a:r>
              <a:rPr lang="en-US" altLang="ko-KR" sz="1050" dirty="0" err="1">
                <a:latin typeface="+mn-ea"/>
              </a:rPr>
              <a:t>bashrc</a:t>
            </a:r>
            <a:r>
              <a:rPr lang="en-US" altLang="ko-KR" sz="1050" dirty="0">
                <a:latin typeface="+mn-ea"/>
              </a:rPr>
              <a:t> (</a:t>
            </a:r>
            <a:r>
              <a:rPr lang="ko-KR" altLang="en-US" sz="1050" dirty="0">
                <a:latin typeface="+mn-ea"/>
              </a:rPr>
              <a:t>환경변수 설정</a:t>
            </a:r>
            <a:r>
              <a:rPr lang="en-US" altLang="ko-KR" sz="1050" dirty="0">
                <a:latin typeface="+mn-ea"/>
              </a:rPr>
              <a:t>, root,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r>
              <a:rPr lang="en-US" altLang="ko-KR" sz="1050" dirty="0">
                <a:latin typeface="+mn-ea"/>
              </a:rPr>
              <a:t>export MACHBASE_HOME=/home/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export PATH=$MACHBASE_HOME/bin:$PATH</a:t>
            </a:r>
          </a:p>
          <a:p>
            <a:pPr>
              <a:lnSpc>
                <a:spcPct val="150000"/>
              </a:lnSpc>
            </a:pPr>
            <a:r>
              <a:rPr lang="en-US" altLang="ko-KR" sz="1050" dirty="0">
                <a:latin typeface="+mn-ea"/>
              </a:rPr>
              <a:t>export LD_LIBRARY_PATH=$MACHBASE_HOME/lib:$LD_LIBRARY_PATH</a:t>
            </a:r>
          </a:p>
          <a:p>
            <a:pPr>
              <a:lnSpc>
                <a:spcPct val="150000"/>
              </a:lnSpc>
            </a:pPr>
            <a:r>
              <a:rPr lang="en-US" altLang="ko-KR" sz="1050" dirty="0">
                <a:latin typeface="+mn-ea"/>
              </a:rPr>
              <a:t>$ source .</a:t>
            </a:r>
            <a:r>
              <a:rPr lang="en-US" altLang="ko-KR" sz="1050" dirty="0" err="1">
                <a:latin typeface="+mn-ea"/>
              </a:rPr>
              <a:t>bashrc</a:t>
            </a:r>
            <a:endParaRPr lang="en-US" altLang="ko-KR" sz="1050" dirty="0">
              <a:latin typeface="+mn-ea"/>
            </a:endParaRPr>
          </a:p>
          <a:p>
            <a:pPr>
              <a:lnSpc>
                <a:spcPct val="150000"/>
              </a:lnSpc>
            </a:pP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–u (</a:t>
            </a:r>
            <a:r>
              <a:rPr lang="ko-KR" altLang="en-US" sz="1050" dirty="0">
                <a:latin typeface="+mn-ea"/>
              </a:rPr>
              <a:t>데이터베이스 생성</a:t>
            </a:r>
            <a:r>
              <a:rPr lang="en-US" altLang="ko-KR" sz="1050" dirty="0">
                <a:latin typeface="+mn-ea"/>
              </a:rPr>
              <a: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pic>
        <p:nvPicPr>
          <p:cNvPr id="6" name="그림 5">
            <a:extLst>
              <a:ext uri="{FF2B5EF4-FFF2-40B4-BE49-F238E27FC236}">
                <a16:creationId xmlns:a16="http://schemas.microsoft.com/office/drawing/2014/main" id="{17A9BDEA-95AB-4594-B43D-FA1355C029D5}"/>
              </a:ext>
            </a:extLst>
          </p:cNvPr>
          <p:cNvPicPr>
            <a:picLocks noChangeAspect="1"/>
          </p:cNvPicPr>
          <p:nvPr/>
        </p:nvPicPr>
        <p:blipFill>
          <a:blip r:embed="rId3"/>
          <a:stretch>
            <a:fillRect/>
          </a:stretch>
        </p:blipFill>
        <p:spPr>
          <a:xfrm>
            <a:off x="5454054" y="2208851"/>
            <a:ext cx="3150394" cy="1828800"/>
          </a:xfrm>
          <a:prstGeom prst="rect">
            <a:avLst/>
          </a:prstGeom>
        </p:spPr>
      </p:pic>
      <p:pic>
        <p:nvPicPr>
          <p:cNvPr id="8" name="그림 7">
            <a:extLst>
              <a:ext uri="{FF2B5EF4-FFF2-40B4-BE49-F238E27FC236}">
                <a16:creationId xmlns:a16="http://schemas.microsoft.com/office/drawing/2014/main" id="{9B406897-859F-4320-A01C-42C83E267BB9}"/>
              </a:ext>
            </a:extLst>
          </p:cNvPr>
          <p:cNvPicPr>
            <a:picLocks noChangeAspect="1"/>
          </p:cNvPicPr>
          <p:nvPr/>
        </p:nvPicPr>
        <p:blipFill>
          <a:blip r:embed="rId4"/>
          <a:stretch>
            <a:fillRect/>
          </a:stretch>
        </p:blipFill>
        <p:spPr>
          <a:xfrm>
            <a:off x="5454054" y="4140313"/>
            <a:ext cx="3150394" cy="1394921"/>
          </a:xfrm>
          <a:prstGeom prst="rect">
            <a:avLst/>
          </a:prstGeom>
        </p:spPr>
      </p:pic>
      <p:sp>
        <p:nvSpPr>
          <p:cNvPr id="16" name="직사각형 15">
            <a:extLst>
              <a:ext uri="{FF2B5EF4-FFF2-40B4-BE49-F238E27FC236}">
                <a16:creationId xmlns:a16="http://schemas.microsoft.com/office/drawing/2014/main" id="{8D9383C3-7F24-4BA1-B236-73BBCCC7D74F}"/>
              </a:ext>
            </a:extLst>
          </p:cNvPr>
          <p:cNvSpPr/>
          <p:nvPr/>
        </p:nvSpPr>
        <p:spPr>
          <a:xfrm>
            <a:off x="829429" y="2888940"/>
            <a:ext cx="2482430" cy="48605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6E685BC0-D440-4A1F-93DF-E0078EDAB72D}"/>
              </a:ext>
            </a:extLst>
          </p:cNvPr>
          <p:cNvCxnSpPr>
            <a:cxnSpLocks/>
            <a:stCxn id="16" idx="3"/>
            <a:endCxn id="6" idx="1"/>
          </p:cNvCxnSpPr>
          <p:nvPr/>
        </p:nvCxnSpPr>
        <p:spPr>
          <a:xfrm flipV="1">
            <a:off x="3311860" y="3123252"/>
            <a:ext cx="2142194" cy="8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EB9EB7B-7290-428A-898E-DE4BD5843557}"/>
              </a:ext>
            </a:extLst>
          </p:cNvPr>
          <p:cNvSpPr/>
          <p:nvPr/>
        </p:nvSpPr>
        <p:spPr>
          <a:xfrm>
            <a:off x="827583" y="3844165"/>
            <a:ext cx="4374486" cy="66495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5FF21D1C-03B9-46F3-BE9F-9D3443B4C1F7}"/>
              </a:ext>
            </a:extLst>
          </p:cNvPr>
          <p:cNvCxnSpPr>
            <a:cxnSpLocks/>
            <a:stCxn id="10" idx="3"/>
            <a:endCxn id="8" idx="1"/>
          </p:cNvCxnSpPr>
          <p:nvPr/>
        </p:nvCxnSpPr>
        <p:spPr>
          <a:xfrm>
            <a:off x="5202070" y="4176643"/>
            <a:ext cx="251984" cy="661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(7/8)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시계열</a:t>
            </a:r>
            <a:r>
              <a:rPr lang="en-US" altLang="ko-KR" sz="1200" b="1" dirty="0">
                <a:latin typeface="+mn-ea"/>
              </a:rPr>
              <a:t>DB </a:t>
            </a:r>
            <a:r>
              <a:rPr lang="ko-KR" altLang="en-US" sz="1200" b="1" dirty="0">
                <a:latin typeface="+mn-ea"/>
              </a:rPr>
              <a:t>데이터베이스 및 </a:t>
            </a:r>
            <a:r>
              <a:rPr lang="en-US" altLang="ko-KR" sz="1200" b="1" dirty="0">
                <a:latin typeface="+mn-ea"/>
              </a:rPr>
              <a:t>TAG </a:t>
            </a:r>
            <a:r>
              <a:rPr lang="ko-KR" altLang="en-US" sz="1200" b="1" dirty="0">
                <a:latin typeface="+mn-ea"/>
              </a:rPr>
              <a:t>테이블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데이터베이스 생성 및 </a:t>
            </a:r>
            <a:r>
              <a:rPr lang="en-US" altLang="ko-KR" sz="1200" dirty="0">
                <a:latin typeface="+mn-ea"/>
              </a:rPr>
              <a:t>TAG </a:t>
            </a:r>
            <a:r>
              <a:rPr lang="ko-KR" altLang="en-US" sz="1200" dirty="0">
                <a:latin typeface="+mn-ea"/>
              </a:rPr>
              <a:t>테이블 생성</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–c</a:t>
            </a:r>
          </a:p>
          <a:p>
            <a:pPr>
              <a:lnSpc>
                <a:spcPct val="150000"/>
              </a:lnSpc>
            </a:pPr>
            <a:r>
              <a:rPr lang="en-US" altLang="ko-KR" sz="1050" dirty="0">
                <a:latin typeface="+mn-ea"/>
              </a:rPr>
              <a:t>$ </a:t>
            </a:r>
            <a:r>
              <a:rPr lang="en-US" altLang="ko-KR" sz="1050" dirty="0" err="1">
                <a:latin typeface="+mn-ea"/>
              </a:rPr>
              <a:t>machsql</a:t>
            </a:r>
            <a:endParaRPr lang="en-US" altLang="ko-KR" sz="1050" dirty="0">
              <a:latin typeface="+mn-ea"/>
            </a:endParaRPr>
          </a:p>
          <a:p>
            <a:pPr>
              <a:lnSpc>
                <a:spcPct val="150000"/>
              </a:lnSpc>
            </a:pPr>
            <a:r>
              <a:rPr lang="en-US" altLang="ko-KR" sz="1050" dirty="0">
                <a:latin typeface="+mn-ea"/>
              </a:rPr>
              <a:t>&gt; create </a:t>
            </a:r>
            <a:r>
              <a:rPr lang="en-US" altLang="ko-KR" sz="1050" dirty="0" err="1">
                <a:latin typeface="+mn-ea"/>
              </a:rPr>
              <a:t>tagdata</a:t>
            </a:r>
            <a:r>
              <a:rPr lang="en-US" altLang="ko-KR" sz="1050" dirty="0">
                <a:latin typeface="+mn-ea"/>
              </a:rPr>
              <a:t> table TAG (name varchar(256) primary key, </a:t>
            </a:r>
          </a:p>
          <a:p>
            <a:pPr>
              <a:lnSpc>
                <a:spcPct val="150000"/>
              </a:lnSpc>
            </a:pPr>
            <a:r>
              <a:rPr lang="en-US" altLang="ko-KR" sz="1050" dirty="0">
                <a:latin typeface="+mn-ea"/>
              </a:rPr>
              <a:t>   time datetime </a:t>
            </a:r>
            <a:r>
              <a:rPr lang="en-US" altLang="ko-KR" sz="1050" dirty="0" err="1">
                <a:latin typeface="+mn-ea"/>
              </a:rPr>
              <a:t>basetime</a:t>
            </a:r>
            <a:r>
              <a:rPr lang="en-US" altLang="ko-KR" sz="1050" dirty="0">
                <a:latin typeface="+mn-ea"/>
              </a:rPr>
              <a:t>, value double summarized);</a:t>
            </a:r>
          </a:p>
          <a:p>
            <a:pPr>
              <a:lnSpc>
                <a:spcPct val="150000"/>
              </a:lnSpc>
            </a:pPr>
            <a:endParaRPr lang="en-US" altLang="ko-KR" sz="1050" dirty="0">
              <a:latin typeface="+mn-ea"/>
            </a:endParaRPr>
          </a:p>
          <a:p>
            <a:pPr>
              <a:lnSpc>
                <a:spcPct val="150000"/>
              </a:lnSpc>
            </a:pPr>
            <a:endParaRPr lang="en-US"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sp>
        <p:nvSpPr>
          <p:cNvPr id="16" name="직사각형 15">
            <a:extLst>
              <a:ext uri="{FF2B5EF4-FFF2-40B4-BE49-F238E27FC236}">
                <a16:creationId xmlns:a16="http://schemas.microsoft.com/office/drawing/2014/main" id="{8D9383C3-7F24-4BA1-B236-73BBCCC7D74F}"/>
              </a:ext>
            </a:extLst>
          </p:cNvPr>
          <p:cNvSpPr/>
          <p:nvPr/>
        </p:nvSpPr>
        <p:spPr>
          <a:xfrm>
            <a:off x="846465" y="2835909"/>
            <a:ext cx="1169207" cy="2873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직사각형 9">
            <a:extLst>
              <a:ext uri="{FF2B5EF4-FFF2-40B4-BE49-F238E27FC236}">
                <a16:creationId xmlns:a16="http://schemas.microsoft.com/office/drawing/2014/main" id="{BEB9EB7B-7290-428A-898E-DE4BD5843557}"/>
              </a:ext>
            </a:extLst>
          </p:cNvPr>
          <p:cNvSpPr/>
          <p:nvPr/>
        </p:nvSpPr>
        <p:spPr>
          <a:xfrm>
            <a:off x="845542" y="3344651"/>
            <a:ext cx="3798466" cy="51639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E424827C-9DDC-495E-90CD-8190590D0EA8}"/>
              </a:ext>
            </a:extLst>
          </p:cNvPr>
          <p:cNvSpPr txBox="1"/>
          <p:nvPr/>
        </p:nvSpPr>
        <p:spPr>
          <a:xfrm>
            <a:off x="2087680" y="2853626"/>
            <a:ext cx="10081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1" name="TextBox 20">
            <a:extLst>
              <a:ext uri="{FF2B5EF4-FFF2-40B4-BE49-F238E27FC236}">
                <a16:creationId xmlns:a16="http://schemas.microsoft.com/office/drawing/2014/main" id="{FCF9C60B-CF98-4897-A10E-20DBE4E78A22}"/>
              </a:ext>
            </a:extLst>
          </p:cNvPr>
          <p:cNvSpPr txBox="1"/>
          <p:nvPr/>
        </p:nvSpPr>
        <p:spPr>
          <a:xfrm>
            <a:off x="2087680" y="4037651"/>
            <a:ext cx="97215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TAG</a:t>
            </a:r>
            <a:r>
              <a:rPr lang="ko-KR" altLang="en-US" sz="750" dirty="0">
                <a:latin typeface="+mn-ea"/>
              </a:rPr>
              <a:t> 테이블 생성</a:t>
            </a:r>
            <a:endParaRPr lang="en-US" altLang="ko-KR" sz="750" dirty="0">
              <a:latin typeface="+mn-ea"/>
            </a:endParaRPr>
          </a:p>
        </p:txBody>
      </p:sp>
    </p:spTree>
    <p:extLst>
      <p:ext uri="{BB962C8B-B14F-4D97-AF65-F5344CB8AC3E}">
        <p14:creationId xmlns:p14="http://schemas.microsoft.com/office/powerpoint/2010/main" val="16803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1838906-558F-45AE-8234-2B46C47BD73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(8/8)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792"/>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시계열</a:t>
            </a:r>
            <a:r>
              <a:rPr lang="en-US" altLang="ko-KR" sz="1200" b="1" dirty="0">
                <a:latin typeface="+mn-ea"/>
              </a:rPr>
              <a:t>DB</a:t>
            </a:r>
            <a:r>
              <a:rPr lang="ko-KR" altLang="en-US" sz="1200" b="1" dirty="0">
                <a:latin typeface="+mn-ea"/>
              </a:rPr>
              <a:t> 디스크 이전</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메인 데이터베이스 파일을 데이터베이스 디스크로 이전 후 </a:t>
            </a:r>
            <a:r>
              <a:rPr lang="ko-KR" altLang="en-US" sz="1200" dirty="0" err="1">
                <a:latin typeface="+mn-ea"/>
              </a:rPr>
              <a:t>심볼릭</a:t>
            </a:r>
            <a:r>
              <a:rPr lang="ko-KR" altLang="en-US" sz="1200" dirty="0">
                <a:latin typeface="+mn-ea"/>
              </a:rPr>
              <a:t> 링크로 연결</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시계열 데이터를 </a:t>
            </a:r>
            <a:r>
              <a:rPr lang="en-US" altLang="ko-KR" sz="1200" dirty="0">
                <a:latin typeface="+mn-ea"/>
                <a:sym typeface="Wingdings" panose="05000000000000000000" pitchFamily="2" charset="2"/>
              </a:rPr>
              <a:t>/data </a:t>
            </a:r>
            <a:r>
              <a:rPr lang="ko-KR" altLang="en-US" sz="1200" dirty="0">
                <a:latin typeface="+mn-ea"/>
                <a:sym typeface="Wingdings" panose="05000000000000000000" pitchFamily="2" charset="2"/>
              </a:rPr>
              <a:t>디렉토리로 저장</a:t>
            </a:r>
            <a:endParaRPr lang="en-US" altLang="ko-KR" sz="1200" dirty="0">
              <a:latin typeface="+mn-ea"/>
              <a:sym typeface="Wingdings" panose="05000000000000000000" pitchFamily="2" charset="2"/>
            </a:endParaRPr>
          </a:p>
          <a:p>
            <a:pPr lvl="1">
              <a:lnSpc>
                <a:spcPct val="150000"/>
              </a:lnSpc>
            </a:pPr>
            <a:r>
              <a:rPr lang="ko-KR" altLang="en-US" sz="1200" dirty="0">
                <a:latin typeface="+mn-ea"/>
              </a:rPr>
              <a:t>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971600" y="1822333"/>
            <a:ext cx="7740860" cy="1030603"/>
          </a:xfrm>
          <a:prstGeom prst="rect">
            <a:avLst/>
          </a:prstGeom>
          <a:noFill/>
        </p:spPr>
        <p:txBody>
          <a:bodyPr wrap="square" rtlCol="0">
            <a:spAutoFit/>
          </a:bodyPr>
          <a:lstStyle/>
          <a:p>
            <a:pPr>
              <a:lnSpc>
                <a:spcPct val="150000"/>
              </a:lnSpc>
            </a:pPr>
            <a:r>
              <a:rPr lang="en-US" altLang="ko-KR" sz="1050" dirty="0">
                <a:latin typeface="+mn-ea"/>
              </a:rPr>
              <a:t>$ mv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r>
              <a:rPr lang="en-US" altLang="ko-KR" sz="1050" dirty="0">
                <a:latin typeface="+mn-ea"/>
              </a:rPr>
              <a:t> /data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su - machbase</a:t>
            </a:r>
          </a:p>
          <a:p>
            <a:pPr>
              <a:lnSpc>
                <a:spcPct val="150000"/>
              </a:lnSpc>
            </a:pPr>
            <a:r>
              <a:rPr lang="nn-NO" altLang="ko-KR" sz="1050" dirty="0">
                <a:latin typeface="+mn-ea"/>
              </a:rPr>
              <a:t>$ cd machbase_home</a:t>
            </a:r>
          </a:p>
          <a:p>
            <a:pPr>
              <a:lnSpc>
                <a:spcPct val="150000"/>
              </a:lnSpc>
            </a:pPr>
            <a:r>
              <a:rPr lang="en-US" altLang="ko-KR" sz="1050" dirty="0">
                <a:latin typeface="+mn-ea"/>
              </a:rPr>
              <a:t>$ ln -s /data/</a:t>
            </a:r>
            <a:r>
              <a:rPr lang="en-US" altLang="ko-KR" sz="1050" dirty="0" err="1">
                <a:latin typeface="+mn-ea"/>
              </a:rPr>
              <a:t>dbs</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endParaRPr lang="en-US" altLang="ko-KR" sz="1050" dirty="0">
              <a:latin typeface="+mn-ea"/>
            </a:endParaRPr>
          </a:p>
        </p:txBody>
      </p:sp>
      <p:pic>
        <p:nvPicPr>
          <p:cNvPr id="10" name="그림 9">
            <a:extLst>
              <a:ext uri="{FF2B5EF4-FFF2-40B4-BE49-F238E27FC236}">
                <a16:creationId xmlns:a16="http://schemas.microsoft.com/office/drawing/2014/main" id="{33C2710D-4FAC-4717-A66E-FA72D879D6F7}"/>
              </a:ext>
            </a:extLst>
          </p:cNvPr>
          <p:cNvPicPr>
            <a:picLocks noChangeAspect="1"/>
          </p:cNvPicPr>
          <p:nvPr/>
        </p:nvPicPr>
        <p:blipFill>
          <a:blip r:embed="rId3"/>
          <a:stretch>
            <a:fillRect/>
          </a:stretch>
        </p:blipFill>
        <p:spPr>
          <a:xfrm>
            <a:off x="1163265" y="3293856"/>
            <a:ext cx="3444739" cy="1792819"/>
          </a:xfrm>
          <a:prstGeom prst="rect">
            <a:avLst/>
          </a:prstGeom>
        </p:spPr>
      </p:pic>
      <p:sp>
        <p:nvSpPr>
          <p:cNvPr id="13" name="TextBox 12">
            <a:extLst>
              <a:ext uri="{FF2B5EF4-FFF2-40B4-BE49-F238E27FC236}">
                <a16:creationId xmlns:a16="http://schemas.microsoft.com/office/drawing/2014/main" id="{E8E6D563-8C1C-460E-A432-BD4258A50D08}"/>
              </a:ext>
            </a:extLst>
          </p:cNvPr>
          <p:cNvSpPr txBox="1"/>
          <p:nvPr/>
        </p:nvSpPr>
        <p:spPr>
          <a:xfrm>
            <a:off x="1876978" y="5151278"/>
            <a:ext cx="2017313" cy="243143"/>
          </a:xfrm>
          <a:prstGeom prst="rect">
            <a:avLst/>
          </a:prstGeom>
          <a:solidFill>
            <a:schemeClr val="bg1"/>
          </a:solidFill>
          <a:ln>
            <a:solidFill>
              <a:srgbClr val="FFC000"/>
            </a:solidFill>
          </a:ln>
        </p:spPr>
        <p:txBody>
          <a:bodyPr wrap="square" rtlCol="0">
            <a:spAutoFit/>
          </a:bodyPr>
          <a:lstStyle/>
          <a:p>
            <a:pPr algn="ctr">
              <a:lnSpc>
                <a:spcPct val="150000"/>
              </a:lnSpc>
            </a:pPr>
            <a:r>
              <a:rPr lang="ko-KR" altLang="en-US" sz="750" dirty="0">
                <a:latin typeface="+mn-ea"/>
              </a:rPr>
              <a:t>정상 진행 시 그림처럼 출력</a:t>
            </a:r>
            <a:endParaRPr lang="en-US" altLang="ko-KR" sz="750" dirty="0">
              <a:latin typeface="+mn-ea"/>
            </a:endParaRPr>
          </a:p>
        </p:txBody>
      </p:sp>
    </p:spTree>
    <p:extLst>
      <p:ext uri="{BB962C8B-B14F-4D97-AF65-F5344CB8AC3E}">
        <p14:creationId xmlns:p14="http://schemas.microsoft.com/office/powerpoint/2010/main" val="26114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3A0AFE44-A7AD-4309-B6B9-0EB6FE1D1AE3}"/>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6. </a:t>
            </a:r>
            <a:r>
              <a:rPr lang="ko-KR" altLang="en-US" sz="2800" dirty="0">
                <a:latin typeface="+mj-ea"/>
              </a:rPr>
              <a:t>클라우드 서비스 환경 설정</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5044D0AB-954D-45C8-9CE5-BDAC0661C80C}"/>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75944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46EB191-C4FB-4FA7-8E77-A73C9FEA6FB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6. </a:t>
            </a:r>
            <a:r>
              <a:rPr lang="ko-KR" altLang="en-US" sz="2000" dirty="0">
                <a:latin typeface="+mn-ea"/>
              </a:rPr>
              <a:t>클라우드 서비스 환경 설정 </a:t>
            </a:r>
            <a:r>
              <a:rPr lang="en-US" altLang="ko-KR" sz="2000" dirty="0">
                <a:latin typeface="+mn-ea"/>
              </a:rPr>
              <a:t>(1/22)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064896" cy="393460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WEB</a:t>
            </a:r>
            <a:r>
              <a:rPr lang="ko-KR" altLang="en-US" sz="1200" dirty="0">
                <a:latin typeface="+mn-ea"/>
              </a:rPr>
              <a:t> 서버</a:t>
            </a: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의</a:t>
            </a:r>
            <a:r>
              <a:rPr lang="en-US" altLang="ko-KR" sz="1200" dirty="0">
                <a:latin typeface="+mn-ea"/>
              </a:rPr>
              <a:t> </a:t>
            </a:r>
            <a:r>
              <a:rPr lang="ko-KR" altLang="en-US" sz="1200" dirty="0">
                <a:latin typeface="+mn-ea"/>
              </a:rPr>
              <a:t>웹서버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nginx.conf</a:t>
            </a:r>
            <a:r>
              <a:rPr lang="en-US" altLang="ko-KR" sz="1200" dirty="0">
                <a:latin typeface="+mn-ea"/>
              </a:rPr>
              <a:t> : </a:t>
            </a:r>
            <a:r>
              <a:rPr lang="en-US" altLang="ko-KR" sz="1200" dirty="0" err="1">
                <a:latin typeface="+mn-ea"/>
              </a:rPr>
              <a:t>nginx</a:t>
            </a:r>
            <a:r>
              <a:rPr lang="en-US" altLang="ko-KR" sz="1200" dirty="0">
                <a:latin typeface="+mn-ea"/>
              </a:rPr>
              <a:t> </a:t>
            </a:r>
            <a:r>
              <a:rPr lang="ko-KR" altLang="en-US" sz="1200" dirty="0">
                <a:latin typeface="+mn-ea"/>
              </a:rPr>
              <a:t>프로그램 기본설정</a:t>
            </a:r>
            <a:endParaRPr lang="en-US" altLang="ko-KR" sz="1200" dirty="0">
              <a:latin typeface="+mn-ea"/>
            </a:endParaRPr>
          </a:p>
          <a:p>
            <a:pPr>
              <a:lnSpc>
                <a:spcPct val="150000"/>
              </a:lnSpc>
            </a:pPr>
            <a:r>
              <a:rPr lang="en-US" altLang="ko-KR" sz="1200" dirty="0">
                <a:latin typeface="+mn-ea"/>
              </a:rPr>
              <a:t>     /sites-enabled/default : Django, Grafana </a:t>
            </a:r>
            <a:r>
              <a:rPr lang="ko-KR" altLang="en-US" sz="1200" dirty="0">
                <a:latin typeface="+mn-ea"/>
              </a:rPr>
              <a:t>프록시</a:t>
            </a:r>
            <a:r>
              <a:rPr lang="en-US" altLang="ko-KR" sz="1200" dirty="0">
                <a:latin typeface="+mn-ea"/>
              </a:rPr>
              <a:t>, </a:t>
            </a:r>
            <a:r>
              <a:rPr lang="ko-KR" altLang="en-US" sz="1200" dirty="0">
                <a:latin typeface="+mn-ea"/>
              </a:rPr>
              <a:t>도메인</a:t>
            </a:r>
            <a:r>
              <a:rPr lang="en-US" altLang="ko-KR" sz="1200" dirty="0">
                <a:latin typeface="+mn-ea"/>
              </a:rPr>
              <a:t>,</a:t>
            </a:r>
            <a:r>
              <a:rPr lang="ko-KR" altLang="en-US" sz="1200" dirty="0">
                <a:latin typeface="+mn-ea"/>
              </a:rPr>
              <a:t> </a:t>
            </a:r>
            <a:r>
              <a:rPr lang="en-US" altLang="ko-KR" sz="1200" dirty="0">
                <a:latin typeface="+mn-ea"/>
              </a:rPr>
              <a:t>https</a:t>
            </a:r>
            <a:r>
              <a:rPr lang="ko-KR" altLang="en-US" sz="1200" dirty="0">
                <a:latin typeface="+mn-ea"/>
              </a:rPr>
              <a:t> 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access.log : </a:t>
            </a:r>
            <a:r>
              <a:rPr lang="ko-KR" altLang="en-US" sz="1200" dirty="0">
                <a:latin typeface="+mn-ea"/>
              </a:rPr>
              <a:t>웹서버</a:t>
            </a:r>
            <a:r>
              <a:rPr lang="en-US" altLang="ko-KR" sz="1200" dirty="0">
                <a:latin typeface="+mn-ea"/>
              </a:rPr>
              <a:t> </a:t>
            </a:r>
            <a:r>
              <a:rPr lang="ko-KR" altLang="en-US" sz="1200" dirty="0">
                <a:latin typeface="+mn-ea"/>
              </a:rPr>
              <a:t>접속 로그</a:t>
            </a:r>
            <a:endParaRPr lang="en-US" altLang="ko-KR" sz="1200" dirty="0">
              <a:latin typeface="+mn-ea"/>
            </a:endParaRPr>
          </a:p>
          <a:p>
            <a:pPr>
              <a:lnSpc>
                <a:spcPct val="150000"/>
              </a:lnSpc>
            </a:pPr>
            <a:r>
              <a:rPr lang="en-US" altLang="ko-KR" sz="1200" dirty="0">
                <a:latin typeface="+mn-ea"/>
              </a:rPr>
              <a:t>    error.log : </a:t>
            </a:r>
            <a:r>
              <a:rPr lang="ko-KR" altLang="en-US" sz="1200" dirty="0">
                <a:latin typeface="+mn-ea"/>
              </a:rPr>
              <a:t>웹서버</a:t>
            </a:r>
            <a:r>
              <a:rPr lang="en-US" altLang="ko-KR" sz="1200" dirty="0">
                <a:latin typeface="+mn-ea"/>
              </a:rPr>
              <a:t> </a:t>
            </a:r>
            <a:r>
              <a:rPr lang="ko-KR" altLang="en-US" sz="1200" dirty="0">
                <a:latin typeface="+mn-ea"/>
              </a:rPr>
              <a:t>오류 로그</a:t>
            </a:r>
            <a:endParaRPr lang="en-US" altLang="ko-KR" sz="1200" dirty="0">
              <a:latin typeface="+mn-ea"/>
            </a:endParaRPr>
          </a:p>
        </p:txBody>
      </p:sp>
      <p:pic>
        <p:nvPicPr>
          <p:cNvPr id="8" name="그림 7">
            <a:extLst>
              <a:ext uri="{FF2B5EF4-FFF2-40B4-BE49-F238E27FC236}">
                <a16:creationId xmlns:a16="http://schemas.microsoft.com/office/drawing/2014/main" id="{49CDA44B-098F-4665-9A2F-8C1B5451F3A3}"/>
              </a:ext>
            </a:extLst>
          </p:cNvPr>
          <p:cNvPicPr>
            <a:picLocks noChangeAspect="1"/>
          </p:cNvPicPr>
          <p:nvPr/>
        </p:nvPicPr>
        <p:blipFill>
          <a:blip r:embed="rId2"/>
          <a:stretch>
            <a:fillRect/>
          </a:stretch>
        </p:blipFill>
        <p:spPr>
          <a:xfrm>
            <a:off x="971600" y="3609021"/>
            <a:ext cx="4957763" cy="435769"/>
          </a:xfrm>
          <a:prstGeom prst="rect">
            <a:avLst/>
          </a:prstGeom>
        </p:spPr>
      </p:pic>
      <p:pic>
        <p:nvPicPr>
          <p:cNvPr id="10" name="그림 9">
            <a:extLst>
              <a:ext uri="{FF2B5EF4-FFF2-40B4-BE49-F238E27FC236}">
                <a16:creationId xmlns:a16="http://schemas.microsoft.com/office/drawing/2014/main" id="{4A276FBC-AADB-4F3B-BA05-E68DD18B8EC8}"/>
              </a:ext>
            </a:extLst>
          </p:cNvPr>
          <p:cNvPicPr>
            <a:picLocks noChangeAspect="1"/>
          </p:cNvPicPr>
          <p:nvPr/>
        </p:nvPicPr>
        <p:blipFill>
          <a:blip r:embed="rId3"/>
          <a:stretch>
            <a:fillRect/>
          </a:stretch>
        </p:blipFill>
        <p:spPr>
          <a:xfrm>
            <a:off x="971600" y="5229786"/>
            <a:ext cx="5865019" cy="664369"/>
          </a:xfrm>
          <a:prstGeom prst="rect">
            <a:avLst/>
          </a:prstGeom>
        </p:spPr>
      </p:pic>
    </p:spTree>
    <p:extLst>
      <p:ext uri="{BB962C8B-B14F-4D97-AF65-F5344CB8AC3E}">
        <p14:creationId xmlns:p14="http://schemas.microsoft.com/office/powerpoint/2010/main" val="405998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a:extLst>
              <a:ext uri="{FF2B5EF4-FFF2-40B4-BE49-F238E27FC236}">
                <a16:creationId xmlns:a16="http://schemas.microsoft.com/office/drawing/2014/main" id="{6D6B8231-0956-44A8-A5F8-E7E71F14EF8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a:t>
            </a:r>
            <a:r>
              <a:rPr lang="en-US" altLang="ko-KR" sz="2000" dirty="0">
                <a:latin typeface="+mj-ea"/>
              </a:rPr>
              <a:t>2/22</a:t>
            </a:r>
            <a:r>
              <a:rPr lang="en-US" altLang="ko-KR" sz="2000" dirty="0">
                <a:latin typeface="+mn-ea"/>
              </a:rPr>
              <a:t>)</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7119"/>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940161"/>
            <a:ext cx="316835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err="1">
                  <a:latin typeface="+mn-ea"/>
                </a:rPr>
                <a:t>nginx.conf</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1661993"/>
            </a:xfrm>
            <a:prstGeom prst="rect">
              <a:avLst/>
            </a:prstGeom>
            <a:noFill/>
          </p:spPr>
          <p:txBody>
            <a:bodyPr wrap="square" rtlCol="0">
              <a:spAutoFit/>
            </a:bodyPr>
            <a:lstStyle/>
            <a:p>
              <a:r>
                <a:rPr lang="en-US" altLang="ko-KR" sz="750" dirty="0"/>
                <a:t>events</a:t>
              </a:r>
              <a:r>
                <a:rPr lang="ko-KR" altLang="en-US" sz="750" dirty="0"/>
                <a:t> </a:t>
              </a:r>
              <a:r>
                <a:rPr lang="en-US" altLang="ko-KR" sz="750" dirty="0"/>
                <a:t>{</a:t>
              </a:r>
            </a:p>
            <a:p>
              <a:r>
                <a:rPr lang="en-US" altLang="ko-KR" sz="750" dirty="0"/>
                <a:t>	...</a:t>
              </a:r>
            </a:p>
            <a:p>
              <a:r>
                <a:rPr lang="en-US" altLang="ko-KR" sz="750" dirty="0"/>
                <a:t>}</a:t>
              </a:r>
            </a:p>
            <a:p>
              <a:r>
                <a:rPr lang="en-US" altLang="ko-KR" sz="750" dirty="0"/>
                <a:t>http</a:t>
              </a:r>
              <a:r>
                <a:rPr lang="ko-KR" altLang="en-US" sz="750" dirty="0"/>
                <a:t> </a:t>
              </a:r>
              <a:r>
                <a:rPr lang="en-US" altLang="ko-KR" sz="750" dirty="0"/>
                <a:t>{</a:t>
              </a:r>
            </a:p>
            <a:p>
              <a:r>
                <a:rPr lang="en-US" altLang="ko-KR" sz="750" dirty="0"/>
                <a:t>	...</a:t>
              </a:r>
            </a:p>
            <a:p>
              <a:r>
                <a:rPr lang="en-US" altLang="ko-KR" sz="750" dirty="0" err="1"/>
                <a:t>client_max_body_size</a:t>
              </a:r>
              <a:r>
                <a:rPr lang="en-US" altLang="ko-KR" sz="750" dirty="0"/>
                <a:t> 50M;</a:t>
              </a:r>
            </a:p>
            <a:p>
              <a:r>
                <a:rPr lang="en-US" altLang="ko-KR" sz="750" dirty="0"/>
                <a:t>	...</a:t>
              </a:r>
            </a:p>
            <a:p>
              <a:r>
                <a:rPr lang="en-US" altLang="ko-KR" sz="750" dirty="0"/>
                <a:t>}</a:t>
              </a:r>
            </a:p>
            <a:p>
              <a:endParaRPr lang="en-US" altLang="ko-KR" sz="750" dirty="0"/>
            </a:p>
            <a:p>
              <a:endParaRPr lang="ko-KR" altLang="en-US" sz="750" dirty="0"/>
            </a:p>
          </p:txBody>
        </p:sp>
      </p:grpSp>
      <p:grpSp>
        <p:nvGrpSpPr>
          <p:cNvPr id="14" name="그룹 13">
            <a:extLst>
              <a:ext uri="{FF2B5EF4-FFF2-40B4-BE49-F238E27FC236}">
                <a16:creationId xmlns:a16="http://schemas.microsoft.com/office/drawing/2014/main" id="{C28B8A24-88C1-4012-BCC3-3A62AADFDFF0}"/>
              </a:ext>
            </a:extLst>
          </p:cNvPr>
          <p:cNvGrpSpPr/>
          <p:nvPr/>
        </p:nvGrpSpPr>
        <p:grpSpPr>
          <a:xfrm>
            <a:off x="3995936" y="1937304"/>
            <a:ext cx="4608512" cy="3700634"/>
            <a:chOff x="911424" y="1447150"/>
            <a:chExt cx="4680520" cy="4934178"/>
          </a:xfrm>
        </p:grpSpPr>
        <p:sp>
          <p:nvSpPr>
            <p:cNvPr id="16" name="직사각형 15">
              <a:extLst>
                <a:ext uri="{FF2B5EF4-FFF2-40B4-BE49-F238E27FC236}">
                  <a16:creationId xmlns:a16="http://schemas.microsoft.com/office/drawing/2014/main" id="{24C0D48B-714D-4570-B033-E3295394499A}"/>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TextBox 16">
              <a:extLst>
                <a:ext uri="{FF2B5EF4-FFF2-40B4-BE49-F238E27FC236}">
                  <a16:creationId xmlns:a16="http://schemas.microsoft.com/office/drawing/2014/main" id="{71C80F11-B357-4D81-9792-66A2B7DDD69E}"/>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a:latin typeface="+mn-ea"/>
                </a:rPr>
                <a:t> sites-enabled/default </a:t>
              </a:r>
              <a:r>
                <a:rPr lang="ko-KR" altLang="en-US" sz="1200" b="1" dirty="0">
                  <a:latin typeface="+mn-ea"/>
                </a:rPr>
                <a:t>설정</a:t>
              </a:r>
              <a:r>
                <a:rPr lang="en-US" altLang="ko-KR" sz="1200" b="1" dirty="0">
                  <a:latin typeface="+mn-ea"/>
                </a:rPr>
                <a:t> </a:t>
              </a:r>
            </a:p>
          </p:txBody>
        </p:sp>
        <p:sp>
          <p:nvSpPr>
            <p:cNvPr id="18" name="TextBox 17">
              <a:extLst>
                <a:ext uri="{FF2B5EF4-FFF2-40B4-BE49-F238E27FC236}">
                  <a16:creationId xmlns:a16="http://schemas.microsoft.com/office/drawing/2014/main" id="{53CCDBF9-5130-4277-A91B-CD4B8C256EBA}"/>
                </a:ext>
              </a:extLst>
            </p:cNvPr>
            <p:cNvSpPr txBox="1"/>
            <p:nvPr/>
          </p:nvSpPr>
          <p:spPr>
            <a:xfrm>
              <a:off x="911424" y="2085818"/>
              <a:ext cx="4680520" cy="2893100"/>
            </a:xfrm>
            <a:prstGeom prst="rect">
              <a:avLst/>
            </a:prstGeom>
            <a:noFill/>
          </p:spPr>
          <p:txBody>
            <a:bodyPr wrap="square" rtlCol="0">
              <a:spAutoFit/>
            </a:bodyPr>
            <a:lstStyle/>
            <a:p>
              <a:r>
                <a:rPr lang="en-US" altLang="ko-KR" sz="750" dirty="0"/>
                <a:t>server { </a:t>
              </a:r>
            </a:p>
            <a:p>
              <a:r>
                <a:rPr lang="en-US" altLang="ko-KR" sz="750" dirty="0"/>
                <a:t>        listen 80 </a:t>
              </a:r>
              <a:r>
                <a:rPr lang="en-US" altLang="ko-KR" sz="750" dirty="0" err="1"/>
                <a:t>default_server</a:t>
              </a:r>
              <a:r>
                <a:rPr lang="en-US" altLang="ko-KR" sz="750" dirty="0"/>
                <a:t>;</a:t>
              </a:r>
            </a:p>
            <a:p>
              <a:r>
                <a:rPr lang="en-US" altLang="ko-KR" sz="750" dirty="0"/>
                <a:t>        </a:t>
              </a:r>
              <a:r>
                <a:rPr lang="en-US" altLang="ko-KR" sz="750" dirty="0" err="1"/>
                <a:t>server_name</a:t>
              </a:r>
              <a:r>
                <a:rPr lang="en-US" altLang="ko-KR" sz="750" dirty="0"/>
                <a:t> domain.com;</a:t>
              </a:r>
            </a:p>
            <a:p>
              <a:endParaRPr lang="en-US" altLang="ko-KR" sz="750" dirty="0"/>
            </a:p>
            <a:p>
              <a:r>
                <a:rPr lang="en-US" altLang="ko-KR" sz="750" dirty="0"/>
                <a:t>        location / {</a:t>
              </a:r>
            </a:p>
            <a:p>
              <a:r>
                <a:rPr lang="en-US" altLang="ko-KR" sz="750" dirty="0"/>
                <a:t>               return 301 https://$host$request_uri;</a:t>
              </a:r>
            </a:p>
            <a:p>
              <a:r>
                <a:rPr lang="en-US" altLang="ko-KR" sz="750" dirty="0"/>
                <a:t>        }</a:t>
              </a:r>
            </a:p>
            <a:p>
              <a:r>
                <a:rPr lang="en-US" altLang="ko-KR" sz="750" dirty="0"/>
                <a:t>        location / {</a:t>
              </a:r>
            </a:p>
            <a:p>
              <a:r>
                <a:rPr lang="en-US" altLang="ko-KR" sz="750" dirty="0"/>
                <a:t>                 </a:t>
              </a:r>
              <a:r>
                <a:rPr lang="en-US" altLang="ko-KR" sz="750" dirty="0" err="1"/>
                <a:t>proxy_pass</a:t>
              </a:r>
              <a:r>
                <a:rPr lang="en-US" altLang="ko-KR" sz="750" dirty="0"/>
                <a:t> </a:t>
              </a:r>
              <a:r>
                <a:rPr lang="en-US" altLang="ko-KR" sz="750" dirty="0">
                  <a:hlinkClick r:id="rId2"/>
                </a:rPr>
                <a:t>http://localhost:8000</a:t>
              </a:r>
              <a:r>
                <a:rPr lang="en-US" altLang="ko-KR" sz="750" dirty="0"/>
                <a:t>;</a:t>
              </a:r>
            </a:p>
            <a:p>
              <a:r>
                <a:rPr lang="en-US" altLang="ko-KR" sz="750" dirty="0"/>
                <a:t>        }</a:t>
              </a:r>
            </a:p>
            <a:p>
              <a:endParaRPr lang="en-US" altLang="ko-KR" sz="750" dirty="0"/>
            </a:p>
            <a:p>
              <a:r>
                <a:rPr lang="en-US" altLang="ko-KR" sz="750" dirty="0"/>
                <a:t>        listen              443 </a:t>
              </a:r>
              <a:r>
                <a:rPr lang="en-US" altLang="ko-KR" sz="750" dirty="0" err="1"/>
                <a:t>ssl</a:t>
              </a:r>
              <a:r>
                <a:rPr lang="en-US" altLang="ko-KR" sz="750" dirty="0"/>
                <a:t>;</a:t>
              </a:r>
            </a:p>
            <a:p>
              <a:r>
                <a:rPr lang="en-US" altLang="ko-KR" sz="750" dirty="0"/>
                <a:t>        </a:t>
              </a:r>
              <a:r>
                <a:rPr lang="en-US" altLang="ko-KR" sz="750" dirty="0" err="1"/>
                <a:t>ssl_certificate</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fullchain.pem</a:t>
              </a:r>
              <a:r>
                <a:rPr lang="en-US" altLang="ko-KR" sz="750" dirty="0"/>
                <a:t>;</a:t>
              </a:r>
            </a:p>
            <a:p>
              <a:r>
                <a:rPr lang="en-US" altLang="ko-KR" sz="750" dirty="0"/>
                <a:t>        </a:t>
              </a:r>
              <a:r>
                <a:rPr lang="en-US" altLang="ko-KR" sz="750" dirty="0" err="1"/>
                <a:t>ssl_certificate_key</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privkey.pem</a:t>
              </a:r>
              <a:r>
                <a:rPr lang="en-US" altLang="ko-KR" sz="750" dirty="0"/>
                <a:t>; </a:t>
              </a:r>
            </a:p>
            <a:p>
              <a:r>
                <a:rPr lang="en-US" altLang="ko-KR" sz="750" dirty="0"/>
                <a:t>        include /</a:t>
              </a:r>
              <a:r>
                <a:rPr lang="en-US" altLang="ko-KR" sz="750" dirty="0" err="1"/>
                <a:t>etc</a:t>
              </a:r>
              <a:r>
                <a:rPr lang="en-US" altLang="ko-KR" sz="750" dirty="0"/>
                <a:t>/</a:t>
              </a:r>
              <a:r>
                <a:rPr lang="en-US" altLang="ko-KR" sz="750" dirty="0" err="1"/>
                <a:t>letsencrypt</a:t>
              </a:r>
              <a:r>
                <a:rPr lang="en-US" altLang="ko-KR" sz="750" dirty="0"/>
                <a:t>/options-</a:t>
              </a:r>
              <a:r>
                <a:rPr lang="en-US" altLang="ko-KR" sz="750" dirty="0" err="1"/>
                <a:t>ssl</a:t>
              </a:r>
              <a:r>
                <a:rPr lang="en-US" altLang="ko-KR" sz="750" dirty="0"/>
                <a:t>-</a:t>
              </a:r>
              <a:r>
                <a:rPr lang="en-US" altLang="ko-KR" sz="750" dirty="0" err="1"/>
                <a:t>nginx.conf</a:t>
              </a:r>
              <a:r>
                <a:rPr lang="en-US" altLang="ko-KR" sz="750" dirty="0"/>
                <a:t>;</a:t>
              </a:r>
            </a:p>
            <a:p>
              <a:r>
                <a:rPr lang="en-US" altLang="ko-KR" sz="750" dirty="0"/>
                <a:t>        </a:t>
              </a:r>
              <a:r>
                <a:rPr lang="en-US" altLang="ko-KR" sz="750" dirty="0" err="1"/>
                <a:t>ssl_dhparam</a:t>
              </a:r>
              <a:r>
                <a:rPr lang="en-US" altLang="ko-KR" sz="750" dirty="0"/>
                <a:t> /</a:t>
              </a:r>
              <a:r>
                <a:rPr lang="en-US" altLang="ko-KR" sz="750" dirty="0" err="1"/>
                <a:t>etc</a:t>
              </a:r>
              <a:r>
                <a:rPr lang="en-US" altLang="ko-KR" sz="750" dirty="0"/>
                <a:t>/</a:t>
              </a:r>
              <a:r>
                <a:rPr lang="en-US" altLang="ko-KR" sz="750" dirty="0" err="1"/>
                <a:t>letsencrypt</a:t>
              </a:r>
              <a:r>
                <a:rPr lang="en-US" altLang="ko-KR" sz="750" dirty="0"/>
                <a:t>/</a:t>
              </a:r>
              <a:r>
                <a:rPr lang="en-US" altLang="ko-KR" sz="750" dirty="0" err="1"/>
                <a:t>ssl-dhparams.pem</a:t>
              </a:r>
              <a:r>
                <a:rPr lang="en-US" altLang="ko-KR" sz="750" dirty="0"/>
                <a:t>;</a:t>
              </a:r>
            </a:p>
            <a:p>
              <a:r>
                <a:rPr lang="en-US" altLang="ko-KR" sz="750" dirty="0"/>
                <a:t>}</a:t>
              </a:r>
            </a:p>
            <a:p>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44681" y="2996953"/>
            <a:ext cx="156322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업로드 용량 설정 </a:t>
            </a:r>
            <a:r>
              <a:rPr lang="en-US" altLang="ko-KR" sz="750" dirty="0">
                <a:latin typeface="+mn-ea"/>
              </a:rPr>
              <a:t>(</a:t>
            </a:r>
            <a:r>
              <a:rPr lang="ko-KR" altLang="en-US" sz="750" dirty="0">
                <a:latin typeface="+mn-ea"/>
              </a:rPr>
              <a:t>최대 </a:t>
            </a:r>
            <a:r>
              <a:rPr lang="en-US" altLang="ko-KR" sz="750" dirty="0">
                <a:latin typeface="+mn-ea"/>
              </a:rPr>
              <a:t>50MB)</a:t>
            </a:r>
          </a:p>
        </p:txBody>
      </p:sp>
      <p:sp>
        <p:nvSpPr>
          <p:cNvPr id="25" name="TextBox 24">
            <a:extLst>
              <a:ext uri="{FF2B5EF4-FFF2-40B4-BE49-F238E27FC236}">
                <a16:creationId xmlns:a16="http://schemas.microsoft.com/office/drawing/2014/main" id="{5DD3B01E-B8A0-4D13-BB07-C0DA8A84CF2D}"/>
              </a:ext>
            </a:extLst>
          </p:cNvPr>
          <p:cNvSpPr txBox="1"/>
          <p:nvPr/>
        </p:nvSpPr>
        <p:spPr>
          <a:xfrm>
            <a:off x="6584720" y="2656758"/>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도메인명</a:t>
            </a:r>
            <a:endParaRPr lang="en-US" altLang="ko-KR" sz="750" dirty="0">
              <a:latin typeface="+mn-ea"/>
            </a:endParaRPr>
          </a:p>
        </p:txBody>
      </p:sp>
      <p:sp>
        <p:nvSpPr>
          <p:cNvPr id="27" name="TextBox 26">
            <a:extLst>
              <a:ext uri="{FF2B5EF4-FFF2-40B4-BE49-F238E27FC236}">
                <a16:creationId xmlns:a16="http://schemas.microsoft.com/office/drawing/2014/main" id="{3C34404D-07D1-489E-95BD-469C12867286}"/>
              </a:ext>
            </a:extLst>
          </p:cNvPr>
          <p:cNvSpPr txBox="1"/>
          <p:nvPr/>
        </p:nvSpPr>
        <p:spPr>
          <a:xfrm>
            <a:off x="6584721" y="3185857"/>
            <a:ext cx="170335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a:t>
            </a:r>
            <a:r>
              <a:rPr lang="ko-KR" altLang="en-US" sz="750" dirty="0">
                <a:latin typeface="+mn-ea"/>
              </a:rPr>
              <a:t>프록시</a:t>
            </a:r>
            <a:r>
              <a:rPr lang="en-US" altLang="ko-KR" sz="750" dirty="0">
                <a:latin typeface="+mn-ea"/>
              </a:rPr>
              <a:t> </a:t>
            </a:r>
            <a:r>
              <a:rPr lang="ko-KR" altLang="en-US" sz="750" dirty="0">
                <a:latin typeface="+mn-ea"/>
              </a:rPr>
              <a:t>설정</a:t>
            </a:r>
            <a:endParaRPr lang="en-US" altLang="ko-KR" sz="750" dirty="0">
              <a:latin typeface="+mn-ea"/>
            </a:endParaRPr>
          </a:p>
        </p:txBody>
      </p:sp>
      <p:sp>
        <p:nvSpPr>
          <p:cNvPr id="31" name="TextBox 30">
            <a:extLst>
              <a:ext uri="{FF2B5EF4-FFF2-40B4-BE49-F238E27FC236}">
                <a16:creationId xmlns:a16="http://schemas.microsoft.com/office/drawing/2014/main" id="{CEEF46CE-A419-4720-B996-28E9DE8FECCB}"/>
              </a:ext>
            </a:extLst>
          </p:cNvPr>
          <p:cNvSpPr txBox="1"/>
          <p:nvPr/>
        </p:nvSpPr>
        <p:spPr>
          <a:xfrm>
            <a:off x="6584720" y="4077072"/>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ssl</a:t>
            </a:r>
            <a:r>
              <a:rPr lang="en-US" altLang="ko-KR" sz="750" dirty="0">
                <a:latin typeface="+mn-ea"/>
              </a:rPr>
              <a:t> </a:t>
            </a:r>
            <a:r>
              <a:rPr lang="ko-KR" altLang="en-US" sz="750" dirty="0">
                <a:latin typeface="+mn-ea"/>
              </a:rPr>
              <a:t>설정 </a:t>
            </a:r>
            <a:r>
              <a:rPr lang="en-US" altLang="ko-KR" sz="750" dirty="0">
                <a:latin typeface="+mn-ea"/>
              </a:rPr>
              <a:t>(https)</a:t>
            </a:r>
          </a:p>
        </p:txBody>
      </p:sp>
    </p:spTree>
    <p:extLst>
      <p:ext uri="{BB962C8B-B14F-4D97-AF65-F5344CB8AC3E}">
        <p14:creationId xmlns:p14="http://schemas.microsoft.com/office/powerpoint/2010/main" val="51790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41F8A426-3EAA-4F0A-8495-12F001331B0C}"/>
              </a:ext>
            </a:extLst>
          </p:cNvPr>
          <p:cNvSpPr>
            <a:spLocks noChangeArrowheads="1"/>
          </p:cNvSpPr>
          <p:nvPr/>
        </p:nvSpPr>
        <p:spPr bwMode="auto">
          <a:xfrm>
            <a:off x="467544"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340768"/>
            <a:ext cx="815490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 등 데이터베이스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mysql</a:t>
            </a:r>
            <a:r>
              <a:rPr lang="en-US" altLang="ko-KR" sz="1200" dirty="0">
                <a:latin typeface="+mn-ea"/>
              </a:rPr>
              <a:t>, </a:t>
            </a:r>
            <a:r>
              <a:rPr lang="en-US" altLang="ko-KR" sz="1200" dirty="0" err="1">
                <a:latin typeface="+mn-ea"/>
              </a:rPr>
              <a:t>mariadb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 </a:t>
            </a:r>
            <a:r>
              <a:rPr lang="en-US" altLang="ko-KR" sz="1200" dirty="0" err="1">
                <a:latin typeface="+mn-ea"/>
              </a:rPr>
              <a:t>mysql</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mysql</a:t>
            </a:r>
            <a:r>
              <a:rPr lang="en-US" altLang="ko-KR" sz="1200" dirty="0">
                <a:latin typeface="+mn-ea"/>
              </a:rPr>
              <a:t>/</a:t>
            </a:r>
            <a:r>
              <a:rPr lang="en-US" altLang="ko-KR" sz="1200" dirty="0" err="1">
                <a:latin typeface="+mn-ea"/>
              </a:rPr>
              <a:t>mariadb.conf.d</a:t>
            </a:r>
            <a:r>
              <a:rPr lang="en-US" altLang="ko-KR" sz="1200" dirty="0">
                <a:latin typeface="+mn-ea"/>
              </a:rPr>
              <a:t>/</a:t>
            </a:r>
          </a:p>
          <a:p>
            <a:pPr>
              <a:lnSpc>
                <a:spcPct val="150000"/>
              </a:lnSpc>
            </a:pPr>
            <a:r>
              <a:rPr lang="en-US" altLang="ko-KR" sz="1200" dirty="0">
                <a:latin typeface="+mn-ea"/>
              </a:rPr>
              <a:t>    50-server.cnf : </a:t>
            </a:r>
            <a:r>
              <a:rPr lang="en-US" altLang="ko-KR" sz="1200" dirty="0" err="1">
                <a:latin typeface="+mn-ea"/>
              </a:rPr>
              <a:t>Mariadb</a:t>
            </a:r>
            <a:r>
              <a:rPr lang="en-US" altLang="ko-KR" sz="1200" dirty="0">
                <a:latin typeface="+mn-ea"/>
              </a:rPr>
              <a:t> server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mysql</a:t>
            </a:r>
            <a:r>
              <a:rPr lang="en-US" altLang="ko-KR" sz="1200" dirty="0">
                <a:latin typeface="+mn-ea"/>
              </a:rPr>
              <a:t>/</a:t>
            </a:r>
          </a:p>
          <a:p>
            <a:pPr>
              <a:lnSpc>
                <a:spcPct val="150000"/>
              </a:lnSpc>
            </a:pPr>
            <a:r>
              <a:rPr lang="en-US" altLang="ko-KR" sz="1200" dirty="0">
                <a:latin typeface="+mn-ea"/>
              </a:rPr>
              <a:t>    error.log : MariaDB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A7150E42-E6E1-435A-B631-7262E9CFC343}"/>
              </a:ext>
            </a:extLst>
          </p:cNvPr>
          <p:cNvPicPr>
            <a:picLocks noChangeAspect="1"/>
          </p:cNvPicPr>
          <p:nvPr/>
        </p:nvPicPr>
        <p:blipFill>
          <a:blip r:embed="rId2"/>
          <a:stretch>
            <a:fillRect/>
          </a:stretch>
        </p:blipFill>
        <p:spPr>
          <a:xfrm>
            <a:off x="886609" y="3133068"/>
            <a:ext cx="6757099" cy="295932"/>
          </a:xfrm>
          <a:prstGeom prst="rect">
            <a:avLst/>
          </a:prstGeom>
        </p:spPr>
      </p:pic>
      <p:pic>
        <p:nvPicPr>
          <p:cNvPr id="8" name="그림 7">
            <a:extLst>
              <a:ext uri="{FF2B5EF4-FFF2-40B4-BE49-F238E27FC236}">
                <a16:creationId xmlns:a16="http://schemas.microsoft.com/office/drawing/2014/main" id="{7FCD3805-63A6-4CFF-8266-051F98DE8B8D}"/>
              </a:ext>
            </a:extLst>
          </p:cNvPr>
          <p:cNvPicPr>
            <a:picLocks noChangeAspect="1"/>
          </p:cNvPicPr>
          <p:nvPr/>
        </p:nvPicPr>
        <p:blipFill>
          <a:blip r:embed="rId3"/>
          <a:stretch>
            <a:fillRect/>
          </a:stretch>
        </p:blipFill>
        <p:spPr>
          <a:xfrm>
            <a:off x="893785" y="4536183"/>
            <a:ext cx="2882632" cy="332977"/>
          </a:xfrm>
          <a:prstGeom prst="rect">
            <a:avLst/>
          </a:prstGeom>
        </p:spPr>
      </p:pic>
    </p:spTree>
    <p:extLst>
      <p:ext uri="{BB962C8B-B14F-4D97-AF65-F5344CB8AC3E}">
        <p14:creationId xmlns:p14="http://schemas.microsoft.com/office/powerpoint/2010/main" val="424880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340768"/>
            <a:ext cx="4032448"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50-server.cnf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123658"/>
            </a:xfrm>
            <a:prstGeom prst="rect">
              <a:avLst/>
            </a:prstGeom>
            <a:noFill/>
          </p:spPr>
          <p:txBody>
            <a:bodyPr wrap="square" rtlCol="0">
              <a:spAutoFit/>
            </a:bodyPr>
            <a:lstStyle/>
            <a:p>
              <a:r>
                <a:rPr lang="en-US" altLang="ko-KR" sz="750" dirty="0"/>
                <a:t>...</a:t>
              </a:r>
            </a:p>
            <a:p>
              <a:endParaRPr lang="en-US" altLang="ko-KR" sz="750" dirty="0"/>
            </a:p>
            <a:p>
              <a:r>
                <a:rPr lang="en-US" altLang="ko-KR" sz="750" dirty="0"/>
                <a:t>bind-address            = 127.0.0.1</a:t>
              </a:r>
            </a:p>
            <a:p>
              <a:endParaRPr lang="en-US" altLang="ko-KR" sz="750" dirty="0"/>
            </a:p>
            <a:p>
              <a:r>
                <a:rPr lang="en-US" altLang="ko-KR" sz="750" dirty="0"/>
                <a:t>...</a:t>
              </a:r>
            </a:p>
            <a:p>
              <a:endParaRPr lang="en-US" altLang="ko-KR" sz="750" dirty="0"/>
            </a:p>
            <a:p>
              <a:r>
                <a:rPr lang="en-US" altLang="ko-KR" sz="750" dirty="0" err="1"/>
                <a:t>log_error</a:t>
              </a:r>
              <a:r>
                <a:rPr lang="en-US" altLang="ko-KR" sz="750" dirty="0"/>
                <a:t> = /var/log/</a:t>
              </a:r>
              <a:r>
                <a:rPr lang="en-US" altLang="ko-KR" sz="750" dirty="0" err="1"/>
                <a:t>mysql</a:t>
              </a:r>
              <a:r>
                <a:rPr lang="en-US" altLang="ko-KR" sz="750" dirty="0"/>
                <a:t>/error.log</a:t>
              </a:r>
            </a:p>
            <a:p>
              <a:endParaRPr lang="en-US" altLang="ko-KR" sz="750" dirty="0"/>
            </a:p>
            <a:p>
              <a:r>
                <a:rPr lang="en-US" altLang="ko-KR" sz="750" dirty="0"/>
                <a:t>...</a:t>
              </a:r>
            </a:p>
            <a:p>
              <a:endParaRPr lang="en-US" altLang="ko-KR" sz="750" dirty="0"/>
            </a:p>
            <a:p>
              <a:r>
                <a:rPr lang="en-US" altLang="ko-KR" sz="750" dirty="0"/>
                <a:t>character-set-server  = utf8mb4</a:t>
              </a:r>
            </a:p>
            <a:p>
              <a:r>
                <a:rPr lang="en-US" altLang="ko-KR" sz="750" dirty="0"/>
                <a:t>collation-server      = utf8mb4_general_ci</a:t>
              </a:r>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555776" y="2494569"/>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로그 설정</a:t>
            </a:r>
            <a:endParaRPr lang="en-US" altLang="ko-KR" sz="750" dirty="0">
              <a:latin typeface="+mn-ea"/>
            </a:endParaRPr>
          </a:p>
        </p:txBody>
      </p:sp>
      <p:sp>
        <p:nvSpPr>
          <p:cNvPr id="9" name="TextBox 8">
            <a:extLst>
              <a:ext uri="{FF2B5EF4-FFF2-40B4-BE49-F238E27FC236}">
                <a16:creationId xmlns:a16="http://schemas.microsoft.com/office/drawing/2014/main" id="{EE4F5AFE-50CD-4230-8A86-0AE94186E27D}"/>
              </a:ext>
            </a:extLst>
          </p:cNvPr>
          <p:cNvSpPr txBox="1"/>
          <p:nvPr/>
        </p:nvSpPr>
        <p:spPr>
          <a:xfrm>
            <a:off x="2555776" y="204291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아이피 접근권한 설정 </a:t>
            </a:r>
            <a:r>
              <a:rPr lang="en-US" altLang="ko-KR" sz="750" dirty="0">
                <a:latin typeface="+mn-ea"/>
              </a:rPr>
              <a:t>(</a:t>
            </a:r>
            <a:r>
              <a:rPr lang="ko-KR" altLang="en-US" sz="750" dirty="0">
                <a:latin typeface="+mn-ea"/>
              </a:rPr>
              <a:t>로컬만 허용</a:t>
            </a:r>
            <a:r>
              <a:rPr lang="en-US" altLang="ko-KR" sz="750" dirty="0">
                <a:latin typeface="+mn-ea"/>
              </a:rPr>
              <a:t>)</a:t>
            </a:r>
          </a:p>
        </p:txBody>
      </p:sp>
      <p:sp>
        <p:nvSpPr>
          <p:cNvPr id="3" name="TextBox 2">
            <a:extLst>
              <a:ext uri="{FF2B5EF4-FFF2-40B4-BE49-F238E27FC236}">
                <a16:creationId xmlns:a16="http://schemas.microsoft.com/office/drawing/2014/main" id="{87F7FBC4-E500-42DB-960E-53052F0D635B}"/>
              </a:ext>
            </a:extLst>
          </p:cNvPr>
          <p:cNvSpPr txBox="1"/>
          <p:nvPr/>
        </p:nvSpPr>
        <p:spPr>
          <a:xfrm>
            <a:off x="2555776" y="300214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데이터베이스 인코딩 설정</a:t>
            </a:r>
            <a:endParaRPr lang="en-US" altLang="ko-KR" sz="750" dirty="0">
              <a:latin typeface="+mn-ea"/>
            </a:endParaRPr>
          </a:p>
        </p:txBody>
      </p:sp>
    </p:spTree>
    <p:extLst>
      <p:ext uri="{BB962C8B-B14F-4D97-AF65-F5344CB8AC3E}">
        <p14:creationId xmlns:p14="http://schemas.microsoft.com/office/powerpoint/2010/main" val="3495839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07209"/>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endParaRPr lang="en-US" altLang="ko-KR" sz="1200" dirty="0">
              <a:latin typeface="+mn-ea"/>
            </a:endParaRPr>
          </a:p>
          <a:p>
            <a:pPr marL="628650" lvl="1" indent="-171450">
              <a:lnSpc>
                <a:spcPct val="150000"/>
              </a:lnSpc>
              <a:buFont typeface="Arial" panose="020B0604020202020204" pitchFamily="34" charset="0"/>
              <a:buChar char="•"/>
            </a:pPr>
            <a:endParaRPr lang="ko-KR" altLang="en-US" sz="1200" b="1" baseline="-25000" dirty="0">
              <a:latin typeface="+mn-ea"/>
            </a:endParaRPr>
          </a:p>
        </p:txBody>
      </p:sp>
      <p:sp>
        <p:nvSpPr>
          <p:cNvPr id="16" name="TextBox 15">
            <a:extLst>
              <a:ext uri="{FF2B5EF4-FFF2-40B4-BE49-F238E27FC236}">
                <a16:creationId xmlns:a16="http://schemas.microsoft.com/office/drawing/2014/main" id="{10F8CFF4-AEFC-4328-A846-CC462D2AB017}"/>
              </a:ext>
            </a:extLst>
          </p:cNvPr>
          <p:cNvSpPr txBox="1"/>
          <p:nvPr/>
        </p:nvSpPr>
        <p:spPr>
          <a:xfrm>
            <a:off x="971600" y="1822333"/>
            <a:ext cx="7740860" cy="3939092"/>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mysql_secure_installation</a:t>
            </a:r>
          </a:p>
          <a:p>
            <a:pPr>
              <a:lnSpc>
                <a:spcPct val="150000"/>
              </a:lnSpc>
            </a:pPr>
            <a:r>
              <a:rPr lang="nn-NO" altLang="ko-KR" sz="1050" dirty="0">
                <a:latin typeface="+mn-ea"/>
              </a:rPr>
              <a:t>$ </a:t>
            </a:r>
            <a:r>
              <a:rPr lang="en-US" altLang="ko-KR" sz="1050" dirty="0" err="1">
                <a:latin typeface="+mn-ea"/>
              </a:rPr>
              <a:t>mysql</a:t>
            </a:r>
            <a:r>
              <a:rPr lang="ko-KR" altLang="en-US" sz="1050" dirty="0">
                <a:latin typeface="+mn-ea"/>
              </a:rPr>
              <a:t> </a:t>
            </a:r>
            <a:r>
              <a:rPr lang="en-US" altLang="ko-KR" sz="1050" dirty="0">
                <a:latin typeface="+mn-ea"/>
              </a:rPr>
              <a:t>-u root -p</a:t>
            </a:r>
          </a:p>
          <a:p>
            <a:pPr>
              <a:lnSpc>
                <a:spcPct val="150000"/>
              </a:lnSpc>
            </a:pPr>
            <a:endParaRPr lang="nn-NO" altLang="ko-KR" sz="1050" dirty="0">
              <a:latin typeface="+mn-ea"/>
            </a:endParaRPr>
          </a:p>
          <a:p>
            <a:pPr>
              <a:lnSpc>
                <a:spcPct val="150000"/>
              </a:lnSpc>
            </a:pPr>
            <a:r>
              <a:rPr lang="nn-NO" altLang="ko-KR" sz="1050" dirty="0">
                <a:latin typeface="+mn-ea"/>
              </a:rPr>
              <a:t>&gt; create schema smartfactory</a:t>
            </a:r>
          </a:p>
          <a:p>
            <a:pPr>
              <a:lnSpc>
                <a:spcPct val="150000"/>
              </a:lnSpc>
            </a:pPr>
            <a:r>
              <a:rPr lang="nn-NO" altLang="ko-KR" sz="1050" dirty="0">
                <a:latin typeface="+mn-ea"/>
              </a:rPr>
              <a:t>&gt; create schema grafana</a:t>
            </a:r>
          </a:p>
          <a:p>
            <a:pPr>
              <a:lnSpc>
                <a:spcPct val="150000"/>
              </a:lnSpc>
            </a:pP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smartfactory</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smartfactory</a:t>
            </a:r>
            <a:r>
              <a:rPr lang="en-US" altLang="ko-KR" sz="1050" dirty="0">
                <a:latin typeface="+mn-ea"/>
              </a:rPr>
              <a:t>'@'localhost' identified by 'password';</a:t>
            </a: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grafana</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grafana</a:t>
            </a:r>
            <a:r>
              <a:rPr lang="en-US" altLang="ko-KR" sz="1050" dirty="0">
                <a:latin typeface="+mn-ea"/>
              </a:rPr>
              <a:t>'@'localhost' identified by 'password';</a:t>
            </a:r>
          </a:p>
          <a:p>
            <a:pPr>
              <a:lnSpc>
                <a:spcPct val="150000"/>
              </a:lnSpc>
            </a:pPr>
            <a:r>
              <a:rPr lang="en-US" altLang="ko-KR" sz="1050" dirty="0">
                <a:latin typeface="+mn-ea"/>
              </a:rPr>
              <a:t>&gt; flush privileges;</a:t>
            </a:r>
          </a:p>
          <a:p>
            <a:pPr>
              <a:lnSpc>
                <a:spcPct val="150000"/>
              </a:lnSpc>
            </a:pPr>
            <a:endParaRPr lang="en-US" altLang="ko-KR" sz="1050" dirty="0">
              <a:latin typeface="+mn-ea"/>
            </a:endParaRPr>
          </a:p>
          <a:p>
            <a:pPr>
              <a:lnSpc>
                <a:spcPct val="150000"/>
              </a:lnSpc>
            </a:pPr>
            <a:r>
              <a:rPr lang="nn-NO" altLang="ko-KR" sz="1050" dirty="0">
                <a:latin typeface="+mn-ea"/>
              </a:rPr>
              <a:t>&gt; source /opt/install/smartfactory.sql</a:t>
            </a:r>
          </a:p>
          <a:p>
            <a:pPr>
              <a:lnSpc>
                <a:spcPct val="150000"/>
              </a:lnSpc>
            </a:pPr>
            <a:endParaRPr lang="nn-NO" altLang="ko-KR" sz="1050" dirty="0">
              <a:latin typeface="+mn-ea"/>
            </a:endParaRPr>
          </a:p>
          <a:p>
            <a:pPr>
              <a:lnSpc>
                <a:spcPct val="150000"/>
              </a:lnSpc>
            </a:pPr>
            <a:endParaRPr lang="nn-NO" altLang="ko-KR" sz="1050" dirty="0">
              <a:latin typeface="+mn-ea"/>
            </a:endParaRPr>
          </a:p>
        </p:txBody>
      </p:sp>
      <p:sp>
        <p:nvSpPr>
          <p:cNvPr id="18" name="직사각형 17">
            <a:extLst>
              <a:ext uri="{FF2B5EF4-FFF2-40B4-BE49-F238E27FC236}">
                <a16:creationId xmlns:a16="http://schemas.microsoft.com/office/drawing/2014/main" id="{A441EC18-995D-453F-A821-CBBCAE28EC1B}"/>
              </a:ext>
            </a:extLst>
          </p:cNvPr>
          <p:cNvSpPr/>
          <p:nvPr/>
        </p:nvSpPr>
        <p:spPr>
          <a:xfrm>
            <a:off x="1115616" y="2109989"/>
            <a:ext cx="1800200"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7EB97FFE-BB4D-4C0F-BCD8-E00F87956202}"/>
              </a:ext>
            </a:extLst>
          </p:cNvPr>
          <p:cNvCxnSpPr>
            <a:cxnSpLocks/>
            <a:stCxn id="18" idx="3"/>
            <a:endCxn id="23" idx="1"/>
          </p:cNvCxnSpPr>
          <p:nvPr/>
        </p:nvCxnSpPr>
        <p:spPr>
          <a:xfrm>
            <a:off x="2915816" y="2231561"/>
            <a:ext cx="2215368" cy="926613"/>
          </a:xfrm>
          <a:prstGeom prst="bentConnector3">
            <a:avLst>
              <a:gd name="adj1" fmla="val 9717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DEECAC-64A9-4F62-9D93-11C770A0D864}"/>
              </a:ext>
            </a:extLst>
          </p:cNvPr>
          <p:cNvSpPr txBox="1"/>
          <p:nvPr/>
        </p:nvSpPr>
        <p:spPr>
          <a:xfrm>
            <a:off x="3025133" y="2095260"/>
            <a:ext cx="201622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root</a:t>
            </a:r>
            <a:r>
              <a:rPr lang="ko-KR" altLang="en-US" sz="750" dirty="0">
                <a:latin typeface="+mn-ea"/>
              </a:rPr>
              <a:t> 암호설정 및 보안설정 </a:t>
            </a:r>
            <a:r>
              <a:rPr lang="en-US" altLang="ko-KR" sz="750" dirty="0">
                <a:latin typeface="+mn-ea"/>
              </a:rPr>
              <a:t>(</a:t>
            </a:r>
            <a:r>
              <a:rPr lang="ko-KR" altLang="en-US" sz="750" dirty="0">
                <a:latin typeface="+mn-ea"/>
              </a:rPr>
              <a:t>모두</a:t>
            </a:r>
            <a:r>
              <a:rPr lang="en-US" altLang="ko-KR" sz="750" dirty="0">
                <a:latin typeface="+mn-ea"/>
              </a:rPr>
              <a:t> y </a:t>
            </a:r>
            <a:r>
              <a:rPr lang="ko-KR" altLang="en-US" sz="750" dirty="0">
                <a:latin typeface="+mn-ea"/>
              </a:rPr>
              <a:t>선택</a:t>
            </a:r>
            <a:r>
              <a:rPr lang="en-US" altLang="ko-KR" sz="750" dirty="0">
                <a:latin typeface="+mn-ea"/>
              </a:rPr>
              <a:t>)</a:t>
            </a:r>
          </a:p>
        </p:txBody>
      </p:sp>
      <p:pic>
        <p:nvPicPr>
          <p:cNvPr id="23" name="그림 22">
            <a:extLst>
              <a:ext uri="{FF2B5EF4-FFF2-40B4-BE49-F238E27FC236}">
                <a16:creationId xmlns:a16="http://schemas.microsoft.com/office/drawing/2014/main" id="{33F0F1C7-2710-412E-8F46-F122E365EC3C}"/>
              </a:ext>
            </a:extLst>
          </p:cNvPr>
          <p:cNvPicPr>
            <a:picLocks noChangeAspect="1"/>
          </p:cNvPicPr>
          <p:nvPr/>
        </p:nvPicPr>
        <p:blipFill>
          <a:blip r:embed="rId2"/>
          <a:stretch>
            <a:fillRect/>
          </a:stretch>
        </p:blipFill>
        <p:spPr>
          <a:xfrm>
            <a:off x="5131184" y="2095260"/>
            <a:ext cx="3554384" cy="2125828"/>
          </a:xfrm>
          <a:prstGeom prst="rect">
            <a:avLst/>
          </a:prstGeom>
        </p:spPr>
      </p:pic>
      <p:sp>
        <p:nvSpPr>
          <p:cNvPr id="26" name="TextBox 25">
            <a:extLst>
              <a:ext uri="{FF2B5EF4-FFF2-40B4-BE49-F238E27FC236}">
                <a16:creationId xmlns:a16="http://schemas.microsoft.com/office/drawing/2014/main" id="{A1D1910B-1767-43D2-9905-E4F10BCD4F37}"/>
              </a:ext>
            </a:extLst>
          </p:cNvPr>
          <p:cNvSpPr txBox="1"/>
          <p:nvPr/>
        </p:nvSpPr>
        <p:spPr>
          <a:xfrm>
            <a:off x="2964038" y="2988236"/>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8" name="TextBox 27">
            <a:extLst>
              <a:ext uri="{FF2B5EF4-FFF2-40B4-BE49-F238E27FC236}">
                <a16:creationId xmlns:a16="http://schemas.microsoft.com/office/drawing/2014/main" id="{033CB103-8B86-433A-BBD0-3CB6C12F4521}"/>
              </a:ext>
            </a:extLst>
          </p:cNvPr>
          <p:cNvSpPr txBox="1"/>
          <p:nvPr/>
        </p:nvSpPr>
        <p:spPr>
          <a:xfrm>
            <a:off x="4362309" y="4263381"/>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
        <p:nvSpPr>
          <p:cNvPr id="29" name="TextBox 28">
            <a:extLst>
              <a:ext uri="{FF2B5EF4-FFF2-40B4-BE49-F238E27FC236}">
                <a16:creationId xmlns:a16="http://schemas.microsoft.com/office/drawing/2014/main" id="{0F6E5E4E-9EDE-44CA-8433-FD4735F27713}"/>
              </a:ext>
            </a:extLst>
          </p:cNvPr>
          <p:cNvSpPr txBox="1"/>
          <p:nvPr/>
        </p:nvSpPr>
        <p:spPr>
          <a:xfrm>
            <a:off x="3500516" y="5004556"/>
            <a:ext cx="9395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기본 테이블 생성</a:t>
            </a:r>
            <a:endParaRPr lang="en-US" altLang="ko-KR" sz="750" dirty="0">
              <a:latin typeface="+mn-ea"/>
            </a:endParaRPr>
          </a:p>
        </p:txBody>
      </p:sp>
      <p:sp>
        <p:nvSpPr>
          <p:cNvPr id="30" name="직사각형 29">
            <a:extLst>
              <a:ext uri="{FF2B5EF4-FFF2-40B4-BE49-F238E27FC236}">
                <a16:creationId xmlns:a16="http://schemas.microsoft.com/office/drawing/2014/main" id="{599FF496-808E-48CF-B91E-09D8A457A08E}"/>
              </a:ext>
            </a:extLst>
          </p:cNvPr>
          <p:cNvSpPr/>
          <p:nvPr/>
        </p:nvSpPr>
        <p:spPr>
          <a:xfrm>
            <a:off x="1163838" y="2819030"/>
            <a:ext cx="1751978" cy="47544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ADC0B115-54A4-46B9-B744-4EC09E7E7236}"/>
              </a:ext>
            </a:extLst>
          </p:cNvPr>
          <p:cNvSpPr/>
          <p:nvPr/>
        </p:nvSpPr>
        <p:spPr>
          <a:xfrm>
            <a:off x="1161633" y="3563524"/>
            <a:ext cx="3173784" cy="118082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2" name="직사각형 31">
            <a:extLst>
              <a:ext uri="{FF2B5EF4-FFF2-40B4-BE49-F238E27FC236}">
                <a16:creationId xmlns:a16="http://schemas.microsoft.com/office/drawing/2014/main" id="{60FE1418-00FE-4129-9928-97E566580727}"/>
              </a:ext>
            </a:extLst>
          </p:cNvPr>
          <p:cNvSpPr/>
          <p:nvPr/>
        </p:nvSpPr>
        <p:spPr>
          <a:xfrm>
            <a:off x="1161632" y="5004556"/>
            <a:ext cx="2230871"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99058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(2/2)</a:t>
            </a:r>
            <a:r>
              <a:rPr lang="ko-KR" altLang="en-US" sz="2000" dirty="0">
                <a:latin typeface="+mj-ea"/>
              </a:rPr>
              <a:t> </a:t>
            </a:r>
            <a:r>
              <a:rPr lang="en-US" altLang="ko-KR" sz="2000" dirty="0">
                <a:latin typeface="+mj-ea"/>
              </a:rPr>
              <a:t>-</a:t>
            </a:r>
            <a:r>
              <a:rPr lang="ko-KR" altLang="en-US" sz="2000" dirty="0">
                <a:latin typeface="+mj-ea"/>
              </a:rPr>
              <a:t> 구성도</a:t>
            </a:r>
          </a:p>
        </p:txBody>
      </p:sp>
      <p:sp>
        <p:nvSpPr>
          <p:cNvPr id="15" name="직사각형 14">
            <a:extLst>
              <a:ext uri="{FF2B5EF4-FFF2-40B4-BE49-F238E27FC236}">
                <a16:creationId xmlns:a16="http://schemas.microsoft.com/office/drawing/2014/main" id="{8C5FE37D-E47F-4172-B6F2-D1611CA2F422}"/>
              </a:ext>
            </a:extLst>
          </p:cNvPr>
          <p:cNvSpPr/>
          <p:nvPr/>
        </p:nvSpPr>
        <p:spPr>
          <a:xfrm>
            <a:off x="463160" y="5135395"/>
            <a:ext cx="8422546" cy="13666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6" name="직사각형 15">
            <a:extLst>
              <a:ext uri="{FF2B5EF4-FFF2-40B4-BE49-F238E27FC236}">
                <a16:creationId xmlns:a16="http://schemas.microsoft.com/office/drawing/2014/main" id="{C96F2185-7735-4169-853D-AF7F6C49D1FA}"/>
              </a:ext>
            </a:extLst>
          </p:cNvPr>
          <p:cNvSpPr/>
          <p:nvPr/>
        </p:nvSpPr>
        <p:spPr>
          <a:xfrm>
            <a:off x="454546" y="2969715"/>
            <a:ext cx="8422546" cy="1062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7" name="矩形: 圆角 124">
            <a:extLst>
              <a:ext uri="{FF2B5EF4-FFF2-40B4-BE49-F238E27FC236}">
                <a16:creationId xmlns:a16="http://schemas.microsoft.com/office/drawing/2014/main" id="{21146471-8A00-429C-B831-4A686E31EBE4}"/>
              </a:ext>
            </a:extLst>
          </p:cNvPr>
          <p:cNvSpPr/>
          <p:nvPr/>
        </p:nvSpPr>
        <p:spPr>
          <a:xfrm>
            <a:off x="463159" y="5135395"/>
            <a:ext cx="1105581" cy="136664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클라우드</a:t>
            </a:r>
            <a:endParaRPr lang="en-US" altLang="ko-KR" sz="1200" b="1" i="1" dirty="0">
              <a:solidFill>
                <a:schemeClr val="accent6">
                  <a:lumMod val="40000"/>
                  <a:lumOff val="60000"/>
                </a:schemeClr>
              </a:solidFill>
              <a:cs typeface="Courier New" panose="02070309020205020404" pitchFamily="49" charset="0"/>
            </a:endParaRPr>
          </a:p>
          <a:p>
            <a:pPr algn="ctr"/>
            <a:r>
              <a:rPr lang="ko-KR" altLang="en-US" sz="1200" b="1" i="1" dirty="0">
                <a:solidFill>
                  <a:schemeClr val="accent6">
                    <a:lumMod val="40000"/>
                    <a:lumOff val="60000"/>
                  </a:schemeClr>
                </a:solidFill>
                <a:cs typeface="Courier New" panose="02070309020205020404" pitchFamily="49" charset="0"/>
              </a:rPr>
              <a:t>플랫폼</a:t>
            </a:r>
            <a:endParaRPr lang="en-US" altLang="ko-KR" sz="1200" b="1" i="1" dirty="0">
              <a:solidFill>
                <a:schemeClr val="accent6">
                  <a:lumMod val="40000"/>
                  <a:lumOff val="60000"/>
                </a:schemeClr>
              </a:solidFill>
              <a:cs typeface="Courier New" panose="02070309020205020404" pitchFamily="49" charset="0"/>
            </a:endParaRPr>
          </a:p>
        </p:txBody>
      </p:sp>
      <p:sp>
        <p:nvSpPr>
          <p:cNvPr id="18" name="矩形: 圆角 124">
            <a:extLst>
              <a:ext uri="{FF2B5EF4-FFF2-40B4-BE49-F238E27FC236}">
                <a16:creationId xmlns:a16="http://schemas.microsoft.com/office/drawing/2014/main" id="{D5082DEB-FB70-4DF4-A371-C5A64CB4D14B}"/>
              </a:ext>
            </a:extLst>
          </p:cNvPr>
          <p:cNvSpPr/>
          <p:nvPr/>
        </p:nvSpPr>
        <p:spPr>
          <a:xfrm>
            <a:off x="1672941"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서버</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CPU : 8 </a:t>
            </a:r>
            <a:r>
              <a:rPr lang="ko-KR" altLang="en-US" sz="1100" dirty="0">
                <a:solidFill>
                  <a:schemeClr val="tx2">
                    <a:lumMod val="75000"/>
                  </a:schemeClr>
                </a:solidFill>
                <a:cs typeface="Courier New" panose="02070309020205020404" pitchFamily="49" charset="0"/>
              </a:rPr>
              <a:t>코어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MM : 32GB</a:t>
            </a:r>
          </a:p>
          <a:p>
            <a:pPr marL="171450" indent="-171450" algn="just">
              <a:lnSpc>
                <a:spcPct val="150000"/>
              </a:lnSpc>
              <a:buFont typeface="Arial" panose="020B0604020202020204" pitchFamily="34" charset="0"/>
              <a:buChar char="•"/>
            </a:pPr>
            <a:r>
              <a:rPr lang="en-US" altLang="zh-CN" sz="1100" dirty="0">
                <a:solidFill>
                  <a:schemeClr val="tx2">
                    <a:lumMod val="75000"/>
                  </a:schemeClr>
                </a:solidFill>
                <a:cs typeface="Courier New" panose="02070309020205020404" pitchFamily="49" charset="0"/>
              </a:rPr>
              <a:t>Ubuntu</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18.4 64bit</a:t>
            </a:r>
          </a:p>
        </p:txBody>
      </p:sp>
      <p:sp>
        <p:nvSpPr>
          <p:cNvPr id="19" name="矩形: 圆角 124">
            <a:extLst>
              <a:ext uri="{FF2B5EF4-FFF2-40B4-BE49-F238E27FC236}">
                <a16:creationId xmlns:a16="http://schemas.microsoft.com/office/drawing/2014/main" id="{FA241E93-9C87-4A1B-97A6-4366C90EF42C}"/>
              </a:ext>
            </a:extLst>
          </p:cNvPr>
          <p:cNvSpPr/>
          <p:nvPr/>
        </p:nvSpPr>
        <p:spPr>
          <a:xfrm>
            <a:off x="3430138"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스토리지</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100GB (</a:t>
            </a:r>
            <a:r>
              <a:rPr lang="ko-KR" altLang="en-US" sz="1100" dirty="0">
                <a:solidFill>
                  <a:schemeClr val="tx2">
                    <a:lumMod val="75000"/>
                  </a:schemeClr>
                </a:solidFill>
                <a:cs typeface="Courier New" panose="02070309020205020404" pitchFamily="49" charset="0"/>
              </a:rPr>
              <a:t>시스템</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400GB (TSDB)</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HDD 1TB (</a:t>
            </a:r>
            <a:r>
              <a:rPr lang="ko-KR" altLang="en-US" sz="1100" dirty="0">
                <a:solidFill>
                  <a:schemeClr val="tx2">
                    <a:lumMod val="75000"/>
                  </a:schemeClr>
                </a:solidFill>
                <a:cs typeface="Courier New" panose="02070309020205020404" pitchFamily="49" charset="0"/>
              </a:rPr>
              <a:t>백업</a:t>
            </a:r>
            <a:r>
              <a:rPr lang="en-US" altLang="ko-KR" sz="1100" dirty="0">
                <a:solidFill>
                  <a:schemeClr val="tx2">
                    <a:lumMod val="75000"/>
                  </a:schemeClr>
                </a:solidFill>
                <a:cs typeface="Courier New" panose="02070309020205020404" pitchFamily="49" charset="0"/>
              </a:rPr>
              <a:t>)</a:t>
            </a:r>
          </a:p>
        </p:txBody>
      </p:sp>
      <p:sp>
        <p:nvSpPr>
          <p:cNvPr id="20" name="矩形: 圆角 124">
            <a:extLst>
              <a:ext uri="{FF2B5EF4-FFF2-40B4-BE49-F238E27FC236}">
                <a16:creationId xmlns:a16="http://schemas.microsoft.com/office/drawing/2014/main" id="{1EFDCFE9-8653-4B0B-8B81-7F6A5EB6C926}"/>
              </a:ext>
            </a:extLst>
          </p:cNvPr>
          <p:cNvSpPr/>
          <p:nvPr/>
        </p:nvSpPr>
        <p:spPr>
          <a:xfrm>
            <a:off x="5187335"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모니터링</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컴퓨팅 자원 모니터링</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그래프 및 통계</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이벤트 설정 및 통보</a:t>
            </a:r>
            <a:endParaRPr lang="en-US" altLang="zh-CN" sz="1100" dirty="0">
              <a:solidFill>
                <a:schemeClr val="tx2">
                  <a:lumMod val="75000"/>
                </a:schemeClr>
              </a:solidFill>
              <a:cs typeface="Courier New" panose="02070309020205020404" pitchFamily="49" charset="0"/>
            </a:endParaRPr>
          </a:p>
        </p:txBody>
      </p:sp>
      <p:sp>
        <p:nvSpPr>
          <p:cNvPr id="21" name="矩形: 圆角 124">
            <a:extLst>
              <a:ext uri="{FF2B5EF4-FFF2-40B4-BE49-F238E27FC236}">
                <a16:creationId xmlns:a16="http://schemas.microsoft.com/office/drawing/2014/main" id="{739CED2B-ED31-4527-A1C5-6946428D6B07}"/>
              </a:ext>
            </a:extLst>
          </p:cNvPr>
          <p:cNvSpPr/>
          <p:nvPr/>
        </p:nvSpPr>
        <p:spPr>
          <a:xfrm>
            <a:off x="7035047"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부가기능</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공인 </a:t>
            </a:r>
            <a:r>
              <a:rPr lang="en-US" altLang="ko-KR" sz="1100" dirty="0">
                <a:solidFill>
                  <a:schemeClr val="tx2">
                    <a:lumMod val="75000"/>
                  </a:schemeClr>
                </a:solidFill>
                <a:cs typeface="Courier New" panose="02070309020205020404" pitchFamily="49" charset="0"/>
              </a:rPr>
              <a:t>IP</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방화벽</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스토리지 스냅샷</a:t>
            </a:r>
            <a:endParaRPr lang="en-US" altLang="zh-CN" sz="1100" dirty="0">
              <a:solidFill>
                <a:schemeClr val="tx2">
                  <a:lumMod val="75000"/>
                </a:schemeClr>
              </a:solidFill>
              <a:cs typeface="Courier New" panose="02070309020205020404" pitchFamily="49" charset="0"/>
            </a:endParaRPr>
          </a:p>
        </p:txBody>
      </p:sp>
      <p:sp>
        <p:nvSpPr>
          <p:cNvPr id="22" name="矩形: 圆角 124">
            <a:extLst>
              <a:ext uri="{FF2B5EF4-FFF2-40B4-BE49-F238E27FC236}">
                <a16:creationId xmlns:a16="http://schemas.microsoft.com/office/drawing/2014/main" id="{359F034C-DA69-455F-83DA-F6B614D87764}"/>
              </a:ext>
            </a:extLst>
          </p:cNvPr>
          <p:cNvSpPr/>
          <p:nvPr/>
        </p:nvSpPr>
        <p:spPr>
          <a:xfrm>
            <a:off x="454544" y="2969715"/>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통신</a:t>
            </a:r>
            <a:endParaRPr lang="en-US" altLang="ko-KR" sz="1200" b="1" i="1" dirty="0">
              <a:solidFill>
                <a:schemeClr val="accent6">
                  <a:lumMod val="40000"/>
                  <a:lumOff val="60000"/>
                </a:schemeClr>
              </a:solidFill>
              <a:cs typeface="Courier New" panose="02070309020205020404" pitchFamily="49" charset="0"/>
            </a:endParaRPr>
          </a:p>
        </p:txBody>
      </p:sp>
      <p:sp>
        <p:nvSpPr>
          <p:cNvPr id="23" name="矩形: 圆角 124">
            <a:extLst>
              <a:ext uri="{FF2B5EF4-FFF2-40B4-BE49-F238E27FC236}">
                <a16:creationId xmlns:a16="http://schemas.microsoft.com/office/drawing/2014/main" id="{8578D524-E130-44DB-9688-AAAD48C801C6}"/>
              </a:ext>
            </a:extLst>
          </p:cNvPr>
          <p:cNvSpPr/>
          <p:nvPr/>
        </p:nvSpPr>
        <p:spPr>
          <a:xfrm>
            <a:off x="1640331" y="3063361"/>
            <a:ext cx="1747400"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메시지 브로커</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RabbitMQ</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AMQP,MQTT,STOMP</a:t>
            </a:r>
          </a:p>
        </p:txBody>
      </p:sp>
      <p:sp>
        <p:nvSpPr>
          <p:cNvPr id="24" name="矩形: 圆角 124">
            <a:extLst>
              <a:ext uri="{FF2B5EF4-FFF2-40B4-BE49-F238E27FC236}">
                <a16:creationId xmlns:a16="http://schemas.microsoft.com/office/drawing/2014/main" id="{BA75572A-3797-4EC6-8930-0C0C194617E7}"/>
              </a:ext>
            </a:extLst>
          </p:cNvPr>
          <p:cNvSpPr/>
          <p:nvPr/>
        </p:nvSpPr>
        <p:spPr>
          <a:xfrm>
            <a:off x="5280338" y="3057451"/>
            <a:ext cx="1712317"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REST API</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Django</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a:t>
            </a:r>
            <a:r>
              <a:rPr lang="en-US" altLang="ko-KR" sz="1100" dirty="0">
                <a:solidFill>
                  <a:schemeClr val="tx2">
                    <a:lumMod val="75000"/>
                  </a:schemeClr>
                </a:solidFill>
                <a:cs typeface="Courier New" panose="02070309020205020404" pitchFamily="49" charset="0"/>
              </a:rPr>
              <a:t>,</a:t>
            </a:r>
            <a:r>
              <a:rPr lang="ko-KR" altLang="en-US" sz="1100" dirty="0">
                <a:solidFill>
                  <a:schemeClr val="tx2">
                    <a:lumMod val="75000"/>
                  </a:schemeClr>
                </a:solidFill>
                <a:cs typeface="Courier New" panose="02070309020205020404" pitchFamily="49" charset="0"/>
              </a:rPr>
              <a:t>시계열</a:t>
            </a:r>
            <a:r>
              <a:rPr lang="en-US" altLang="ko-KR" sz="1100" dirty="0">
                <a:solidFill>
                  <a:schemeClr val="tx2">
                    <a:lumMod val="75000"/>
                  </a:schemeClr>
                </a:solidFill>
                <a:cs typeface="Courier New" panose="02070309020205020404" pitchFamily="49" charset="0"/>
              </a:rPr>
              <a:t>DB</a:t>
            </a:r>
          </a:p>
        </p:txBody>
      </p:sp>
      <p:sp>
        <p:nvSpPr>
          <p:cNvPr id="25" name="矩形: 圆角 124">
            <a:extLst>
              <a:ext uri="{FF2B5EF4-FFF2-40B4-BE49-F238E27FC236}">
                <a16:creationId xmlns:a16="http://schemas.microsoft.com/office/drawing/2014/main" id="{7ECDD693-ECDA-48A9-82FC-18CE9B3E4CA8}"/>
              </a:ext>
            </a:extLst>
          </p:cNvPr>
          <p:cNvSpPr/>
          <p:nvPr/>
        </p:nvSpPr>
        <p:spPr>
          <a:xfrm>
            <a:off x="3435062" y="3063360"/>
            <a:ext cx="1804596"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OPC</a:t>
            </a: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UA</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Open62541 (Client)</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Asyncua</a:t>
            </a:r>
            <a:r>
              <a:rPr lang="en-US" altLang="ko-KR" sz="1100" dirty="0">
                <a:solidFill>
                  <a:schemeClr val="tx2">
                    <a:lumMod val="75000"/>
                  </a:schemeClr>
                </a:solidFill>
                <a:cs typeface="Courier New" panose="02070309020205020404" pitchFamily="49" charset="0"/>
              </a:rPr>
              <a:t> (AAS </a:t>
            </a:r>
            <a:r>
              <a:rPr lang="ko-KR" altLang="en-US" sz="1100" dirty="0">
                <a:solidFill>
                  <a:schemeClr val="tx2">
                    <a:lumMod val="75000"/>
                  </a:schemeClr>
                </a:solidFill>
                <a:cs typeface="Courier New" panose="02070309020205020404" pitchFamily="49" charset="0"/>
              </a:rPr>
              <a:t>관리</a:t>
            </a:r>
            <a:r>
              <a:rPr lang="en-US" altLang="ko-KR" sz="1100" dirty="0">
                <a:solidFill>
                  <a:schemeClr val="tx2">
                    <a:lumMod val="75000"/>
                  </a:schemeClr>
                </a:solidFill>
                <a:cs typeface="Courier New" panose="02070309020205020404" pitchFamily="49" charset="0"/>
              </a:rPr>
              <a:t>)</a:t>
            </a:r>
          </a:p>
        </p:txBody>
      </p:sp>
      <p:sp>
        <p:nvSpPr>
          <p:cNvPr id="26" name="矩形: 圆角 124">
            <a:extLst>
              <a:ext uri="{FF2B5EF4-FFF2-40B4-BE49-F238E27FC236}">
                <a16:creationId xmlns:a16="http://schemas.microsoft.com/office/drawing/2014/main" id="{988DCF82-223F-46AC-91E4-89810089D067}"/>
              </a:ext>
            </a:extLst>
          </p:cNvPr>
          <p:cNvSpPr/>
          <p:nvPr/>
        </p:nvSpPr>
        <p:spPr>
          <a:xfrm>
            <a:off x="7026432" y="3054465"/>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통신 보안</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OpenSSL</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TLS, </a:t>
            </a:r>
            <a:r>
              <a:rPr lang="ko-KR" altLang="en-US" sz="1100" dirty="0">
                <a:solidFill>
                  <a:schemeClr val="tx2">
                    <a:lumMod val="75000"/>
                  </a:schemeClr>
                </a:solidFill>
                <a:cs typeface="Courier New" panose="02070309020205020404" pitchFamily="49" charset="0"/>
              </a:rPr>
              <a:t>인증서</a:t>
            </a:r>
            <a:endParaRPr lang="en-US" altLang="ko-KR" sz="1100" dirty="0">
              <a:solidFill>
                <a:schemeClr val="tx2">
                  <a:lumMod val="75000"/>
                </a:schemeClr>
              </a:solidFill>
              <a:cs typeface="Courier New" panose="02070309020205020404" pitchFamily="49" charset="0"/>
            </a:endParaRPr>
          </a:p>
        </p:txBody>
      </p:sp>
      <p:sp>
        <p:nvSpPr>
          <p:cNvPr id="27" name="직사각형 26">
            <a:extLst>
              <a:ext uri="{FF2B5EF4-FFF2-40B4-BE49-F238E27FC236}">
                <a16:creationId xmlns:a16="http://schemas.microsoft.com/office/drawing/2014/main" id="{EF3610AC-33E8-4316-BFEC-FA4E1D8457F5}"/>
              </a:ext>
            </a:extLst>
          </p:cNvPr>
          <p:cNvSpPr/>
          <p:nvPr/>
        </p:nvSpPr>
        <p:spPr>
          <a:xfrm>
            <a:off x="463160" y="4051932"/>
            <a:ext cx="8422546" cy="1066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28" name="矩形: 圆角 124">
            <a:extLst>
              <a:ext uri="{FF2B5EF4-FFF2-40B4-BE49-F238E27FC236}">
                <a16:creationId xmlns:a16="http://schemas.microsoft.com/office/drawing/2014/main" id="{EF2A1F30-81B4-4015-9378-BAF6F1EE957C}"/>
              </a:ext>
            </a:extLst>
          </p:cNvPr>
          <p:cNvSpPr/>
          <p:nvPr/>
        </p:nvSpPr>
        <p:spPr>
          <a:xfrm>
            <a:off x="463160" y="4051932"/>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데이터베이스</a:t>
            </a:r>
            <a:endParaRPr lang="en-US" altLang="ko-KR" sz="1200" b="1" i="1" dirty="0">
              <a:solidFill>
                <a:schemeClr val="accent6">
                  <a:lumMod val="40000"/>
                  <a:lumOff val="60000"/>
                </a:schemeClr>
              </a:solidFill>
              <a:cs typeface="Courier New" panose="02070309020205020404" pitchFamily="49" charset="0"/>
            </a:endParaRPr>
          </a:p>
        </p:txBody>
      </p:sp>
      <p:sp>
        <p:nvSpPr>
          <p:cNvPr id="29" name="矩形: 圆角 124">
            <a:extLst>
              <a:ext uri="{FF2B5EF4-FFF2-40B4-BE49-F238E27FC236}">
                <a16:creationId xmlns:a16="http://schemas.microsoft.com/office/drawing/2014/main" id="{EBB171AD-42D8-43EB-B9CF-42DFD1851C9C}"/>
              </a:ext>
            </a:extLst>
          </p:cNvPr>
          <p:cNvSpPr/>
          <p:nvPr/>
        </p:nvSpPr>
        <p:spPr>
          <a:xfrm>
            <a:off x="1648944" y="4132310"/>
            <a:ext cx="1676991"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j-ea"/>
                <a:ea typeface="+mj-ea"/>
                <a:cs typeface="Courier New" panose="02070309020205020404" pitchFamily="49" charset="0"/>
              </a:rPr>
              <a:t>시계열 </a:t>
            </a:r>
            <a:r>
              <a:rPr lang="en-US" altLang="ko-KR" sz="1200" b="1" dirty="0">
                <a:solidFill>
                  <a:schemeClr val="tx2">
                    <a:lumMod val="75000"/>
                  </a:schemeClr>
                </a:solidFill>
                <a:latin typeface="+mj-ea"/>
                <a:ea typeface="+mj-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machbase</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a:t>
            </a:r>
            <a:r>
              <a:rPr lang="ko-KR" altLang="en-US" sz="1100" dirty="0">
                <a:solidFill>
                  <a:schemeClr val="tx2">
                    <a:lumMod val="75000"/>
                  </a:schemeClr>
                </a:solidFill>
                <a:cs typeface="Courier New" panose="02070309020205020404" pitchFamily="49" charset="0"/>
              </a:rPr>
              <a:t>기반데이터관리</a:t>
            </a:r>
            <a:endParaRPr lang="en-US" altLang="ko-KR" sz="1100" dirty="0">
              <a:solidFill>
                <a:schemeClr val="tx2">
                  <a:lumMod val="75000"/>
                </a:schemeClr>
              </a:solidFill>
              <a:cs typeface="Courier New" panose="02070309020205020404" pitchFamily="49" charset="0"/>
            </a:endParaRPr>
          </a:p>
        </p:txBody>
      </p:sp>
      <p:sp>
        <p:nvSpPr>
          <p:cNvPr id="30" name="矩形: 圆角 124">
            <a:extLst>
              <a:ext uri="{FF2B5EF4-FFF2-40B4-BE49-F238E27FC236}">
                <a16:creationId xmlns:a16="http://schemas.microsoft.com/office/drawing/2014/main" id="{0F4DD5B4-20B3-45AB-8C7B-1BB4F4AB5FCE}"/>
              </a:ext>
            </a:extLst>
          </p:cNvPr>
          <p:cNvSpPr/>
          <p:nvPr/>
        </p:nvSpPr>
        <p:spPr>
          <a:xfrm>
            <a:off x="7035047" y="4132310"/>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관리 </a:t>
            </a:r>
            <a:r>
              <a:rPr lang="en-US" altLang="ko-KR" sz="1200" b="1" dirty="0">
                <a:solidFill>
                  <a:schemeClr val="tx2">
                    <a:lumMod val="75000"/>
                  </a:schemeClr>
                </a:solidFill>
                <a:latin typeface="+mn-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mariaDB</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사용자정보</a:t>
            </a:r>
            <a:r>
              <a:rPr lang="en-US" altLang="ko-KR" sz="1100" dirty="0">
                <a:solidFill>
                  <a:schemeClr val="tx2">
                    <a:lumMod val="75000"/>
                  </a:schemeClr>
                </a:solidFill>
                <a:cs typeface="Courier New" panose="02070309020205020404" pitchFamily="49" charset="0"/>
              </a:rPr>
              <a:t>, AAS</a:t>
            </a:r>
            <a:r>
              <a:rPr lang="ko-KR" altLang="en-US" sz="1100" dirty="0">
                <a:solidFill>
                  <a:schemeClr val="tx2">
                    <a:lumMod val="75000"/>
                  </a:schemeClr>
                </a:solidFill>
                <a:cs typeface="Courier New" panose="02070309020205020404" pitchFamily="49" charset="0"/>
              </a:rPr>
              <a:t>모델</a:t>
            </a:r>
            <a:endParaRPr lang="en-US" altLang="ko-KR" sz="1100" dirty="0">
              <a:solidFill>
                <a:schemeClr val="tx2">
                  <a:lumMod val="75000"/>
                </a:schemeClr>
              </a:solidFill>
              <a:cs typeface="Courier New" panose="02070309020205020404" pitchFamily="49" charset="0"/>
            </a:endParaRPr>
          </a:p>
        </p:txBody>
      </p:sp>
      <p:sp>
        <p:nvSpPr>
          <p:cNvPr id="31" name="순서도: 자기 디스크 30">
            <a:extLst>
              <a:ext uri="{FF2B5EF4-FFF2-40B4-BE49-F238E27FC236}">
                <a16:creationId xmlns:a16="http://schemas.microsoft.com/office/drawing/2014/main" id="{DE325BD3-3577-4CE3-870F-AC8F06A9795F}"/>
              </a:ext>
            </a:extLst>
          </p:cNvPr>
          <p:cNvSpPr/>
          <p:nvPr/>
        </p:nvSpPr>
        <p:spPr>
          <a:xfrm>
            <a:off x="3745505" y="4236671"/>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32" name="직선 화살표 연결선 31">
            <a:extLst>
              <a:ext uri="{FF2B5EF4-FFF2-40B4-BE49-F238E27FC236}">
                <a16:creationId xmlns:a16="http://schemas.microsoft.com/office/drawing/2014/main" id="{8422FC60-1EB7-4F91-81DF-43EE8A4DA140}"/>
              </a:ext>
            </a:extLst>
          </p:cNvPr>
          <p:cNvCxnSpPr>
            <a:cxnSpLocks/>
            <a:endCxn id="31" idx="1"/>
          </p:cNvCxnSpPr>
          <p:nvPr/>
        </p:nvCxnSpPr>
        <p:spPr>
          <a:xfrm>
            <a:off x="4309065" y="3938256"/>
            <a:ext cx="151" cy="298415"/>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3" name="순서도: 자기 디스크 32">
            <a:extLst>
              <a:ext uri="{FF2B5EF4-FFF2-40B4-BE49-F238E27FC236}">
                <a16:creationId xmlns:a16="http://schemas.microsoft.com/office/drawing/2014/main" id="{ACF84FC4-420B-48DD-BC30-C3598607BDDC}"/>
              </a:ext>
            </a:extLst>
          </p:cNvPr>
          <p:cNvSpPr/>
          <p:nvPr/>
        </p:nvSpPr>
        <p:spPr>
          <a:xfrm>
            <a:off x="5489011" y="4236672"/>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관계형</a:t>
            </a:r>
            <a:endParaRPr lang="en-US" altLang="ko-KR" sz="1000" b="1" dirty="0"/>
          </a:p>
          <a:p>
            <a:pPr algn="ctr"/>
            <a:r>
              <a:rPr lang="ko-KR" altLang="en-US" sz="1000" b="1" dirty="0"/>
              <a:t>데이터베이스</a:t>
            </a:r>
          </a:p>
        </p:txBody>
      </p:sp>
      <p:cxnSp>
        <p:nvCxnSpPr>
          <p:cNvPr id="34" name="직선 화살표 연결선 33">
            <a:extLst>
              <a:ext uri="{FF2B5EF4-FFF2-40B4-BE49-F238E27FC236}">
                <a16:creationId xmlns:a16="http://schemas.microsoft.com/office/drawing/2014/main" id="{D5B2B2DA-E631-4D93-ADA1-95A78C681FE6}"/>
              </a:ext>
            </a:extLst>
          </p:cNvPr>
          <p:cNvCxnSpPr>
            <a:cxnSpLocks/>
            <a:stCxn id="30" idx="1"/>
            <a:endCxn id="33" idx="4"/>
          </p:cNvCxnSpPr>
          <p:nvPr/>
        </p:nvCxnSpPr>
        <p:spPr>
          <a:xfrm flipH="1">
            <a:off x="6616433" y="4583377"/>
            <a:ext cx="418614" cy="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5" name="직사각형 34">
            <a:extLst>
              <a:ext uri="{FF2B5EF4-FFF2-40B4-BE49-F238E27FC236}">
                <a16:creationId xmlns:a16="http://schemas.microsoft.com/office/drawing/2014/main" id="{DD049D28-B86B-4D9F-8F5C-FF6BEED890FF}"/>
              </a:ext>
            </a:extLst>
          </p:cNvPr>
          <p:cNvSpPr/>
          <p:nvPr/>
        </p:nvSpPr>
        <p:spPr>
          <a:xfrm>
            <a:off x="459333" y="769784"/>
            <a:ext cx="8422546" cy="2174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6" name="矩形: 圆角 124">
            <a:extLst>
              <a:ext uri="{FF2B5EF4-FFF2-40B4-BE49-F238E27FC236}">
                <a16:creationId xmlns:a16="http://schemas.microsoft.com/office/drawing/2014/main" id="{44544A3A-7F2F-4820-AA89-C7514EE37C39}"/>
              </a:ext>
            </a:extLst>
          </p:cNvPr>
          <p:cNvSpPr/>
          <p:nvPr/>
        </p:nvSpPr>
        <p:spPr>
          <a:xfrm>
            <a:off x="455378" y="769784"/>
            <a:ext cx="1105581" cy="21785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애플리케이션</a:t>
            </a:r>
            <a:endParaRPr lang="en-US" altLang="ko-KR" sz="1200" b="1" i="1" dirty="0">
              <a:solidFill>
                <a:schemeClr val="accent6">
                  <a:lumMod val="40000"/>
                  <a:lumOff val="60000"/>
                </a:schemeClr>
              </a:solidFill>
              <a:cs typeface="Courier New" panose="02070309020205020404" pitchFamily="49" charset="0"/>
            </a:endParaRPr>
          </a:p>
        </p:txBody>
      </p:sp>
      <p:sp>
        <p:nvSpPr>
          <p:cNvPr id="38" name="矩形: 圆角 124">
            <a:extLst>
              <a:ext uri="{FF2B5EF4-FFF2-40B4-BE49-F238E27FC236}">
                <a16:creationId xmlns:a16="http://schemas.microsoft.com/office/drawing/2014/main" id="{4064A5FA-84C0-4417-B70B-21A8C540850E}"/>
              </a:ext>
            </a:extLst>
          </p:cNvPr>
          <p:cNvSpPr/>
          <p:nvPr/>
        </p:nvSpPr>
        <p:spPr>
          <a:xfrm>
            <a:off x="3784035" y="884627"/>
            <a:ext cx="2254002"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수집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OPC-UA</a:t>
            </a:r>
            <a:r>
              <a:rPr lang="ko-KR" altLang="en-US" sz="1100" dirty="0">
                <a:solidFill>
                  <a:schemeClr val="tx2">
                    <a:lumMod val="75000"/>
                  </a:schemeClr>
                </a:solidFill>
                <a:cs typeface="Courier New" panose="02070309020205020404" pitchFamily="49" charset="0"/>
              </a:rPr>
              <a:t> 기반 실시간 수집</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저장</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RestAPI</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태그 데이터 조회</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상태 모니터링</a:t>
            </a:r>
            <a:endParaRPr lang="en-US" altLang="ko-KR" sz="1100" dirty="0">
              <a:solidFill>
                <a:schemeClr val="tx2">
                  <a:lumMod val="75000"/>
                </a:schemeClr>
              </a:solidFill>
              <a:cs typeface="Courier New" panose="02070309020205020404" pitchFamily="49" charset="0"/>
            </a:endParaRPr>
          </a:p>
        </p:txBody>
      </p:sp>
      <p:sp>
        <p:nvSpPr>
          <p:cNvPr id="39" name="矩形: 圆角 124">
            <a:extLst>
              <a:ext uri="{FF2B5EF4-FFF2-40B4-BE49-F238E27FC236}">
                <a16:creationId xmlns:a16="http://schemas.microsoft.com/office/drawing/2014/main" id="{8DBCC574-67C9-458D-8533-6D08AA91DB01}"/>
              </a:ext>
            </a:extLst>
          </p:cNvPr>
          <p:cNvSpPr/>
          <p:nvPr/>
        </p:nvSpPr>
        <p:spPr>
          <a:xfrm>
            <a:off x="1641161" y="884627"/>
            <a:ext cx="2045323" cy="13934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AAS</a:t>
            </a:r>
            <a:r>
              <a:rPr lang="ko-KR" altLang="en-US" sz="1200" b="1" dirty="0">
                <a:solidFill>
                  <a:schemeClr val="tx2">
                    <a:lumMod val="75000"/>
                  </a:schemeClr>
                </a:solidFill>
                <a:cs typeface="Courier New" panose="02070309020205020404" pitchFamily="49" charset="0"/>
              </a:rPr>
              <a:t>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템플릿 관리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탐색기</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OPC</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UA</a:t>
            </a:r>
            <a:r>
              <a:rPr lang="ko-KR" altLang="en-US" sz="1100" dirty="0">
                <a:solidFill>
                  <a:schemeClr val="tx2">
                    <a:lumMod val="75000"/>
                  </a:schemeClr>
                </a:solidFill>
                <a:cs typeface="Courier New" panose="02070309020205020404" pitchFamily="49" charset="0"/>
              </a:rPr>
              <a:t> 변환</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a:t>
            </a: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매핑</a:t>
            </a:r>
            <a:endParaRPr lang="en-US" altLang="ko-KR" sz="1100" dirty="0">
              <a:solidFill>
                <a:schemeClr val="tx2">
                  <a:lumMod val="75000"/>
                </a:schemeClr>
              </a:solidFill>
              <a:cs typeface="Courier New" panose="02070309020205020404" pitchFamily="49" charset="0"/>
            </a:endParaRPr>
          </a:p>
        </p:txBody>
      </p:sp>
      <p:sp>
        <p:nvSpPr>
          <p:cNvPr id="40" name="矩形: 圆角 124">
            <a:extLst>
              <a:ext uri="{FF2B5EF4-FFF2-40B4-BE49-F238E27FC236}">
                <a16:creationId xmlns:a16="http://schemas.microsoft.com/office/drawing/2014/main" id="{BC6C1792-AB8D-4AD2-A145-8A9E20568A09}"/>
              </a:ext>
            </a:extLst>
          </p:cNvPr>
          <p:cNvSpPr/>
          <p:nvPr/>
        </p:nvSpPr>
        <p:spPr>
          <a:xfrm>
            <a:off x="6153263" y="884627"/>
            <a:ext cx="2613390"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사용자 </a:t>
            </a:r>
            <a:r>
              <a:rPr lang="en-US" altLang="ko-KR" sz="1200" b="1" dirty="0">
                <a:solidFill>
                  <a:schemeClr val="tx2">
                    <a:lumMod val="75000"/>
                  </a:schemeClr>
                </a:solidFill>
                <a:latin typeface="+mn-ea"/>
                <a:cs typeface="Courier New" panose="02070309020205020404" pitchFamily="49" charset="0"/>
              </a:rPr>
              <a:t>UI</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ExtJS</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웹 </a:t>
            </a:r>
            <a:r>
              <a:rPr lang="ko-KR" altLang="en-US" sz="1100" dirty="0" err="1">
                <a:solidFill>
                  <a:schemeClr val="tx2">
                    <a:lumMod val="75000"/>
                  </a:schemeClr>
                </a:solidFill>
                <a:cs typeface="Courier New" panose="02070309020205020404" pitchFamily="49" charset="0"/>
              </a:rPr>
              <a:t>프래임워크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Grafana </a:t>
            </a:r>
            <a:r>
              <a:rPr lang="ko-KR" altLang="en-US" sz="1100" dirty="0">
                <a:solidFill>
                  <a:schemeClr val="tx2">
                    <a:lumMod val="75000"/>
                  </a:schemeClr>
                </a:solidFill>
                <a:cs typeface="Courier New" panose="02070309020205020404" pitchFamily="49" charset="0"/>
              </a:rPr>
              <a:t>그래프 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a:t>
            </a:r>
            <a:r>
              <a:rPr lang="ko-KR" altLang="en-US" sz="1100" dirty="0" err="1">
                <a:solidFill>
                  <a:schemeClr val="tx2">
                    <a:lumMod val="75000"/>
                  </a:schemeClr>
                </a:solidFill>
                <a:cs typeface="Courier New" panose="02070309020205020404" pitchFamily="49" charset="0"/>
              </a:rPr>
              <a:t>대쉬보드</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외부연동 </a:t>
            </a:r>
            <a:r>
              <a:rPr lang="en-US" altLang="ko-KR" sz="1100" dirty="0">
                <a:solidFill>
                  <a:schemeClr val="tx2">
                    <a:lumMod val="75000"/>
                  </a:schemeClr>
                </a:solidFill>
                <a:cs typeface="Courier New" panose="02070309020205020404" pitchFamily="49" charset="0"/>
              </a:rPr>
              <a:t>(IGI 3D</a:t>
            </a:r>
            <a:r>
              <a:rPr lang="ko-KR" altLang="en-US" sz="1100" dirty="0">
                <a:solidFill>
                  <a:schemeClr val="tx2">
                    <a:lumMod val="75000"/>
                  </a:schemeClr>
                </a:solidFill>
                <a:cs typeface="Courier New" panose="02070309020205020404" pitchFamily="49" charset="0"/>
              </a:rPr>
              <a:t> 그래픽</a:t>
            </a:r>
            <a:r>
              <a:rPr lang="en-US" altLang="ko-KR" sz="1100" dirty="0">
                <a:solidFill>
                  <a:schemeClr val="tx2">
                    <a:lumMod val="75000"/>
                  </a:schemeClr>
                </a:solidFill>
                <a:cs typeface="Courier New" panose="02070309020205020404" pitchFamily="49" charset="0"/>
              </a:rPr>
              <a:t>)</a:t>
            </a:r>
          </a:p>
        </p:txBody>
      </p:sp>
      <p:sp>
        <p:nvSpPr>
          <p:cNvPr id="41" name="矩形: 圆角 124">
            <a:extLst>
              <a:ext uri="{FF2B5EF4-FFF2-40B4-BE49-F238E27FC236}">
                <a16:creationId xmlns:a16="http://schemas.microsoft.com/office/drawing/2014/main" id="{7C01CC6E-4E3C-4ED3-8FC3-C30ACD74C6C2}"/>
              </a:ext>
            </a:extLst>
          </p:cNvPr>
          <p:cNvSpPr/>
          <p:nvPr/>
        </p:nvSpPr>
        <p:spPr>
          <a:xfrm>
            <a:off x="1665159" y="2314042"/>
            <a:ext cx="7110110" cy="59870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애플리케이션 보안</a:t>
            </a:r>
            <a:endParaRPr lang="en-US" altLang="ko-KR" sz="1200" b="1" dirty="0">
              <a:solidFill>
                <a:schemeClr val="tx2">
                  <a:lumMod val="75000"/>
                </a:schemeClr>
              </a:solidFill>
              <a:latin typeface="+mn-ea"/>
              <a:cs typeface="Courier New" panose="02070309020205020404" pitchFamily="49" charset="0"/>
            </a:endParaRPr>
          </a:p>
          <a:p>
            <a:pPr algn="just">
              <a:lnSpc>
                <a:spcPct val="150000"/>
              </a:lnSpc>
            </a:pPr>
            <a:r>
              <a:rPr lang="ko-KR" altLang="en-US" sz="9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사용자 인증</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화이트리스트 기반 </a:t>
            </a:r>
            <a:r>
              <a:rPr lang="en-US" altLang="ko-KR" sz="1100" dirty="0">
                <a:solidFill>
                  <a:schemeClr val="tx2">
                    <a:lumMod val="75000"/>
                  </a:schemeClr>
                </a:solidFill>
                <a:cs typeface="Courier New" panose="02070309020205020404" pitchFamily="49" charset="0"/>
              </a:rPr>
              <a:t>ACL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서비스 별 권한 관리</a:t>
            </a:r>
            <a:endParaRPr lang="en-US" altLang="ko-KR" sz="1100" dirty="0">
              <a:solidFill>
                <a:schemeClr val="tx2">
                  <a:lumMod val="75000"/>
                </a:schemeClr>
              </a:solidFill>
              <a:cs typeface="Courier New" panose="02070309020205020404" pitchFamily="49" charset="0"/>
            </a:endParaRPr>
          </a:p>
        </p:txBody>
      </p:sp>
      <p:pic>
        <p:nvPicPr>
          <p:cNvPr id="42" name="그림 41">
            <a:extLst>
              <a:ext uri="{FF2B5EF4-FFF2-40B4-BE49-F238E27FC236}">
                <a16:creationId xmlns:a16="http://schemas.microsoft.com/office/drawing/2014/main" id="{661D6663-4CC2-4D65-A908-D2783D3E0B62}"/>
              </a:ext>
            </a:extLst>
          </p:cNvPr>
          <p:cNvPicPr>
            <a:picLocks noChangeAspect="1"/>
          </p:cNvPicPr>
          <p:nvPr/>
        </p:nvPicPr>
        <p:blipFill>
          <a:blip r:embed="rId3"/>
          <a:stretch>
            <a:fillRect/>
          </a:stretch>
        </p:blipFill>
        <p:spPr>
          <a:xfrm>
            <a:off x="7911920" y="1437457"/>
            <a:ext cx="757183" cy="376855"/>
          </a:xfrm>
          <a:prstGeom prst="rect">
            <a:avLst/>
          </a:prstGeom>
        </p:spPr>
      </p:pic>
      <p:pic>
        <p:nvPicPr>
          <p:cNvPr id="43" name="Picture 2" descr="Grafana 예제 메트릭">
            <a:extLst>
              <a:ext uri="{FF2B5EF4-FFF2-40B4-BE49-F238E27FC236}">
                <a16:creationId xmlns:a16="http://schemas.microsoft.com/office/drawing/2014/main" id="{5CF3C9EB-C28F-4885-BEF8-EABE35F7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921" y="979010"/>
            <a:ext cx="757184" cy="3413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F8FC0416-0FA6-4746-8E16-0E7783343C25}"/>
              </a:ext>
            </a:extLst>
          </p:cNvPr>
          <p:cNvCxnSpPr>
            <a:cxnSpLocks/>
            <a:stCxn id="29" idx="3"/>
            <a:endCxn id="31" idx="2"/>
          </p:cNvCxnSpPr>
          <p:nvPr/>
        </p:nvCxnSpPr>
        <p:spPr>
          <a:xfrm flipV="1">
            <a:off x="3325935" y="4583376"/>
            <a:ext cx="419570" cy="1"/>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5" name="직선 화살표 연결선 44">
            <a:extLst>
              <a:ext uri="{FF2B5EF4-FFF2-40B4-BE49-F238E27FC236}">
                <a16:creationId xmlns:a16="http://schemas.microsoft.com/office/drawing/2014/main" id="{127D2AC6-0A92-4F9E-A14C-9BA5BC9B1EED}"/>
              </a:ext>
            </a:extLst>
          </p:cNvPr>
          <p:cNvCxnSpPr>
            <a:cxnSpLocks/>
            <a:stCxn id="31" idx="4"/>
          </p:cNvCxnSpPr>
          <p:nvPr/>
        </p:nvCxnSpPr>
        <p:spPr>
          <a:xfrm flipV="1">
            <a:off x="4872927" y="3965496"/>
            <a:ext cx="491161" cy="61788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8" name="직선 화살표 연결선 47">
            <a:extLst>
              <a:ext uri="{FF2B5EF4-FFF2-40B4-BE49-F238E27FC236}">
                <a16:creationId xmlns:a16="http://schemas.microsoft.com/office/drawing/2014/main" id="{8F41C34D-5AD9-45AD-B02F-E8572AA4807A}"/>
              </a:ext>
            </a:extLst>
          </p:cNvPr>
          <p:cNvCxnSpPr>
            <a:cxnSpLocks/>
            <a:stCxn id="33" idx="1"/>
          </p:cNvCxnSpPr>
          <p:nvPr/>
        </p:nvCxnSpPr>
        <p:spPr>
          <a:xfrm flipH="1" flipV="1">
            <a:off x="6045819" y="3965493"/>
            <a:ext cx="6903" cy="27117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22197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4481A52-52D1-4476-84D7-63DFF001E4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WAS</a:t>
            </a:r>
            <a:r>
              <a:rPr lang="ko-KR" altLang="en-US" sz="1200" dirty="0">
                <a:latin typeface="+mn-ea"/>
              </a:rPr>
              <a:t> 서버 어플리케이션</a:t>
            </a:r>
            <a:r>
              <a:rPr lang="en-US" altLang="ko-KR" sz="1200" dirty="0">
                <a:latin typeface="+mn-ea"/>
              </a:rPr>
              <a:t>, REST</a:t>
            </a:r>
            <a:r>
              <a:rPr lang="ko-KR" altLang="en-US" sz="1200" dirty="0">
                <a:latin typeface="+mn-ea"/>
              </a:rPr>
              <a:t> </a:t>
            </a:r>
            <a:r>
              <a:rPr lang="en-US" altLang="ko-KR" sz="1200" dirty="0">
                <a:latin typeface="+mn-ea"/>
              </a:rPr>
              <a:t>full, </a:t>
            </a:r>
            <a:r>
              <a:rPr lang="ko-KR" altLang="en-US" sz="1200" dirty="0">
                <a:latin typeface="+mn-ea"/>
              </a:rPr>
              <a:t>웹 </a:t>
            </a:r>
            <a:r>
              <a:rPr lang="en-US" altLang="ko-KR" sz="1200" dirty="0">
                <a:latin typeface="+mn-ea"/>
              </a:rPr>
              <a:t>UI</a:t>
            </a:r>
            <a:r>
              <a:rPr lang="ko-KR" altLang="en-US" sz="1200" dirty="0">
                <a:latin typeface="+mn-ea"/>
              </a:rPr>
              <a:t>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django</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/opt/apps/</a:t>
            </a:r>
            <a:r>
              <a:rPr lang="en-US" altLang="ko-KR" sz="1200" dirty="0" err="1">
                <a:latin typeface="+mn-ea"/>
              </a:rPr>
              <a:t>django</a:t>
            </a:r>
            <a:r>
              <a:rPr lang="en-US" altLang="ko-KR" sz="1200" dirty="0">
                <a:latin typeface="+mn-ea"/>
              </a:rPr>
              <a:t>/</a:t>
            </a:r>
            <a:r>
              <a:rPr lang="en-US" altLang="ko-KR" sz="1200" dirty="0" err="1">
                <a:latin typeface="+mn-ea"/>
              </a:rPr>
              <a:t>SmartFactory</a:t>
            </a:r>
            <a:r>
              <a:rPr lang="en-US" altLang="ko-KR" sz="1200" dirty="0">
                <a:latin typeface="+mn-ea"/>
              </a:rPr>
              <a:t>/config/</a:t>
            </a:r>
          </a:p>
          <a:p>
            <a:pPr>
              <a:lnSpc>
                <a:spcPct val="150000"/>
              </a:lnSpc>
            </a:pPr>
            <a:r>
              <a:rPr lang="en-US" altLang="ko-KR" sz="1200" dirty="0">
                <a:latin typeface="+mn-ea"/>
              </a:rPr>
              <a:t>     settings.py : Django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djaogo.log : Django</a:t>
            </a:r>
            <a:r>
              <a:rPr lang="ko-KR" altLang="en-US" sz="1200" dirty="0">
                <a:latin typeface="+mn-ea"/>
              </a:rPr>
              <a:t> 로그</a:t>
            </a:r>
            <a:endParaRPr lang="en-US" altLang="ko-KR" sz="1200" dirty="0">
              <a:latin typeface="+mn-ea"/>
            </a:endParaRPr>
          </a:p>
        </p:txBody>
      </p:sp>
      <p:pic>
        <p:nvPicPr>
          <p:cNvPr id="5" name="그림 4">
            <a:extLst>
              <a:ext uri="{FF2B5EF4-FFF2-40B4-BE49-F238E27FC236}">
                <a16:creationId xmlns:a16="http://schemas.microsoft.com/office/drawing/2014/main" id="{0F106573-BFB1-493E-9845-9C27CC7CDE8E}"/>
              </a:ext>
            </a:extLst>
          </p:cNvPr>
          <p:cNvPicPr>
            <a:picLocks noChangeAspect="1"/>
          </p:cNvPicPr>
          <p:nvPr/>
        </p:nvPicPr>
        <p:blipFill>
          <a:blip r:embed="rId2"/>
          <a:stretch>
            <a:fillRect/>
          </a:stretch>
        </p:blipFill>
        <p:spPr>
          <a:xfrm>
            <a:off x="899591" y="3184478"/>
            <a:ext cx="7309781" cy="316530"/>
          </a:xfrm>
          <a:prstGeom prst="rect">
            <a:avLst/>
          </a:prstGeom>
        </p:spPr>
      </p:pic>
      <p:pic>
        <p:nvPicPr>
          <p:cNvPr id="7" name="그림 6">
            <a:extLst>
              <a:ext uri="{FF2B5EF4-FFF2-40B4-BE49-F238E27FC236}">
                <a16:creationId xmlns:a16="http://schemas.microsoft.com/office/drawing/2014/main" id="{4CD3F879-DACE-4E34-A810-8F1D08A36B7A}"/>
              </a:ext>
            </a:extLst>
          </p:cNvPr>
          <p:cNvPicPr>
            <a:picLocks noChangeAspect="1"/>
          </p:cNvPicPr>
          <p:nvPr/>
        </p:nvPicPr>
        <p:blipFill>
          <a:blip r:embed="rId3"/>
          <a:stretch>
            <a:fillRect/>
          </a:stretch>
        </p:blipFill>
        <p:spPr>
          <a:xfrm>
            <a:off x="899592" y="4535804"/>
            <a:ext cx="3849729" cy="333356"/>
          </a:xfrm>
          <a:prstGeom prst="rect">
            <a:avLst/>
          </a:prstGeom>
        </p:spPr>
      </p:pic>
    </p:spTree>
    <p:extLst>
      <p:ext uri="{BB962C8B-B14F-4D97-AF65-F5344CB8AC3E}">
        <p14:creationId xmlns:p14="http://schemas.microsoft.com/office/powerpoint/2010/main" val="238156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7299ED43-D478-4A25-84CD-DDF6FC0B69A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84784"/>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settings.py</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893100"/>
            </a:xfrm>
            <a:prstGeom prst="rect">
              <a:avLst/>
            </a:prstGeom>
            <a:noFill/>
          </p:spPr>
          <p:txBody>
            <a:bodyPr wrap="square" rtlCol="0">
              <a:spAutoFit/>
            </a:bodyPr>
            <a:lstStyle/>
            <a:p>
              <a:r>
                <a:rPr lang="en-US" altLang="ko-KR" sz="750" dirty="0"/>
                <a:t>...</a:t>
              </a:r>
            </a:p>
            <a:p>
              <a:endParaRPr lang="en-US" altLang="ko-KR" sz="750" dirty="0"/>
            </a:p>
            <a:p>
              <a:r>
                <a:rPr lang="en-US" altLang="ko-KR" sz="750" dirty="0"/>
                <a:t>DATABASES = {</a:t>
              </a:r>
            </a:p>
            <a:p>
              <a:r>
                <a:rPr lang="en-US" altLang="ko-KR" sz="750" dirty="0"/>
                <a:t>    'default': {</a:t>
              </a:r>
            </a:p>
            <a:p>
              <a:r>
                <a:rPr lang="en-US" altLang="ko-KR" sz="750" dirty="0"/>
                <a:t>        'ENGINE': '</a:t>
              </a:r>
              <a:r>
                <a:rPr lang="en-US" altLang="ko-KR" sz="750" dirty="0" err="1"/>
                <a:t>django.db.backends.mysql</a:t>
              </a:r>
              <a:r>
                <a:rPr lang="en-US" altLang="ko-KR" sz="750" dirty="0"/>
                <a:t>',</a:t>
              </a:r>
            </a:p>
            <a:p>
              <a:r>
                <a:rPr lang="en-US" altLang="ko-KR" sz="750" dirty="0"/>
                <a:t>        'NAME': ‘*****',</a:t>
              </a:r>
            </a:p>
            <a:p>
              <a:r>
                <a:rPr lang="en-US" altLang="ko-KR" sz="750" dirty="0"/>
                <a:t>        'USER': ‘*****',</a:t>
              </a:r>
            </a:p>
            <a:p>
              <a:r>
                <a:rPr lang="en-US" altLang="ko-KR" sz="750" dirty="0"/>
                <a:t>        'PASSWORD’: ‘*****’,</a:t>
              </a:r>
            </a:p>
            <a:p>
              <a:r>
                <a:rPr lang="en-US" altLang="ko-KR" sz="750" dirty="0"/>
                <a:t>        'HOST': 'localhost',</a:t>
              </a:r>
            </a:p>
            <a:p>
              <a:r>
                <a:rPr lang="en-US" altLang="ko-KR" sz="750" dirty="0"/>
                <a:t>        'PORT': '3306'</a:t>
              </a:r>
            </a:p>
            <a:p>
              <a:r>
                <a:rPr lang="en-US" altLang="ko-KR" sz="750" dirty="0"/>
                <a:t>    }}</a:t>
              </a:r>
            </a:p>
            <a:p>
              <a:endParaRPr lang="en-US" altLang="ko-KR" sz="750" dirty="0"/>
            </a:p>
            <a:p>
              <a:r>
                <a:rPr lang="en-US" altLang="ko-KR" sz="750" dirty="0"/>
                <a:t>...</a:t>
              </a:r>
            </a:p>
            <a:p>
              <a:endParaRPr lang="en-US" altLang="ko-KR" sz="750" dirty="0"/>
            </a:p>
            <a:p>
              <a:r>
                <a:rPr lang="en-US" altLang="ko-KR" sz="750" dirty="0"/>
                <a:t>LANGUAGE_CODE = 'ko-</a:t>
              </a:r>
              <a:r>
                <a:rPr lang="en-US" altLang="ko-KR" sz="750" dirty="0" err="1"/>
                <a:t>kr</a:t>
              </a:r>
              <a:r>
                <a:rPr lang="en-US" altLang="ko-KR" sz="750" dirty="0"/>
                <a:t>'</a:t>
              </a:r>
            </a:p>
            <a:p>
              <a:r>
                <a:rPr lang="en-US" altLang="ko-KR" sz="750" dirty="0"/>
                <a:t>TIME_ZONE = 'Asia/Seoul’</a:t>
              </a:r>
            </a:p>
            <a:p>
              <a:endParaRPr lang="en-US" altLang="ko-KR" sz="750" dirty="0"/>
            </a:p>
            <a:p>
              <a:r>
                <a:rPr lang="en-US" altLang="ko-KR" sz="750" dirty="0"/>
                <a:t>...</a:t>
              </a:r>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77734" y="2205918"/>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p:txBody>
      </p:sp>
      <p:sp>
        <p:nvSpPr>
          <p:cNvPr id="3" name="TextBox 2">
            <a:extLst>
              <a:ext uri="{FF2B5EF4-FFF2-40B4-BE49-F238E27FC236}">
                <a16:creationId xmlns:a16="http://schemas.microsoft.com/office/drawing/2014/main" id="{3D67F39C-5A8E-44F9-AA02-F99098CD4F94}"/>
              </a:ext>
            </a:extLst>
          </p:cNvPr>
          <p:cNvSpPr txBox="1"/>
          <p:nvPr/>
        </p:nvSpPr>
        <p:spPr>
          <a:xfrm>
            <a:off x="2177735" y="3645024"/>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서비스 지역 관련 설정</a:t>
            </a:r>
            <a:endParaRPr lang="en-US" altLang="ko-KR" sz="750" dirty="0">
              <a:latin typeface="+mn-ea"/>
            </a:endParaRPr>
          </a:p>
        </p:txBody>
      </p:sp>
    </p:spTree>
    <p:extLst>
      <p:ext uri="{BB962C8B-B14F-4D97-AF65-F5344CB8AC3E}">
        <p14:creationId xmlns:p14="http://schemas.microsoft.com/office/powerpoint/2010/main" val="34464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9966300-E388-4899-AD06-4EA1AF017F2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321"/>
            <a:ext cx="8496944" cy="333617"/>
          </a:xfrm>
          <a:prstGeom prst="rect">
            <a:avLst/>
          </a:prstGeom>
          <a:noFill/>
        </p:spPr>
        <p:txBody>
          <a:bodyPr wrap="square" rtlCol="0">
            <a:spAutoFit/>
          </a:bodyPr>
          <a:lstStyle/>
          <a:p>
            <a:pPr>
              <a:lnSpc>
                <a:spcPct val="150000"/>
              </a:lnSpc>
            </a:pPr>
            <a:r>
              <a:rPr lang="en-US" altLang="ko-KR" sz="1200" b="1" dirty="0">
                <a:latin typeface="+mn-ea"/>
              </a:rPr>
              <a:t>4) Grafana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370930"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err="1">
                <a:latin typeface="+mn-ea"/>
              </a:rPr>
              <a:t>대쉬보드</a:t>
            </a:r>
            <a:r>
              <a:rPr lang="en-US" altLang="ko-KR" sz="1200" dirty="0">
                <a:latin typeface="+mn-ea"/>
              </a:rPr>
              <a:t>,</a:t>
            </a:r>
            <a:r>
              <a:rPr lang="ko-KR" altLang="en-US" sz="1200" dirty="0">
                <a:latin typeface="+mn-ea"/>
              </a:rPr>
              <a:t> 그래프 </a:t>
            </a:r>
            <a:r>
              <a:rPr lang="en-US" altLang="ko-KR" sz="1200" dirty="0">
                <a:latin typeface="+mn-ea"/>
              </a:rPr>
              <a:t>UI </a:t>
            </a:r>
            <a:r>
              <a:rPr lang="ko-KR" altLang="en-US" sz="1200" dirty="0">
                <a:latin typeface="+mn-ea"/>
              </a:rPr>
              <a:t>어플리케이션</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grafana</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Grafana</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grafana.ini : Grafana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grafana.log : Grafana</a:t>
            </a:r>
            <a:r>
              <a:rPr lang="ko-KR" altLang="en-US" sz="1200" dirty="0">
                <a:latin typeface="+mn-ea"/>
              </a:rPr>
              <a:t> 로그</a:t>
            </a:r>
            <a:endParaRPr lang="en-US" altLang="ko-KR" sz="1200" dirty="0">
              <a:latin typeface="+mn-ea"/>
            </a:endParaRPr>
          </a:p>
        </p:txBody>
      </p:sp>
      <p:pic>
        <p:nvPicPr>
          <p:cNvPr id="6" name="그림 5">
            <a:extLst>
              <a:ext uri="{FF2B5EF4-FFF2-40B4-BE49-F238E27FC236}">
                <a16:creationId xmlns:a16="http://schemas.microsoft.com/office/drawing/2014/main" id="{D307EA8F-0511-4E6B-877D-DAEC487EE189}"/>
              </a:ext>
            </a:extLst>
          </p:cNvPr>
          <p:cNvPicPr>
            <a:picLocks noChangeAspect="1"/>
          </p:cNvPicPr>
          <p:nvPr/>
        </p:nvPicPr>
        <p:blipFill>
          <a:blip r:embed="rId2"/>
          <a:stretch>
            <a:fillRect/>
          </a:stretch>
        </p:blipFill>
        <p:spPr>
          <a:xfrm>
            <a:off x="827584" y="4524941"/>
            <a:ext cx="5213085" cy="488235"/>
          </a:xfrm>
          <a:prstGeom prst="rect">
            <a:avLst/>
          </a:prstGeom>
        </p:spPr>
      </p:pic>
      <p:pic>
        <p:nvPicPr>
          <p:cNvPr id="9" name="그림 8">
            <a:extLst>
              <a:ext uri="{FF2B5EF4-FFF2-40B4-BE49-F238E27FC236}">
                <a16:creationId xmlns:a16="http://schemas.microsoft.com/office/drawing/2014/main" id="{9C5B8BE2-F3C2-4058-BE02-565841A1D4CE}"/>
              </a:ext>
            </a:extLst>
          </p:cNvPr>
          <p:cNvPicPr>
            <a:picLocks noChangeAspect="1"/>
          </p:cNvPicPr>
          <p:nvPr/>
        </p:nvPicPr>
        <p:blipFill>
          <a:blip r:embed="rId3"/>
          <a:stretch>
            <a:fillRect/>
          </a:stretch>
        </p:blipFill>
        <p:spPr>
          <a:xfrm>
            <a:off x="827584" y="3168274"/>
            <a:ext cx="3067382" cy="332733"/>
          </a:xfrm>
          <a:prstGeom prst="rect">
            <a:avLst/>
          </a:prstGeom>
        </p:spPr>
      </p:pic>
    </p:spTree>
    <p:extLst>
      <p:ext uri="{BB962C8B-B14F-4D97-AF65-F5344CB8AC3E}">
        <p14:creationId xmlns:p14="http://schemas.microsoft.com/office/powerpoint/2010/main" val="329752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0D8A800-FAF4-469E-8FBE-1837D976A4A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31408" y="908720"/>
            <a:ext cx="8489064" cy="333617"/>
          </a:xfrm>
          <a:prstGeom prst="rect">
            <a:avLst/>
          </a:prstGeom>
          <a:noFill/>
        </p:spPr>
        <p:txBody>
          <a:bodyPr wrap="square" rtlCol="0">
            <a:spAutoFit/>
          </a:bodyPr>
          <a:lstStyle/>
          <a:p>
            <a:pPr>
              <a:lnSpc>
                <a:spcPct val="150000"/>
              </a:lnSpc>
            </a:pPr>
            <a:r>
              <a:rPr lang="en-US" altLang="ko-KR" sz="1200" b="1" dirty="0">
                <a:latin typeface="+mn-ea"/>
              </a:rPr>
              <a:t>5) Grafana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578683"/>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grafana.ini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431434"/>
            </a:xfrm>
            <a:prstGeom prst="rect">
              <a:avLst/>
            </a:prstGeom>
            <a:noFill/>
          </p:spPr>
          <p:txBody>
            <a:bodyPr wrap="square" rtlCol="0">
              <a:spAutoFit/>
            </a:bodyPr>
            <a:lstStyle/>
            <a:p>
              <a:r>
                <a:rPr lang="en-US" altLang="ko-KR" sz="750" dirty="0"/>
                <a:t>type = </a:t>
              </a:r>
              <a:r>
                <a:rPr lang="en-US" altLang="ko-KR" sz="750" dirty="0" err="1"/>
                <a:t>mysql</a:t>
              </a:r>
              <a:endParaRPr lang="en-US" altLang="ko-KR" sz="750" dirty="0"/>
            </a:p>
            <a:p>
              <a:r>
                <a:rPr lang="en-US" altLang="ko-KR" sz="750" dirty="0"/>
                <a:t>host = 127.0.0.1:3306</a:t>
              </a:r>
            </a:p>
            <a:p>
              <a:r>
                <a:rPr lang="en-US" altLang="ko-KR" sz="750" dirty="0"/>
                <a:t>name = ****</a:t>
              </a:r>
            </a:p>
            <a:p>
              <a:r>
                <a:rPr lang="en-US" altLang="ko-KR" sz="750" dirty="0"/>
                <a:t>user = ****</a:t>
              </a:r>
            </a:p>
            <a:p>
              <a:r>
                <a:rPr lang="en-US" altLang="ko-KR" sz="750" dirty="0"/>
                <a:t>password = ****</a:t>
              </a:r>
            </a:p>
            <a:p>
              <a:r>
                <a:rPr lang="en-US" altLang="ko-KR" sz="750" dirty="0" err="1"/>
                <a:t>url</a:t>
              </a:r>
              <a:r>
                <a:rPr lang="en-US" altLang="ko-KR" sz="750" dirty="0"/>
                <a:t> = mysql://****:****@127.0.0.1:3306/****</a:t>
              </a:r>
            </a:p>
            <a:p>
              <a:endParaRPr lang="en-US" altLang="ko-KR" sz="750" dirty="0"/>
            </a:p>
            <a:p>
              <a:r>
                <a:rPr lang="en-US" altLang="ko-KR" sz="750" dirty="0"/>
                <a:t>....</a:t>
              </a:r>
            </a:p>
            <a:p>
              <a:endParaRPr lang="en-US" altLang="ko-KR" sz="750" dirty="0"/>
            </a:p>
            <a:p>
              <a:r>
                <a:rPr lang="en-US" altLang="ko-KR" sz="750" dirty="0" err="1"/>
                <a:t>min_refresh_interval</a:t>
              </a:r>
              <a:r>
                <a:rPr lang="en-US" altLang="ko-KR" sz="750" dirty="0"/>
                <a:t> =1s</a:t>
              </a:r>
            </a:p>
            <a:p>
              <a:endParaRPr lang="en-US" altLang="ko-KR" sz="750" dirty="0"/>
            </a:p>
            <a:p>
              <a:r>
                <a:rPr lang="en-US" altLang="ko-KR" sz="750" dirty="0"/>
                <a:t>...</a:t>
              </a:r>
            </a:p>
            <a:p>
              <a:endParaRPr lang="en-US" altLang="ko-KR" sz="750" dirty="0"/>
            </a:p>
            <a:p>
              <a:endParaRPr lang="en-US" altLang="ko-KR" sz="750" dirty="0"/>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087724" y="3071979"/>
            <a:ext cx="1764196"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err="1">
                <a:latin typeface="+mn-ea"/>
              </a:rPr>
              <a:t>대쉬보드</a:t>
            </a:r>
            <a:r>
              <a:rPr lang="ko-KR" altLang="en-US" sz="750" dirty="0">
                <a:latin typeface="+mn-ea"/>
              </a:rPr>
              <a:t> 최소 갱신주기 설정 </a:t>
            </a:r>
            <a:r>
              <a:rPr lang="en-US" altLang="ko-KR" sz="750" dirty="0">
                <a:latin typeface="+mn-ea"/>
              </a:rPr>
              <a:t>(1</a:t>
            </a:r>
            <a:r>
              <a:rPr lang="ko-KR" altLang="en-US" sz="750" dirty="0">
                <a:latin typeface="+mn-ea"/>
              </a:rPr>
              <a:t>초</a:t>
            </a:r>
            <a:r>
              <a:rPr lang="en-US" altLang="ko-KR" sz="750" dirty="0">
                <a:latin typeface="+mn-ea"/>
              </a:rPr>
              <a:t>) </a:t>
            </a:r>
          </a:p>
        </p:txBody>
      </p:sp>
      <p:sp>
        <p:nvSpPr>
          <p:cNvPr id="9" name="TextBox 8">
            <a:extLst>
              <a:ext uri="{FF2B5EF4-FFF2-40B4-BE49-F238E27FC236}">
                <a16:creationId xmlns:a16="http://schemas.microsoft.com/office/drawing/2014/main" id="{EE4F5AFE-50CD-4230-8A86-0AE94186E27D}"/>
              </a:ext>
            </a:extLst>
          </p:cNvPr>
          <p:cNvSpPr txBox="1"/>
          <p:nvPr/>
        </p:nvSpPr>
        <p:spPr>
          <a:xfrm>
            <a:off x="2087724" y="2105737"/>
            <a:ext cx="176419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a:p>
            <a:pPr>
              <a:lnSpc>
                <a:spcPct val="150000"/>
              </a:lnSpc>
            </a:pPr>
            <a:r>
              <a:rPr lang="en-US" altLang="ko-KR" sz="750" dirty="0">
                <a:latin typeface="+mn-ea"/>
              </a:rPr>
              <a:t>(</a:t>
            </a:r>
            <a:r>
              <a:rPr lang="ko-KR" altLang="en-US" sz="750" dirty="0">
                <a:latin typeface="+mn-ea"/>
              </a:rPr>
              <a:t>사용자 정보</a:t>
            </a:r>
            <a:r>
              <a:rPr lang="en-US" altLang="ko-KR" sz="750" dirty="0">
                <a:latin typeface="+mn-ea"/>
              </a:rPr>
              <a:t>, </a:t>
            </a:r>
            <a:r>
              <a:rPr lang="ko-KR" altLang="en-US" sz="750" dirty="0" err="1">
                <a:latin typeface="+mn-ea"/>
              </a:rPr>
              <a:t>대쉬보드</a:t>
            </a:r>
            <a:r>
              <a:rPr lang="en-US" altLang="ko-KR" sz="750" dirty="0">
                <a:latin typeface="+mn-ea"/>
              </a:rPr>
              <a:t>, </a:t>
            </a:r>
            <a:r>
              <a:rPr lang="ko-KR" altLang="en-US" sz="750" dirty="0">
                <a:latin typeface="+mn-ea"/>
              </a:rPr>
              <a:t>패널 등 저장</a:t>
            </a:r>
            <a:r>
              <a:rPr lang="en-US" altLang="ko-KR" sz="750" dirty="0">
                <a:latin typeface="+mn-ea"/>
              </a:rPr>
              <a:t>)</a:t>
            </a:r>
          </a:p>
        </p:txBody>
      </p:sp>
    </p:spTree>
    <p:extLst>
      <p:ext uri="{BB962C8B-B14F-4D97-AF65-F5344CB8AC3E}">
        <p14:creationId xmlns:p14="http://schemas.microsoft.com/office/powerpoint/2010/main" val="4078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38060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자원 성능 모니터링 저장 데이터베이스</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influxdb.conf</a:t>
            </a:r>
            <a:r>
              <a:rPr lang="en-US" altLang="ko-KR" sz="1200" dirty="0">
                <a:latin typeface="+mn-ea"/>
              </a:rPr>
              <a:t> : </a:t>
            </a:r>
            <a:r>
              <a:rPr lang="en-US" altLang="ko-KR" sz="1200" dirty="0" err="1">
                <a:latin typeface="+mn-ea"/>
              </a:rPr>
              <a:t>influxdb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influxdb.log : </a:t>
            </a:r>
            <a:r>
              <a:rPr lang="en-US" altLang="ko-KR" sz="1200" dirty="0" err="1">
                <a:latin typeface="+mn-ea"/>
              </a:rPr>
              <a:t>influxdb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53517" y="3140968"/>
            <a:ext cx="6676672" cy="576064"/>
          </a:xfrm>
          <a:prstGeom prst="rect">
            <a:avLst/>
          </a:prstGeom>
        </p:spPr>
      </p:pic>
    </p:spTree>
    <p:extLst>
      <p:ext uri="{BB962C8B-B14F-4D97-AF65-F5344CB8AC3E}">
        <p14:creationId xmlns:p14="http://schemas.microsoft.com/office/powerpoint/2010/main" val="107409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r>
              <a:rPr lang="en-US" altLang="ko-KR" sz="1200" b="1" dirty="0">
                <a:latin typeface="+mn-ea"/>
              </a:rPr>
              <a:t> </a:t>
            </a:r>
            <a:endParaRPr lang="ko-KR" altLang="en-US" sz="1200" b="1" baseline="-25000" dirty="0">
              <a:latin typeface="+mn-ea"/>
            </a:endParaRPr>
          </a:p>
        </p:txBody>
      </p:sp>
      <p:sp>
        <p:nvSpPr>
          <p:cNvPr id="8" name="TextBox 7">
            <a:extLst>
              <a:ext uri="{FF2B5EF4-FFF2-40B4-BE49-F238E27FC236}">
                <a16:creationId xmlns:a16="http://schemas.microsoft.com/office/drawing/2014/main" id="{FFDB5772-9A66-4B3D-8653-D47DA3411DEC}"/>
              </a:ext>
            </a:extLst>
          </p:cNvPr>
          <p:cNvSpPr txBox="1"/>
          <p:nvPr/>
        </p:nvSpPr>
        <p:spPr>
          <a:xfrm>
            <a:off x="971600" y="1822333"/>
            <a:ext cx="7740860" cy="1757725"/>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influx</a:t>
            </a:r>
          </a:p>
          <a:p>
            <a:pPr>
              <a:lnSpc>
                <a:spcPct val="150000"/>
              </a:lnSpc>
            </a:pPr>
            <a:endParaRPr lang="nn-NO" altLang="ko-KR" sz="1050" dirty="0">
              <a:latin typeface="+mn-ea"/>
            </a:endParaRPr>
          </a:p>
          <a:p>
            <a:pPr>
              <a:lnSpc>
                <a:spcPct val="150000"/>
              </a:lnSpc>
            </a:pPr>
            <a:r>
              <a:rPr lang="nn-NO" altLang="ko-KR" sz="1050" dirty="0">
                <a:latin typeface="+mn-ea"/>
              </a:rPr>
              <a:t>&gt; create database cloud_monitoring;</a:t>
            </a:r>
          </a:p>
          <a:p>
            <a:pPr>
              <a:lnSpc>
                <a:spcPct val="150000"/>
              </a:lnSpc>
            </a:pPr>
            <a:endParaRPr lang="nn-NO" altLang="ko-KR" sz="1050" dirty="0">
              <a:latin typeface="+mn-ea"/>
            </a:endParaRPr>
          </a:p>
          <a:p>
            <a:pPr>
              <a:lnSpc>
                <a:spcPct val="150000"/>
              </a:lnSpc>
            </a:pPr>
            <a:r>
              <a:rPr lang="nn-NO" altLang="ko-KR" sz="1050" dirty="0">
                <a:latin typeface="+mn-ea"/>
              </a:rPr>
              <a:t>&gt; </a:t>
            </a:r>
            <a:r>
              <a:rPr lang="en-US" altLang="ko-KR" sz="1050" dirty="0">
                <a:latin typeface="+mn-ea"/>
              </a:rPr>
              <a:t>create user cloud with password 'password' with all privileges;</a:t>
            </a:r>
          </a:p>
          <a:p>
            <a:pPr>
              <a:lnSpc>
                <a:spcPct val="150000"/>
              </a:lnSpc>
            </a:pPr>
            <a:r>
              <a:rPr lang="en-US" altLang="ko-KR" sz="1050" dirty="0">
                <a:latin typeface="+mn-ea"/>
              </a:rPr>
              <a:t>&gt; grant on </a:t>
            </a:r>
            <a:r>
              <a:rPr lang="en-US" altLang="ko-KR" sz="1050" dirty="0" err="1">
                <a:latin typeface="+mn-ea"/>
              </a:rPr>
              <a:t>cloud_monitoring</a:t>
            </a:r>
            <a:r>
              <a:rPr lang="en-US" altLang="ko-KR" sz="1050" dirty="0">
                <a:latin typeface="+mn-ea"/>
              </a:rPr>
              <a:t> to cloud;</a:t>
            </a:r>
            <a:endParaRPr lang="nn-NO" altLang="ko-KR" sz="1050" dirty="0">
              <a:latin typeface="+mn-ea"/>
            </a:endParaRPr>
          </a:p>
        </p:txBody>
      </p:sp>
      <p:sp>
        <p:nvSpPr>
          <p:cNvPr id="13" name="TextBox 12">
            <a:extLst>
              <a:ext uri="{FF2B5EF4-FFF2-40B4-BE49-F238E27FC236}">
                <a16:creationId xmlns:a16="http://schemas.microsoft.com/office/drawing/2014/main" id="{4979C3D3-3D37-43A3-8B37-46A638985635}"/>
              </a:ext>
            </a:extLst>
          </p:cNvPr>
          <p:cNvSpPr txBox="1"/>
          <p:nvPr/>
        </p:nvSpPr>
        <p:spPr>
          <a:xfrm>
            <a:off x="3343036" y="2579623"/>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14" name="TextBox 13">
            <a:extLst>
              <a:ext uri="{FF2B5EF4-FFF2-40B4-BE49-F238E27FC236}">
                <a16:creationId xmlns:a16="http://schemas.microsoft.com/office/drawing/2014/main" id="{29DF8F6F-FD77-4F1C-9128-88CE2D7FDA34}"/>
              </a:ext>
            </a:extLst>
          </p:cNvPr>
          <p:cNvSpPr txBox="1"/>
          <p:nvPr/>
        </p:nvSpPr>
        <p:spPr>
          <a:xfrm>
            <a:off x="5148064" y="3192646"/>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Tree>
    <p:extLst>
      <p:ext uri="{BB962C8B-B14F-4D97-AF65-F5344CB8AC3E}">
        <p14:creationId xmlns:p14="http://schemas.microsoft.com/office/powerpoint/2010/main" val="2504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B675E1-5C51-4B58-B26F-9A86BF3BB3C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6) </a:t>
            </a:r>
            <a:r>
              <a:rPr lang="en-US" altLang="ko-KR" sz="1200" b="1" dirty="0" err="1">
                <a:latin typeface="+mn-ea"/>
              </a:rPr>
              <a:t>machbase</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AAS</a:t>
            </a:r>
            <a:r>
              <a:rPr lang="ko-KR" altLang="en-US" sz="1200" dirty="0">
                <a:latin typeface="+mn-ea"/>
              </a:rPr>
              <a:t> 기반 시계열 데이터 저장 데이터베이스</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프로세스 명 </a:t>
            </a:r>
            <a:r>
              <a:rPr lang="en-US" altLang="ko-KR" sz="1200" dirty="0">
                <a:latin typeface="+mn-ea"/>
              </a:rPr>
              <a:t>: </a:t>
            </a:r>
            <a:r>
              <a:rPr lang="en-US" altLang="ko-KR" sz="1200" dirty="0" err="1">
                <a:latin typeface="+mn-ea"/>
              </a:rPr>
              <a:t>machbased</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machbase</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/conf</a:t>
            </a:r>
          </a:p>
          <a:p>
            <a:pPr>
              <a:lnSpc>
                <a:spcPct val="150000"/>
              </a:lnSpc>
            </a:pPr>
            <a:r>
              <a:rPr lang="en-US" altLang="ko-KR" sz="1200" dirty="0">
                <a:latin typeface="+mn-ea"/>
              </a:rPr>
              <a:t>    </a:t>
            </a:r>
            <a:r>
              <a:rPr lang="en-US" altLang="ko-KR" sz="1200" dirty="0" err="1">
                <a:latin typeface="+mn-ea"/>
              </a:rPr>
              <a:t>machbase.conf</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r>
              <a:rPr lang="en-US" altLang="ko-KR" sz="1200" dirty="0">
                <a:latin typeface="+mn-ea"/>
              </a:rPr>
              <a:t>    license.dat : </a:t>
            </a:r>
            <a:r>
              <a:rPr lang="en-US" altLang="ko-KR" sz="1200" dirty="0" err="1">
                <a:latin typeface="+mn-ea"/>
              </a:rPr>
              <a:t>machbase</a:t>
            </a:r>
            <a:r>
              <a:rPr lang="en-US" altLang="ko-KR" sz="1200" dirty="0">
                <a:latin typeface="+mn-ea"/>
              </a:rPr>
              <a:t> </a:t>
            </a:r>
            <a:r>
              <a:rPr lang="ko-KR" altLang="en-US" sz="1200" dirty="0">
                <a:latin typeface="+mn-ea"/>
              </a:rPr>
              <a:t>라이센스 파일</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a:t>
            </a:r>
            <a:r>
              <a:rPr lang="en-US" altLang="ko-KR" sz="1200" dirty="0" err="1">
                <a:latin typeface="+mn-ea"/>
              </a:rPr>
              <a:t>trc</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machadmin.trc</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구동 로그</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machbase.trc</a:t>
            </a:r>
            <a:r>
              <a:rPr lang="ko-KR" altLang="en-US" sz="1200" dirty="0">
                <a:latin typeface="+mn-ea"/>
              </a:rPr>
              <a:t> </a:t>
            </a:r>
            <a:r>
              <a:rPr lang="en-US" altLang="ko-KR" sz="1200" dirty="0">
                <a:latin typeface="+mn-ea"/>
              </a:rPr>
              <a:t>:</a:t>
            </a:r>
            <a:r>
              <a:rPr lang="ko-KR" altLang="en-US" sz="1200" dirty="0">
                <a:latin typeface="+mn-ea"/>
              </a:rPr>
              <a:t> </a:t>
            </a:r>
            <a:r>
              <a:rPr lang="en-US" altLang="ko-KR" sz="1200" dirty="0" err="1">
                <a:latin typeface="+mn-ea"/>
              </a:rPr>
              <a:t>machbase</a:t>
            </a:r>
            <a:r>
              <a:rPr lang="ko-KR" altLang="en-US" sz="1200" dirty="0">
                <a:latin typeface="+mn-ea"/>
              </a:rPr>
              <a:t> 로그</a:t>
            </a:r>
            <a:endParaRPr lang="en-US" altLang="ko-KR" sz="1200" dirty="0">
              <a:latin typeface="+mn-ea"/>
            </a:endParaRPr>
          </a:p>
          <a:p>
            <a:pPr>
              <a:lnSpc>
                <a:spcPct val="150000"/>
              </a:lnSpc>
            </a:pPr>
            <a:r>
              <a:rPr lang="en-US" altLang="ko-KR" sz="1200" dirty="0">
                <a:latin typeface="+mn-ea"/>
              </a:rPr>
              <a:t>    MWA.log :  </a:t>
            </a:r>
            <a:r>
              <a:rPr lang="en-US" altLang="ko-KR" sz="1200" dirty="0" err="1">
                <a:latin typeface="+mn-ea"/>
              </a:rPr>
              <a:t>machbase</a:t>
            </a:r>
            <a:r>
              <a:rPr lang="ko-KR" altLang="en-US" sz="1200" dirty="0">
                <a:latin typeface="+mn-ea"/>
              </a:rPr>
              <a:t> </a:t>
            </a:r>
            <a:r>
              <a:rPr lang="en-US" altLang="ko-KR" sz="1200" dirty="0">
                <a:latin typeface="+mn-ea"/>
              </a:rPr>
              <a:t>MWA server </a:t>
            </a:r>
            <a:r>
              <a:rPr lang="ko-KR" altLang="en-US" sz="1200" dirty="0">
                <a:latin typeface="+mn-ea"/>
              </a:rPr>
              <a:t>로그</a:t>
            </a:r>
            <a:endParaRPr lang="en-US" altLang="ko-KR" sz="1200" dirty="0">
              <a:latin typeface="+mn-ea"/>
            </a:endParaRPr>
          </a:p>
          <a:p>
            <a:pPr>
              <a:lnSpc>
                <a:spcPct val="150000"/>
              </a:lnSpc>
            </a:pP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63589" y="3308220"/>
            <a:ext cx="6131238" cy="542925"/>
          </a:xfrm>
          <a:prstGeom prst="rect">
            <a:avLst/>
          </a:prstGeom>
        </p:spPr>
      </p:pic>
      <p:pic>
        <p:nvPicPr>
          <p:cNvPr id="11" name="그림 10">
            <a:extLst>
              <a:ext uri="{FF2B5EF4-FFF2-40B4-BE49-F238E27FC236}">
                <a16:creationId xmlns:a16="http://schemas.microsoft.com/office/drawing/2014/main" id="{1269337A-5A78-46FD-991D-16158FA36117}"/>
              </a:ext>
            </a:extLst>
          </p:cNvPr>
          <p:cNvPicPr>
            <a:picLocks noChangeAspect="1"/>
          </p:cNvPicPr>
          <p:nvPr/>
        </p:nvPicPr>
        <p:blipFill>
          <a:blip r:embed="rId3"/>
          <a:stretch>
            <a:fillRect/>
          </a:stretch>
        </p:blipFill>
        <p:spPr>
          <a:xfrm>
            <a:off x="863588" y="5272349"/>
            <a:ext cx="5940659" cy="604923"/>
          </a:xfrm>
          <a:prstGeom prst="rect">
            <a:avLst/>
          </a:prstGeom>
        </p:spPr>
      </p:pic>
    </p:spTree>
    <p:extLst>
      <p:ext uri="{BB962C8B-B14F-4D97-AF65-F5344CB8AC3E}">
        <p14:creationId xmlns:p14="http://schemas.microsoft.com/office/powerpoint/2010/main" val="188947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54960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서비스간 메시지 전달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rabbitmq</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rabbitmq</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ko-KR" altLang="en-US" sz="1200" dirty="0">
                <a:latin typeface="+mn-ea"/>
              </a:rPr>
              <a:t>없음</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rabbitmq</a:t>
            </a:r>
            <a:r>
              <a:rPr lang="en-US" altLang="ko-KR" sz="1200" dirty="0">
                <a:latin typeface="+mn-ea"/>
              </a:rPr>
              <a:t>/</a:t>
            </a:r>
          </a:p>
          <a:p>
            <a:pPr>
              <a:lnSpc>
                <a:spcPct val="150000"/>
              </a:lnSpc>
            </a:pPr>
            <a:r>
              <a:rPr lang="en-US" altLang="ko-KR" sz="1200" dirty="0">
                <a:latin typeface="+mn-ea"/>
              </a:rPr>
              <a:t>    rabbit@{</a:t>
            </a:r>
            <a:r>
              <a:rPr lang="ko-KR" altLang="en-US" sz="1200" dirty="0" err="1">
                <a:latin typeface="+mn-ea"/>
              </a:rPr>
              <a:t>서버명</a:t>
            </a:r>
            <a:r>
              <a:rPr lang="en-US" altLang="ko-KR" sz="1200" dirty="0">
                <a:latin typeface="+mn-ea"/>
              </a:rPr>
              <a:t>}.log : </a:t>
            </a:r>
            <a:r>
              <a:rPr lang="en-US" altLang="ko-KR" sz="1200" dirty="0" err="1">
                <a:latin typeface="+mn-ea"/>
              </a:rPr>
              <a:t>rabbitmq</a:t>
            </a:r>
            <a:r>
              <a:rPr lang="en-US" altLang="ko-KR" sz="1200" dirty="0">
                <a:latin typeface="+mn-ea"/>
              </a:rPr>
              <a:t> </a:t>
            </a:r>
            <a:r>
              <a:rPr lang="ko-KR" altLang="en-US" sz="1200" dirty="0">
                <a:latin typeface="+mn-ea"/>
              </a:rPr>
              <a:t>로그</a:t>
            </a:r>
            <a:endParaRPr lang="en-US" altLang="ko-KR" sz="1200" dirty="0">
              <a:latin typeface="+mn-ea"/>
            </a:endParaRPr>
          </a:p>
          <a:p>
            <a:pPr>
              <a:lnSpc>
                <a:spcPct val="150000"/>
              </a:lnSpc>
            </a:pPr>
            <a:r>
              <a:rPr lang="en-US" altLang="ko-KR" sz="1200" dirty="0">
                <a:latin typeface="+mn-ea"/>
              </a:rPr>
              <a:t>    log/crash.log : </a:t>
            </a:r>
            <a:r>
              <a:rPr lang="ko-KR" altLang="en-US" sz="1200" dirty="0">
                <a:latin typeface="+mn-ea"/>
              </a:rPr>
              <a:t>에러 로그</a:t>
            </a:r>
            <a:endParaRPr lang="en-US" altLang="ko-KR" sz="1200" dirty="0">
              <a:latin typeface="+mn-ea"/>
            </a:endParaRPr>
          </a:p>
        </p:txBody>
      </p:sp>
      <p:pic>
        <p:nvPicPr>
          <p:cNvPr id="6" name="그림 5">
            <a:extLst>
              <a:ext uri="{FF2B5EF4-FFF2-40B4-BE49-F238E27FC236}">
                <a16:creationId xmlns:a16="http://schemas.microsoft.com/office/drawing/2014/main" id="{3D1BA095-7E45-45B9-A937-940E496A3BF9}"/>
              </a:ext>
            </a:extLst>
          </p:cNvPr>
          <p:cNvPicPr>
            <a:picLocks noChangeAspect="1"/>
          </p:cNvPicPr>
          <p:nvPr/>
        </p:nvPicPr>
        <p:blipFill>
          <a:blip r:embed="rId2"/>
          <a:stretch>
            <a:fillRect/>
          </a:stretch>
        </p:blipFill>
        <p:spPr>
          <a:xfrm>
            <a:off x="899592" y="3861048"/>
            <a:ext cx="6503948" cy="1008112"/>
          </a:xfrm>
          <a:prstGeom prst="rect">
            <a:avLst/>
          </a:prstGeom>
        </p:spPr>
      </p:pic>
    </p:spTree>
    <p:extLst>
      <p:ext uri="{BB962C8B-B14F-4D97-AF65-F5344CB8AC3E}">
        <p14:creationId xmlns:p14="http://schemas.microsoft.com/office/powerpoint/2010/main" val="220080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82808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a:t>
            </a:r>
            <a:r>
              <a:rPr lang="en-US" altLang="ko-KR" sz="1200" dirty="0">
                <a:latin typeface="+mn-ea"/>
              </a:rPr>
              <a:t>RabbitMQ </a:t>
            </a:r>
            <a:r>
              <a:rPr lang="ko-KR" altLang="en-US" sz="1200" dirty="0">
                <a:latin typeface="+mn-ea"/>
              </a:rPr>
              <a:t>계정 생성 및 권한 부여</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a:lnSpc>
                <a:spcPct val="150000"/>
              </a:lnSpc>
            </a:pPr>
            <a:r>
              <a:rPr lang="en-US" altLang="ko-KR" sz="1200" b="1" dirty="0">
                <a:latin typeface="+mn-ea"/>
              </a:rPr>
              <a:t>    [RabbitMQ</a:t>
            </a:r>
            <a:r>
              <a:rPr lang="ko-KR" altLang="en-US" sz="1200" b="1" dirty="0">
                <a:latin typeface="+mn-ea"/>
              </a:rPr>
              <a:t> 계정 생성</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add_user</a:t>
            </a:r>
            <a:r>
              <a:rPr lang="en-US" altLang="ko-KR" sz="1200" dirty="0">
                <a:latin typeface="+mn-ea"/>
              </a:rPr>
              <a:t> {</a:t>
            </a:r>
            <a:r>
              <a:rPr lang="ko-KR" altLang="en-US" sz="1200" dirty="0">
                <a:latin typeface="+mn-ea"/>
              </a:rPr>
              <a:t>아이디</a:t>
            </a:r>
            <a:r>
              <a:rPr lang="en-US" altLang="ko-KR" sz="1200" dirty="0">
                <a:latin typeface="+mn-ea"/>
              </a:rPr>
              <a:t>} {</a:t>
            </a:r>
            <a:r>
              <a:rPr lang="ko-KR" altLang="en-US" sz="1200" dirty="0">
                <a:latin typeface="+mn-ea"/>
              </a:rPr>
              <a:t>패스워드</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태그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set_user_tags</a:t>
            </a:r>
            <a:r>
              <a:rPr lang="en-US" altLang="ko-KR" sz="1200" dirty="0">
                <a:latin typeface="+mn-ea"/>
              </a:rPr>
              <a:t> {</a:t>
            </a:r>
            <a:r>
              <a:rPr lang="ko-KR" altLang="en-US" sz="1200" dirty="0">
                <a:latin typeface="+mn-ea"/>
              </a:rPr>
              <a:t>아이디</a:t>
            </a:r>
            <a:r>
              <a:rPr lang="en-US" altLang="ko-KR" sz="1200" dirty="0">
                <a:latin typeface="+mn-ea"/>
              </a:rPr>
              <a:t>} {</a:t>
            </a:r>
            <a:r>
              <a:rPr lang="en-US" altLang="ko-KR" sz="1200" dirty="0" err="1">
                <a:latin typeface="+mn-ea"/>
              </a:rPr>
              <a:t>administrator|</a:t>
            </a:r>
            <a:r>
              <a:rPr lang="en-US" altLang="ko-KR" sz="1200" b="0" i="0" dirty="0" err="1">
                <a:solidFill>
                  <a:srgbClr val="000000"/>
                </a:solidFill>
                <a:effectLst/>
                <a:latin typeface="Raleway"/>
              </a:rPr>
              <a:t>management|monitoring</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권한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b="0" i="0" dirty="0" err="1">
                <a:solidFill>
                  <a:srgbClr val="000000"/>
                </a:solidFill>
                <a:effectLst/>
                <a:latin typeface="Ubuntu Condensed"/>
              </a:rPr>
              <a:t>set_permissions</a:t>
            </a:r>
            <a:r>
              <a:rPr lang="en-US" altLang="ko-KR" sz="1200" b="0" i="0" dirty="0">
                <a:solidFill>
                  <a:srgbClr val="000000"/>
                </a:solidFill>
                <a:effectLst/>
                <a:latin typeface="Ubuntu Condensed"/>
              </a:rPr>
              <a:t> -p {host} </a:t>
            </a:r>
            <a:r>
              <a:rPr lang="en-US" altLang="ko-KR" sz="1200" dirty="0">
                <a:latin typeface="+mn-ea"/>
              </a:rPr>
              <a:t>{</a:t>
            </a:r>
            <a:r>
              <a:rPr lang="ko-KR" altLang="en-US" sz="1200" dirty="0">
                <a:latin typeface="+mn-ea"/>
              </a:rPr>
              <a:t>아이디</a:t>
            </a:r>
            <a:r>
              <a:rPr lang="en-US" altLang="ko-KR" sz="1200" dirty="0">
                <a:latin typeface="+mn-ea"/>
              </a:rPr>
              <a:t>}</a:t>
            </a:r>
            <a:r>
              <a:rPr lang="en-US" altLang="ko-KR" sz="1200" b="0" i="0" dirty="0">
                <a:solidFill>
                  <a:srgbClr val="000000"/>
                </a:solidFill>
                <a:effectLst/>
                <a:latin typeface="Ubuntu Condensed"/>
              </a:rPr>
              <a:t> {</a:t>
            </a:r>
            <a:r>
              <a:rPr lang="en-US" altLang="ko-KR" sz="1200" dirty="0">
                <a:solidFill>
                  <a:srgbClr val="000000"/>
                </a:solidFill>
                <a:latin typeface="Ubuntu Condensed"/>
              </a:rPr>
              <a:t>conf</a:t>
            </a:r>
            <a:r>
              <a:rPr lang="en-US" altLang="ko-KR" sz="1200" b="0" i="0" dirty="0">
                <a:solidFill>
                  <a:srgbClr val="000000"/>
                </a:solidFill>
                <a:effectLst/>
                <a:latin typeface="Ubuntu Condensed"/>
              </a:rPr>
              <a:t>} {write} {read}</a:t>
            </a:r>
            <a:endParaRPr lang="en-US" altLang="ko-KR" sz="1200" dirty="0">
              <a:latin typeface="+mn-ea"/>
            </a:endParaRPr>
          </a:p>
        </p:txBody>
      </p:sp>
      <p:pic>
        <p:nvPicPr>
          <p:cNvPr id="5" name="그림 4">
            <a:extLst>
              <a:ext uri="{FF2B5EF4-FFF2-40B4-BE49-F238E27FC236}">
                <a16:creationId xmlns:a16="http://schemas.microsoft.com/office/drawing/2014/main" id="{5E5504B8-BBBB-4814-9B29-03948CC20F0E}"/>
              </a:ext>
            </a:extLst>
          </p:cNvPr>
          <p:cNvPicPr>
            <a:picLocks noChangeAspect="1"/>
          </p:cNvPicPr>
          <p:nvPr/>
        </p:nvPicPr>
        <p:blipFill>
          <a:blip r:embed="rId2"/>
          <a:stretch>
            <a:fillRect/>
          </a:stretch>
        </p:blipFill>
        <p:spPr>
          <a:xfrm>
            <a:off x="755576" y="4509120"/>
            <a:ext cx="5940152" cy="702207"/>
          </a:xfrm>
          <a:prstGeom prst="rect">
            <a:avLst/>
          </a:prstGeom>
        </p:spPr>
      </p:pic>
    </p:spTree>
    <p:extLst>
      <p:ext uri="{BB962C8B-B14F-4D97-AF65-F5344CB8AC3E}">
        <p14:creationId xmlns:p14="http://schemas.microsoft.com/office/powerpoint/2010/main" val="422430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30C921D-A43C-4DB1-8914-093083B6980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OPC UA </a:t>
            </a:r>
            <a:r>
              <a:rPr lang="ko-KR" altLang="en-US" sz="1200" dirty="0">
                <a:latin typeface="+mn-ea"/>
              </a:rPr>
              <a:t>통신 프로토콜을 사용하여 </a:t>
            </a:r>
            <a:r>
              <a:rPr lang="en-US" altLang="ko-KR" sz="1200" dirty="0">
                <a:latin typeface="+mn-ea"/>
              </a:rPr>
              <a:t>Edge GW</a:t>
            </a:r>
            <a:r>
              <a:rPr lang="ko-KR" altLang="en-US" sz="1200" dirty="0">
                <a:latin typeface="+mn-ea"/>
              </a:rPr>
              <a:t>로 부터 </a:t>
            </a:r>
            <a:r>
              <a:rPr lang="en-US" altLang="ko-KR" sz="1200" dirty="0">
                <a:latin typeface="+mn-ea"/>
              </a:rPr>
              <a:t>TAG </a:t>
            </a:r>
            <a:r>
              <a:rPr lang="ko-KR" altLang="en-US" sz="1200" dirty="0">
                <a:latin typeface="+mn-ea"/>
              </a:rPr>
              <a:t>데이터를 실시간으로 수집</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gather</a:t>
            </a: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gather.json</a:t>
            </a:r>
            <a:r>
              <a:rPr lang="en-US" altLang="ko-KR" sz="1200" dirty="0">
                <a:latin typeface="+mn-ea"/>
              </a:rPr>
              <a:t> : gather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b="1" dirty="0">
                <a:latin typeface="+mn-ea"/>
              </a:rPr>
              <a:t>로그파일 위치 </a:t>
            </a:r>
            <a:r>
              <a:rPr lang="en-US" altLang="ko-KR" sz="1200" dirty="0">
                <a:latin typeface="+mn-ea"/>
              </a:rPr>
              <a:t>: /opt/log/</a:t>
            </a:r>
          </a:p>
          <a:p>
            <a:pPr>
              <a:lnSpc>
                <a:spcPct val="150000"/>
              </a:lnSpc>
            </a:pPr>
            <a:r>
              <a:rPr lang="en-US" altLang="ko-KR" sz="1200" dirty="0">
                <a:latin typeface="+mn-ea"/>
              </a:rPr>
              <a:t>    gather_{</a:t>
            </a:r>
            <a:r>
              <a:rPr lang="ko-KR" altLang="en-US" sz="1200" dirty="0">
                <a:latin typeface="+mn-ea"/>
              </a:rPr>
              <a:t>날짜</a:t>
            </a:r>
            <a:r>
              <a:rPr lang="en-US" altLang="ko-KR" sz="1200" dirty="0">
                <a:latin typeface="+mn-ea"/>
              </a:rPr>
              <a:t>}.log : gather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B31E811F-FD64-4F5A-98C4-8BBFAF817FA2}"/>
              </a:ext>
            </a:extLst>
          </p:cNvPr>
          <p:cNvPicPr>
            <a:picLocks noChangeAspect="1"/>
          </p:cNvPicPr>
          <p:nvPr/>
        </p:nvPicPr>
        <p:blipFill>
          <a:blip r:embed="rId2"/>
          <a:stretch>
            <a:fillRect/>
          </a:stretch>
        </p:blipFill>
        <p:spPr>
          <a:xfrm>
            <a:off x="889666" y="3068960"/>
            <a:ext cx="3250286" cy="349972"/>
          </a:xfrm>
          <a:prstGeom prst="rect">
            <a:avLst/>
          </a:prstGeom>
        </p:spPr>
      </p:pic>
      <p:pic>
        <p:nvPicPr>
          <p:cNvPr id="8" name="그림 7">
            <a:extLst>
              <a:ext uri="{FF2B5EF4-FFF2-40B4-BE49-F238E27FC236}">
                <a16:creationId xmlns:a16="http://schemas.microsoft.com/office/drawing/2014/main" id="{CDE155DF-296C-44C4-9ABA-45CD1D17DD25}"/>
              </a:ext>
            </a:extLst>
          </p:cNvPr>
          <p:cNvPicPr>
            <a:picLocks noChangeAspect="1"/>
          </p:cNvPicPr>
          <p:nvPr/>
        </p:nvPicPr>
        <p:blipFill>
          <a:blip r:embed="rId3"/>
          <a:stretch>
            <a:fillRect/>
          </a:stretch>
        </p:blipFill>
        <p:spPr>
          <a:xfrm>
            <a:off x="889666" y="4437112"/>
            <a:ext cx="5842574" cy="900113"/>
          </a:xfrm>
          <a:prstGeom prst="rect">
            <a:avLst/>
          </a:prstGeom>
        </p:spPr>
      </p:pic>
    </p:spTree>
    <p:extLst>
      <p:ext uri="{BB962C8B-B14F-4D97-AF65-F5344CB8AC3E}">
        <p14:creationId xmlns:p14="http://schemas.microsoft.com/office/powerpoint/2010/main" val="14727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93EA2931-67F2-43A5-B4F9-8B2F3F66962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2. </a:t>
            </a:r>
            <a:r>
              <a:rPr lang="ko-KR" altLang="en-US" sz="2800" dirty="0">
                <a:latin typeface="+mj-ea"/>
              </a:rPr>
              <a:t>클라우드 인스턴스 생성</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E6D12EE-761A-4096-8CE3-A2652946A7EE}"/>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072184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4E50DB0-4236-49DC-BF07-862061170E8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672408" cy="4032448"/>
            <a:chOff x="911424" y="1447150"/>
            <a:chExt cx="4680520" cy="5103455"/>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gather.json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4555092"/>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"gather",</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"commands",</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"OPCUA_INFO": {</a:t>
              </a:r>
            </a:p>
            <a:p>
              <a:r>
                <a:rPr lang="en-US" altLang="ko-KR" sz="675" dirty="0"/>
                <a:t>        "TIMEOUT": 5000,</a:t>
              </a:r>
            </a:p>
            <a:p>
              <a:r>
                <a:rPr lang="en-US" altLang="ko-KR" sz="675" dirty="0"/>
                <a:t>        "USER": “*****",</a:t>
              </a:r>
            </a:p>
            <a:p>
              <a:r>
                <a:rPr lang="en-US" altLang="ko-KR" sz="675" dirty="0"/>
                <a:t>        "PWD_FILE": “****",</a:t>
              </a:r>
            </a:p>
            <a:p>
              <a:r>
                <a:rPr lang="en-US" altLang="ko-KR" sz="675" dirty="0"/>
                <a:t>        "SYSCFG_FILE": "</a:t>
              </a:r>
              <a:r>
                <a:rPr lang="en-US" altLang="ko-KR" sz="675" dirty="0" err="1"/>
                <a:t>syscfg.json</a:t>
              </a:r>
              <a:r>
                <a:rPr lang="en-US" altLang="ko-KR" sz="675" dirty="0"/>
                <a:t>",</a:t>
              </a:r>
            </a:p>
            <a:p>
              <a:r>
                <a:rPr lang="en-US" altLang="ko-KR" sz="675" dirty="0"/>
                <a:t>        "ENGINEERING_FILE": "engineering.csv",</a:t>
              </a:r>
            </a:p>
            <a:p>
              <a:r>
                <a:rPr lang="en-US" altLang="ko-KR" sz="675" dirty="0"/>
                <a:t>        “ROUTING_FILE”:  "routing.csv“,</a:t>
              </a:r>
            </a:p>
            <a:p>
              <a:r>
                <a:rPr lang="en-US" altLang="ko-KR" sz="675" dirty="0"/>
                <a:t>        "CERT_FILE": "</a:t>
              </a:r>
              <a:r>
                <a:rPr lang="en-US" altLang="ko-KR" sz="675" dirty="0" err="1"/>
                <a:t>client_cert.der</a:t>
              </a:r>
              <a:r>
                <a:rPr lang="en-US" altLang="ko-KR" sz="675" dirty="0"/>
                <a:t>",</a:t>
              </a:r>
            </a:p>
            <a:p>
              <a:r>
                <a:rPr lang="en-US" altLang="ko-KR" sz="675" dirty="0"/>
                <a:t>        "KEY_FILE": "</a:t>
              </a:r>
              <a:r>
                <a:rPr lang="en-US" altLang="ko-KR" sz="675" dirty="0" err="1"/>
                <a:t>client_key.der</a:t>
              </a:r>
              <a:r>
                <a:rPr lang="en-US" altLang="ko-KR" sz="675" dirty="0"/>
                <a:t>"</a:t>
              </a:r>
            </a:p>
            <a:p>
              <a:r>
                <a:rPr lang="en-US" altLang="ko-KR" sz="675" dirty="0"/>
                <a:t>    }</a:t>
              </a:r>
            </a:p>
            <a:p>
              <a:r>
                <a:rPr lang="en-US" altLang="ko-KR" sz="675" dirty="0"/>
                <a:t>}</a:t>
              </a:r>
              <a:endParaRPr lang="ko-KR" altLang="en-US" sz="750" b="1" dirty="0"/>
            </a:p>
          </p:txBody>
        </p:sp>
      </p:grpSp>
      <p:sp>
        <p:nvSpPr>
          <p:cNvPr id="9" name="TextBox 8">
            <a:extLst>
              <a:ext uri="{FF2B5EF4-FFF2-40B4-BE49-F238E27FC236}">
                <a16:creationId xmlns:a16="http://schemas.microsoft.com/office/drawing/2014/main" id="{EE4F5AFE-50CD-4230-8A86-0AE94186E27D}"/>
              </a:ext>
            </a:extLst>
          </p:cNvPr>
          <p:cNvSpPr txBox="1"/>
          <p:nvPr/>
        </p:nvSpPr>
        <p:spPr>
          <a:xfrm>
            <a:off x="2366755" y="2089075"/>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Gather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3" name="TextBox 2">
            <a:extLst>
              <a:ext uri="{FF2B5EF4-FFF2-40B4-BE49-F238E27FC236}">
                <a16:creationId xmlns:a16="http://schemas.microsoft.com/office/drawing/2014/main" id="{FB58C190-C05B-4048-9286-591356291A82}"/>
              </a:ext>
            </a:extLst>
          </p:cNvPr>
          <p:cNvSpPr txBox="1"/>
          <p:nvPr/>
        </p:nvSpPr>
        <p:spPr>
          <a:xfrm>
            <a:off x="2356768" y="2629134"/>
            <a:ext cx="1701189" cy="589392"/>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데이터를 통신 브로커에 전달하기 위한 </a:t>
            </a:r>
            <a:r>
              <a:rPr lang="en-US" altLang="ko-KR" sz="750" dirty="0">
                <a:latin typeface="+mn-ea"/>
              </a:rPr>
              <a:t>AMQP ID, PWD, PUB/SUB </a:t>
            </a:r>
            <a:r>
              <a:rPr lang="ko-KR" altLang="en-US" sz="750" dirty="0">
                <a:latin typeface="+mn-ea"/>
              </a:rPr>
              <a:t>토픽 지정</a:t>
            </a:r>
            <a:endParaRPr lang="en-US" altLang="ko-KR" sz="750" dirty="0">
              <a:latin typeface="+mn-ea"/>
            </a:endParaRPr>
          </a:p>
        </p:txBody>
      </p:sp>
      <p:sp>
        <p:nvSpPr>
          <p:cNvPr id="6" name="TextBox 5">
            <a:extLst>
              <a:ext uri="{FF2B5EF4-FFF2-40B4-BE49-F238E27FC236}">
                <a16:creationId xmlns:a16="http://schemas.microsoft.com/office/drawing/2014/main" id="{23CF70E0-BB92-4404-BEC1-38177DFCF21B}"/>
              </a:ext>
            </a:extLst>
          </p:cNvPr>
          <p:cNvSpPr txBox="1"/>
          <p:nvPr/>
        </p:nvSpPr>
        <p:spPr>
          <a:xfrm>
            <a:off x="2340793" y="3601243"/>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8" name="TextBox 7">
            <a:extLst>
              <a:ext uri="{FF2B5EF4-FFF2-40B4-BE49-F238E27FC236}">
                <a16:creationId xmlns:a16="http://schemas.microsoft.com/office/drawing/2014/main" id="{930B1009-AC29-4804-9FD7-4298867E502B}"/>
              </a:ext>
            </a:extLst>
          </p:cNvPr>
          <p:cNvSpPr txBox="1"/>
          <p:nvPr/>
        </p:nvSpPr>
        <p:spPr>
          <a:xfrm>
            <a:off x="2339752" y="4087297"/>
            <a:ext cx="1701189"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 </a:t>
            </a:r>
            <a:r>
              <a:rPr lang="ko-KR" altLang="en-US" sz="750" dirty="0">
                <a:latin typeface="+mn-ea"/>
              </a:rPr>
              <a:t>접속 정보를 지정한다</a:t>
            </a:r>
            <a:r>
              <a:rPr lang="en-US" altLang="ko-KR" sz="750" dirty="0">
                <a:latin typeface="+mn-ea"/>
              </a:rPr>
              <a:t>.</a:t>
            </a:r>
          </a:p>
        </p:txBody>
      </p:sp>
    </p:spTree>
    <p:extLst>
      <p:ext uri="{BB962C8B-B14F-4D97-AF65-F5344CB8AC3E}">
        <p14:creationId xmlns:p14="http://schemas.microsoft.com/office/powerpoint/2010/main" val="263771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875B545-D1B3-4CC4-BC9B-8F867AC7AA2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수집된 데이터를 시계열 데이터 베이스로 저장</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mtsdb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mtsdb.json</a:t>
            </a:r>
            <a:r>
              <a:rPr lang="en-US" altLang="ko-KR" sz="1200" dirty="0">
                <a:latin typeface="+mn-ea"/>
              </a:rPr>
              <a:t> : </a:t>
            </a:r>
            <a:r>
              <a:rPr lang="en-US" altLang="ko-KR" sz="1200" dirty="0" err="1">
                <a:latin typeface="+mn-ea"/>
              </a:rPr>
              <a:t>mtsdb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mtsdb</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mtsdb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827584" y="3056384"/>
            <a:ext cx="2228850" cy="228600"/>
          </a:xfrm>
          <a:prstGeom prst="rect">
            <a:avLst/>
          </a:prstGeom>
        </p:spPr>
      </p:pic>
      <p:pic>
        <p:nvPicPr>
          <p:cNvPr id="9" name="그림 8">
            <a:extLst>
              <a:ext uri="{FF2B5EF4-FFF2-40B4-BE49-F238E27FC236}">
                <a16:creationId xmlns:a16="http://schemas.microsoft.com/office/drawing/2014/main" id="{7F12B5FE-0D95-4C0E-8E7D-FAE9AF45CDF1}"/>
              </a:ext>
            </a:extLst>
          </p:cNvPr>
          <p:cNvPicPr>
            <a:picLocks noChangeAspect="1"/>
          </p:cNvPicPr>
          <p:nvPr/>
        </p:nvPicPr>
        <p:blipFill>
          <a:blip r:embed="rId3"/>
          <a:stretch>
            <a:fillRect/>
          </a:stretch>
        </p:blipFill>
        <p:spPr>
          <a:xfrm>
            <a:off x="827584" y="4394727"/>
            <a:ext cx="5657850" cy="878681"/>
          </a:xfrm>
          <a:prstGeom prst="rect">
            <a:avLst/>
          </a:prstGeom>
        </p:spPr>
      </p:pic>
    </p:spTree>
    <p:extLst>
      <p:ext uri="{BB962C8B-B14F-4D97-AF65-F5344CB8AC3E}">
        <p14:creationId xmlns:p14="http://schemas.microsoft.com/office/powerpoint/2010/main" val="86117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43A652CE-32F2-439A-9040-C6B8DBA7903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96044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mtsdb.json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724095"/>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mtsdb</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"TSDB_INFO": {</a:t>
              </a:r>
            </a:p>
            <a:p>
              <a:r>
                <a:rPr lang="en-US" altLang="ko-KR" sz="675" dirty="0"/>
                <a:t>        "HOST": "127.0.0.1",</a:t>
              </a:r>
            </a:p>
            <a:p>
              <a:r>
                <a:rPr lang="en-US" altLang="ko-KR" sz="675" dirty="0"/>
                <a:t>        "PORT": 5656,</a:t>
              </a:r>
            </a:p>
            <a:p>
              <a:r>
                <a:rPr lang="en-US" altLang="ko-KR" sz="675" dirty="0"/>
                <a:t>        "UID": “****",</a:t>
              </a:r>
            </a:p>
            <a:p>
              <a:r>
                <a:rPr lang="en-US" altLang="ko-KR" sz="675" dirty="0"/>
                <a:t>        "PWD_FILE": “****"</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8889E47A-5A7F-4507-99C3-0FEEF268C756}"/>
              </a:ext>
            </a:extLst>
          </p:cNvPr>
          <p:cNvSpPr txBox="1"/>
          <p:nvPr/>
        </p:nvSpPr>
        <p:spPr>
          <a:xfrm>
            <a:off x="2353468" y="2089075"/>
            <a:ext cx="207121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mtsdb</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FC20B2C5-9A70-4ADE-A204-4B5C0331908D}"/>
              </a:ext>
            </a:extLst>
          </p:cNvPr>
          <p:cNvSpPr txBox="1"/>
          <p:nvPr/>
        </p:nvSpPr>
        <p:spPr>
          <a:xfrm>
            <a:off x="2356768" y="2629134"/>
            <a:ext cx="207121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통신 브로커로 </a:t>
            </a:r>
            <a:r>
              <a:rPr lang="ko-KR" altLang="en-US" sz="750" dirty="0" err="1">
                <a:latin typeface="+mn-ea"/>
              </a:rPr>
              <a:t>부터</a:t>
            </a:r>
            <a:r>
              <a:rPr lang="ko-KR" altLang="en-US" sz="750" dirty="0">
                <a:latin typeface="+mn-ea"/>
              </a:rPr>
              <a:t> 수집 데이터를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FB0D9021-CE6A-4451-B3C9-98EFBEE9040B}"/>
              </a:ext>
            </a:extLst>
          </p:cNvPr>
          <p:cNvSpPr txBox="1"/>
          <p:nvPr/>
        </p:nvSpPr>
        <p:spPr>
          <a:xfrm>
            <a:off x="2339929" y="3434017"/>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저장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14" name="TextBox 13">
            <a:extLst>
              <a:ext uri="{FF2B5EF4-FFF2-40B4-BE49-F238E27FC236}">
                <a16:creationId xmlns:a16="http://schemas.microsoft.com/office/drawing/2014/main" id="{1C7C032D-F7F8-426F-86E4-B27E696E0A39}"/>
              </a:ext>
            </a:extLst>
          </p:cNvPr>
          <p:cNvSpPr txBox="1"/>
          <p:nvPr/>
        </p:nvSpPr>
        <p:spPr>
          <a:xfrm>
            <a:off x="2339929" y="3925826"/>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마크베이스 접속 정보</a:t>
            </a:r>
            <a:endParaRPr lang="en-US" altLang="ko-KR" sz="750" dirty="0">
              <a:latin typeface="+mn-ea"/>
            </a:endParaRPr>
          </a:p>
        </p:txBody>
      </p:sp>
    </p:spTree>
    <p:extLst>
      <p:ext uri="{BB962C8B-B14F-4D97-AF65-F5344CB8AC3E}">
        <p14:creationId xmlns:p14="http://schemas.microsoft.com/office/powerpoint/2010/main" val="133198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1C8535C1-299C-4ED9-BFB6-8D5CEB5196B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Edge GW</a:t>
            </a:r>
            <a:r>
              <a:rPr lang="ko-KR" altLang="en-US" sz="1200" dirty="0">
                <a:latin typeface="+mn-ea"/>
              </a:rPr>
              <a:t>의 등록 및 설정 파일을 </a:t>
            </a:r>
            <a:r>
              <a:rPr lang="en-US" altLang="ko-KR" sz="1200" dirty="0">
                <a:latin typeface="+mn-ea"/>
              </a:rPr>
              <a:t>Edge GW</a:t>
            </a:r>
            <a:r>
              <a:rPr lang="ko-KR" altLang="en-US" sz="1200" dirty="0">
                <a:latin typeface="+mn-ea"/>
              </a:rPr>
              <a:t>로 전송하기 위한 에이전트</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regi</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regi.json</a:t>
            </a:r>
            <a:r>
              <a:rPr lang="en-US" altLang="ko-KR" sz="1200" dirty="0">
                <a:latin typeface="+mn-ea"/>
              </a:rPr>
              <a:t> : </a:t>
            </a:r>
            <a:r>
              <a:rPr lang="en-US" altLang="ko-KR" sz="1200" dirty="0" err="1">
                <a:latin typeface="+mn-ea"/>
              </a:rPr>
              <a:t>regi</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regi</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regi</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971600" y="3140968"/>
            <a:ext cx="2228850" cy="228600"/>
          </a:xfrm>
          <a:prstGeom prst="rect">
            <a:avLst/>
          </a:prstGeom>
        </p:spPr>
      </p:pic>
    </p:spTree>
    <p:extLst>
      <p:ext uri="{BB962C8B-B14F-4D97-AF65-F5344CB8AC3E}">
        <p14:creationId xmlns:p14="http://schemas.microsoft.com/office/powerpoint/2010/main" val="190682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01573D1-3240-4D5C-A982-2483718B8D7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3816424"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regi.json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2477601"/>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regi</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aasEvent</a:t>
              </a:r>
              <a:r>
                <a:rPr lang="en-US" altLang="ko-KR" sz="675" dirty="0"/>
                <a:t>",</a:t>
              </a:r>
            </a:p>
            <a:p>
              <a:r>
                <a:rPr lang="en-US" altLang="ko-KR" sz="675" dirty="0"/>
                <a:t>        "BINDKEY_SUB": "</a:t>
              </a:r>
              <a:r>
                <a:rPr lang="en-US" altLang="ko-KR" sz="675" dirty="0" err="1"/>
                <a:t>cloud.event</a:t>
              </a:r>
              <a:r>
                <a:rPr lang="en-US" altLang="ko-KR" sz="675" dirty="0"/>
                <a:t>",</a:t>
              </a:r>
            </a:p>
            <a:p>
              <a:r>
                <a:rPr lang="en-US" altLang="ko-KR" sz="675" dirty="0"/>
                <a:t>        "TIMEOUT": 5</a:t>
              </a:r>
            </a:p>
            <a:p>
              <a:r>
                <a:rPr lang="en-US" altLang="ko-KR" sz="675" dirty="0"/>
                <a:t>    }</a:t>
              </a:r>
            </a:p>
            <a:p>
              <a:r>
                <a:rPr lang="en-US" altLang="ko-KR" sz="675" dirty="0"/>
                <a:t>}</a:t>
              </a:r>
            </a:p>
          </p:txBody>
        </p:sp>
      </p:grpSp>
      <p:sp>
        <p:nvSpPr>
          <p:cNvPr id="6" name="TextBox 5">
            <a:extLst>
              <a:ext uri="{FF2B5EF4-FFF2-40B4-BE49-F238E27FC236}">
                <a16:creationId xmlns:a16="http://schemas.microsoft.com/office/drawing/2014/main" id="{84DFCA9D-8EAB-470A-A019-E05F6757DEC3}"/>
              </a:ext>
            </a:extLst>
          </p:cNvPr>
          <p:cNvSpPr txBox="1"/>
          <p:nvPr/>
        </p:nvSpPr>
        <p:spPr>
          <a:xfrm>
            <a:off x="2357754" y="1958552"/>
            <a:ext cx="192621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regi</a:t>
            </a:r>
            <a:r>
              <a:rPr lang="ko-KR" altLang="en-US" sz="750" dirty="0">
                <a:latin typeface="+mn-ea"/>
              </a:rPr>
              <a:t> </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8" name="TextBox 7">
            <a:extLst>
              <a:ext uri="{FF2B5EF4-FFF2-40B4-BE49-F238E27FC236}">
                <a16:creationId xmlns:a16="http://schemas.microsoft.com/office/drawing/2014/main" id="{1C7F4094-ED78-475D-92D8-DAE4CFE57055}"/>
              </a:ext>
            </a:extLst>
          </p:cNvPr>
          <p:cNvSpPr txBox="1"/>
          <p:nvPr/>
        </p:nvSpPr>
        <p:spPr>
          <a:xfrm>
            <a:off x="2357754" y="2647504"/>
            <a:ext cx="1926214"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a:t>
            </a:r>
            <a:r>
              <a:rPr lang="ko-KR" altLang="en-US" sz="750" dirty="0">
                <a:latin typeface="+mn-ea"/>
              </a:rPr>
              <a:t>로 명령을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Tree>
    <p:extLst>
      <p:ext uri="{BB962C8B-B14F-4D97-AF65-F5344CB8AC3E}">
        <p14:creationId xmlns:p14="http://schemas.microsoft.com/office/powerpoint/2010/main" val="2454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8FC9E3C5-A64D-42E5-AD9E-B743A07860CD}"/>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47564"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수동으로 입력한 태그 값을 </a:t>
            </a:r>
            <a:r>
              <a:rPr lang="en-US" altLang="ko-KR" sz="1200" dirty="0">
                <a:latin typeface="+mn-ea"/>
              </a:rPr>
              <a:t>3D </a:t>
            </a:r>
            <a:r>
              <a:rPr lang="ko-KR" altLang="en-US" sz="1200" dirty="0">
                <a:latin typeface="+mn-ea"/>
              </a:rPr>
              <a:t>그래픽으로 전송하기 위한 에이전트 </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mgmtTag</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mgmtTag.json</a:t>
            </a:r>
            <a:r>
              <a:rPr lang="en-US" altLang="ko-KR" sz="1200" dirty="0">
                <a:latin typeface="+mn-ea"/>
              </a:rPr>
              <a:t> : </a:t>
            </a:r>
            <a:r>
              <a:rPr lang="en-US" altLang="ko-KR" sz="1200" dirty="0" err="1">
                <a:latin typeface="+mn-ea"/>
              </a:rPr>
              <a:t>mgmtTag</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mgmtTag</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mgmtTag</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DEDE02FD-1D14-4454-84E3-23378C677DD8}"/>
              </a:ext>
            </a:extLst>
          </p:cNvPr>
          <p:cNvPicPr>
            <a:picLocks noChangeAspect="1"/>
          </p:cNvPicPr>
          <p:nvPr/>
        </p:nvPicPr>
        <p:blipFill>
          <a:blip r:embed="rId2"/>
          <a:stretch>
            <a:fillRect/>
          </a:stretch>
        </p:blipFill>
        <p:spPr>
          <a:xfrm>
            <a:off x="971600" y="3018745"/>
            <a:ext cx="2364581" cy="242888"/>
          </a:xfrm>
          <a:prstGeom prst="rect">
            <a:avLst/>
          </a:prstGeom>
        </p:spPr>
      </p:pic>
      <p:pic>
        <p:nvPicPr>
          <p:cNvPr id="8" name="그림 7">
            <a:extLst>
              <a:ext uri="{FF2B5EF4-FFF2-40B4-BE49-F238E27FC236}">
                <a16:creationId xmlns:a16="http://schemas.microsoft.com/office/drawing/2014/main" id="{2AFC4C87-A71F-4459-ADBE-F376F56C0425}"/>
              </a:ext>
            </a:extLst>
          </p:cNvPr>
          <p:cNvPicPr>
            <a:picLocks noChangeAspect="1"/>
          </p:cNvPicPr>
          <p:nvPr/>
        </p:nvPicPr>
        <p:blipFill>
          <a:blip r:embed="rId3"/>
          <a:stretch>
            <a:fillRect/>
          </a:stretch>
        </p:blipFill>
        <p:spPr>
          <a:xfrm>
            <a:off x="755577" y="4482846"/>
            <a:ext cx="6265069" cy="900113"/>
          </a:xfrm>
          <a:prstGeom prst="rect">
            <a:avLst/>
          </a:prstGeom>
        </p:spPr>
      </p:pic>
    </p:spTree>
    <p:extLst>
      <p:ext uri="{BB962C8B-B14F-4D97-AF65-F5344CB8AC3E}">
        <p14:creationId xmlns:p14="http://schemas.microsoft.com/office/powerpoint/2010/main" val="3206405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D499E11D-67B1-421A-B8EF-7863DEAEC2F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424847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mgmtTag.json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447097"/>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mgmtTag</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“DB_INFO”: {</a:t>
              </a:r>
            </a:p>
            <a:p>
              <a:r>
                <a:rPr lang="en-US" altLang="ko-KR" sz="675" dirty="0"/>
                <a:t>        “HOST”: “localhost”,</a:t>
              </a:r>
            </a:p>
            <a:p>
              <a:r>
                <a:rPr lang="en-US" altLang="ko-KR" sz="675" dirty="0"/>
                <a:t>        “NAME”: “****”,</a:t>
              </a:r>
            </a:p>
            <a:p>
              <a:r>
                <a:rPr lang="en-US" altLang="ko-KR" sz="675" dirty="0"/>
                <a:t>        “USER”: “****”,</a:t>
              </a:r>
            </a:p>
            <a:p>
              <a:r>
                <a:rPr lang="en-US" altLang="ko-KR" sz="675" dirty="0"/>
                <a:t>        "PWD_FILE": “****",</a:t>
              </a:r>
            </a:p>
            <a:p>
              <a:r>
                <a:rPr lang="en-US" altLang="ko-KR" sz="675" dirty="0"/>
                <a:t>        "TABLE": "TAG"</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C239BDDC-AA4E-4C8C-B661-E9DD060C4513}"/>
              </a:ext>
            </a:extLst>
          </p:cNvPr>
          <p:cNvSpPr txBox="1"/>
          <p:nvPr/>
        </p:nvSpPr>
        <p:spPr>
          <a:xfrm>
            <a:off x="2438763" y="2089075"/>
            <a:ext cx="2349261"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mgmtTag</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071C63C0-9F75-4F45-873F-7C3B9A102930}"/>
              </a:ext>
            </a:extLst>
          </p:cNvPr>
          <p:cNvSpPr txBox="1"/>
          <p:nvPr/>
        </p:nvSpPr>
        <p:spPr>
          <a:xfrm>
            <a:off x="2441025" y="2629134"/>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a:t>
            </a:r>
            <a:r>
              <a:rPr lang="en-US" altLang="ko-KR" sz="750" dirty="0">
                <a:latin typeface="+mn-ea"/>
              </a:rPr>
              <a:t>3D </a:t>
            </a:r>
            <a:r>
              <a:rPr lang="ko-KR" altLang="en-US" sz="750" dirty="0">
                <a:latin typeface="+mn-ea"/>
              </a:rPr>
              <a:t>그래픽으로 전송하기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305B23C0-9F8D-419A-A7D5-817A85177C99}"/>
              </a:ext>
            </a:extLst>
          </p:cNvPr>
          <p:cNvSpPr txBox="1"/>
          <p:nvPr/>
        </p:nvSpPr>
        <p:spPr>
          <a:xfrm>
            <a:off x="2438763" y="3436646"/>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관리 </a:t>
            </a:r>
            <a:r>
              <a:rPr lang="en-US" altLang="ko-KR" sz="750" dirty="0">
                <a:latin typeface="+mn-ea"/>
              </a:rPr>
              <a:t>DB</a:t>
            </a:r>
            <a:r>
              <a:rPr lang="ko-KR" altLang="en-US" sz="750" dirty="0">
                <a:latin typeface="+mn-ea"/>
              </a:rPr>
              <a:t>에서 읽기위한 </a:t>
            </a:r>
            <a:r>
              <a:rPr lang="en-US" altLang="ko-KR" sz="750" dirty="0">
                <a:latin typeface="+mn-ea"/>
              </a:rPr>
              <a:t>DB </a:t>
            </a:r>
            <a:r>
              <a:rPr lang="ko-KR" altLang="en-US" sz="750" dirty="0">
                <a:latin typeface="+mn-ea"/>
              </a:rPr>
              <a:t>접속 정보</a:t>
            </a:r>
            <a:endParaRPr lang="en-US" altLang="ko-KR" sz="750" dirty="0">
              <a:latin typeface="+mn-ea"/>
            </a:endParaRPr>
          </a:p>
        </p:txBody>
      </p:sp>
    </p:spTree>
    <p:extLst>
      <p:ext uri="{BB962C8B-B14F-4D97-AF65-F5344CB8AC3E}">
        <p14:creationId xmlns:p14="http://schemas.microsoft.com/office/powerpoint/2010/main" val="1022670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607D520F-4F59-4FEB-906A-5913D86EF20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7. </a:t>
            </a:r>
            <a:r>
              <a:rPr lang="ko-KR" altLang="en-US" sz="2800" dirty="0">
                <a:latin typeface="+mj-ea"/>
              </a:rPr>
              <a:t>클라우드 서비스 관리</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1E01D70-42EB-4257-8BDE-94926259C892}"/>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32451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a:extLst>
              <a:ext uri="{FF2B5EF4-FFF2-40B4-BE49-F238E27FC236}">
                <a16:creationId xmlns:a16="http://schemas.microsoft.com/office/drawing/2014/main" id="{6E7D09C3-DB07-4181-8B83-DEBC7DCA4A7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9" name="그림 8">
            <a:extLst>
              <a:ext uri="{FF2B5EF4-FFF2-40B4-BE49-F238E27FC236}">
                <a16:creationId xmlns:a16="http://schemas.microsoft.com/office/drawing/2014/main" id="{795AAC42-E06B-4128-BF8A-EF864AC7F6FB}"/>
              </a:ext>
            </a:extLst>
          </p:cNvPr>
          <p:cNvPicPr>
            <a:picLocks noChangeAspect="1"/>
          </p:cNvPicPr>
          <p:nvPr/>
        </p:nvPicPr>
        <p:blipFill>
          <a:blip r:embed="rId2"/>
          <a:stretch>
            <a:fillRect/>
          </a:stretch>
        </p:blipFill>
        <p:spPr>
          <a:xfrm>
            <a:off x="1162796" y="2321528"/>
            <a:ext cx="4705348" cy="270989"/>
          </a:xfrm>
          <a:prstGeom prst="rect">
            <a:avLst/>
          </a:prstGeom>
        </p:spPr>
      </p:pic>
      <p:sp>
        <p:nvSpPr>
          <p:cNvPr id="4" name="TextBox 3">
            <a:extLst>
              <a:ext uri="{FF2B5EF4-FFF2-40B4-BE49-F238E27FC236}">
                <a16:creationId xmlns:a16="http://schemas.microsoft.com/office/drawing/2014/main" id="{627FA1CD-2297-4A1B-9EE6-E25DE3781D6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서비스 상태 조회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(1/3)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29651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mn-ea"/>
              </a:rPr>
              <a:t>프로세스 확인</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ps</a:t>
            </a:r>
            <a:r>
              <a:rPr lang="en-US" altLang="ko-KR" sz="1200" b="1" dirty="0">
                <a:latin typeface="+mn-ea"/>
              </a:rPr>
              <a:t> -</a:t>
            </a:r>
            <a:r>
              <a:rPr lang="en-US" altLang="ko-KR" sz="1200" b="1" dirty="0" err="1">
                <a:latin typeface="+mn-ea"/>
              </a:rPr>
              <a:t>ef</a:t>
            </a:r>
            <a:r>
              <a:rPr lang="en-US" altLang="ko-KR" sz="1200" b="1" dirty="0">
                <a:latin typeface="+mn-ea"/>
              </a:rPr>
              <a:t> | grep {</a:t>
            </a:r>
            <a:r>
              <a:rPr lang="ko-KR" altLang="en-US" sz="1200" b="1" dirty="0">
                <a:latin typeface="+mn-ea"/>
              </a:rPr>
              <a:t>프로세스명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ps</a:t>
            </a:r>
            <a:r>
              <a:rPr lang="ko-KR" altLang="en-US" sz="1200" b="1" dirty="0">
                <a:latin typeface="+mn-ea"/>
              </a:rPr>
              <a:t> </a:t>
            </a:r>
            <a:r>
              <a:rPr lang="en-US" altLang="ko-KR" sz="1200" b="1" dirty="0">
                <a:latin typeface="+mn-ea"/>
              </a:rPr>
              <a:t>-</a:t>
            </a:r>
            <a:r>
              <a:rPr lang="en-US" altLang="ko-KR" sz="1200" b="1" dirty="0" err="1">
                <a:latin typeface="+mn-ea"/>
              </a:rPr>
              <a:t>ef</a:t>
            </a:r>
            <a:r>
              <a:rPr lang="en-US" altLang="ko-KR" sz="1200" b="1" dirty="0">
                <a:latin typeface="+mn-ea"/>
              </a:rPr>
              <a:t> | grep </a:t>
            </a:r>
            <a:r>
              <a:rPr lang="en-US" altLang="ko-KR" sz="1200" b="1" kern="100" dirty="0" err="1">
                <a:latin typeface="+mn-ea"/>
              </a:rPr>
              <a:t>mariadbd</a:t>
            </a:r>
            <a:r>
              <a:rPr lang="en-US" altLang="ko-KR" sz="1200" b="1" dirty="0">
                <a:latin typeface="+mn-ea"/>
              </a:rPr>
              <a:t> | grep</a:t>
            </a:r>
            <a:r>
              <a:rPr lang="ko-KR" altLang="en-US" sz="1200" b="1" dirty="0">
                <a:latin typeface="+mn-ea"/>
              </a:rPr>
              <a:t> </a:t>
            </a:r>
            <a:r>
              <a:rPr lang="en-US" altLang="ko-KR" sz="1200" b="1" dirty="0">
                <a:latin typeface="+mn-ea"/>
              </a:rPr>
              <a:t>–v</a:t>
            </a:r>
            <a:r>
              <a:rPr lang="ko-KR" altLang="en-US" sz="1200" b="1" dirty="0">
                <a:latin typeface="+mn-ea"/>
              </a:rPr>
              <a:t> </a:t>
            </a:r>
            <a:r>
              <a:rPr lang="en-US" altLang="ko-KR" sz="1200" b="1" dirty="0">
                <a:latin typeface="+mn-ea"/>
              </a:rPr>
              <a:t>grep </a:t>
            </a:r>
            <a:r>
              <a:rPr lang="en-US" altLang="ko-KR" sz="1200" dirty="0">
                <a:latin typeface="+mn-ea"/>
              </a:rPr>
              <a:t>(</a:t>
            </a:r>
            <a:r>
              <a:rPr lang="ko-KR" altLang="en-US" sz="1200" dirty="0">
                <a:latin typeface="+mn-ea"/>
              </a:rPr>
              <a:t>클라우드 메인 데이터베이스 상태 조회</a:t>
            </a:r>
            <a:r>
              <a:rPr lang="en-US" altLang="ko-KR" sz="1200" dirty="0">
                <a:latin typeface="+mn-ea"/>
              </a:rPr>
              <a:t>)</a:t>
            </a:r>
          </a:p>
          <a:p>
            <a:pPr>
              <a:lnSpc>
                <a:spcPct val="150000"/>
              </a:lnSpc>
            </a:pPr>
            <a:endParaRPr lang="en-US" altLang="ko-KR" sz="900" dirty="0">
              <a:latin typeface="+mn-ea"/>
            </a:endParaRPr>
          </a:p>
          <a:p>
            <a:pPr>
              <a:lnSpc>
                <a:spcPct val="150000"/>
              </a:lnSpc>
            </a:pPr>
            <a:endParaRPr lang="en-US" altLang="ko-KR" sz="900" dirty="0">
              <a:latin typeface="+mn-ea"/>
            </a:endParaRPr>
          </a:p>
          <a:p>
            <a:pPr>
              <a:lnSpc>
                <a:spcPct val="150000"/>
              </a:lnSpc>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 typeface="Arial" panose="020B0604020202020204" pitchFamily="34" charset="0"/>
              <a:buChar char="•"/>
            </a:pPr>
            <a:r>
              <a:rPr lang="ko-KR" altLang="en-US" sz="1200" dirty="0">
                <a:latin typeface="+mn-ea"/>
              </a:rPr>
              <a:t>서비스 확인 </a:t>
            </a:r>
            <a:r>
              <a:rPr lang="en-US" altLang="ko-KR" sz="1200" dirty="0">
                <a:latin typeface="+mn-ea"/>
              </a:rPr>
              <a:t>(root </a:t>
            </a:r>
            <a:r>
              <a:rPr lang="ko-KR" altLang="en-US" sz="1200" dirty="0">
                <a:latin typeface="+mn-ea"/>
              </a:rPr>
              <a:t>권한 필요</a:t>
            </a:r>
            <a:r>
              <a:rPr lang="en-US" altLang="ko-KR" sz="1200" dirty="0">
                <a:latin typeface="+mn-ea"/>
              </a:rPr>
              <a:t>)</a:t>
            </a:r>
            <a:endParaRPr lang="en-US" altLang="ko-KR" sz="1200" b="1" dirty="0">
              <a:latin typeface="+mn-ea"/>
            </a:endParaRPr>
          </a:p>
          <a:p>
            <a:pPr>
              <a:lnSpc>
                <a:spcPct val="150000"/>
              </a:lnSpc>
            </a:pPr>
            <a:r>
              <a:rPr lang="en-US" altLang="ko-KR" sz="1200" b="1" dirty="0">
                <a:latin typeface="+mn-ea"/>
              </a:rPr>
              <a:t>     </a:t>
            </a:r>
            <a:r>
              <a:rPr lang="en-US" altLang="ko-KR" sz="1200" b="1" dirty="0" err="1">
                <a:latin typeface="+mn-ea"/>
              </a:rPr>
              <a:t>systemctl</a:t>
            </a:r>
            <a:r>
              <a:rPr lang="ko-KR" altLang="en-US" sz="1200" b="1" dirty="0">
                <a:latin typeface="+mn-ea"/>
              </a:rPr>
              <a:t> </a:t>
            </a:r>
            <a:r>
              <a:rPr lang="en-US" altLang="ko-KR" sz="1200" b="1" dirty="0">
                <a:latin typeface="+mn-ea"/>
              </a:rPr>
              <a:t>status</a:t>
            </a:r>
            <a:r>
              <a:rPr lang="ko-KR" altLang="en-US" sz="1200" b="1" dirty="0">
                <a:latin typeface="+mn-ea"/>
              </a:rPr>
              <a:t> </a:t>
            </a:r>
            <a:r>
              <a:rPr lang="en-US" altLang="ko-KR" sz="1200" b="1" dirty="0">
                <a:latin typeface="+mn-ea"/>
              </a:rPr>
              <a:t>{</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 </a:t>
            </a:r>
            <a:r>
              <a:rPr lang="en-US" altLang="ko-KR" sz="1200" b="1" dirty="0" err="1">
                <a:latin typeface="+mn-ea"/>
              </a:rPr>
              <a:t>systemctl</a:t>
            </a:r>
            <a:r>
              <a:rPr lang="en-US" altLang="ko-KR" sz="1200" b="1" dirty="0">
                <a:latin typeface="+mn-ea"/>
              </a:rPr>
              <a:t> status rabbitmq-server</a:t>
            </a:r>
            <a:r>
              <a:rPr lang="ko-KR" altLang="en-US" sz="1200" b="1" dirty="0">
                <a:latin typeface="+mn-ea"/>
              </a:rPr>
              <a:t> </a:t>
            </a:r>
            <a:r>
              <a:rPr lang="en-US" altLang="ko-KR" sz="1200" dirty="0">
                <a:latin typeface="+mn-ea"/>
              </a:rPr>
              <a:t>(</a:t>
            </a:r>
            <a:r>
              <a:rPr lang="ko-KR" altLang="en-US" sz="1200" kern="100" dirty="0">
                <a:latin typeface="+mn-ea"/>
                <a:cs typeface="굴림" panose="020B0600000101010101" pitchFamily="50" charset="-127"/>
              </a:rPr>
              <a:t>클라우드 </a:t>
            </a:r>
            <a:r>
              <a:rPr lang="ko-KR" altLang="en-US" sz="1200" kern="100" dirty="0" err="1">
                <a:latin typeface="+mn-ea"/>
                <a:cs typeface="굴림" panose="020B0600000101010101" pitchFamily="50" charset="-127"/>
              </a:rPr>
              <a:t>메세지</a:t>
            </a:r>
            <a:r>
              <a:rPr lang="ko-KR" altLang="en-US" sz="1200" kern="100" dirty="0">
                <a:latin typeface="+mn-ea"/>
                <a:cs typeface="굴림" panose="020B0600000101010101" pitchFamily="50" charset="-127"/>
              </a:rPr>
              <a:t> 브로커 프로그램</a:t>
            </a:r>
            <a:r>
              <a:rPr lang="en-US" altLang="ko-KR" sz="1200" kern="100" dirty="0">
                <a:latin typeface="+mn-ea"/>
                <a:cs typeface="굴림" panose="020B0600000101010101" pitchFamily="50" charset="-127"/>
              </a:rPr>
              <a:t> </a:t>
            </a:r>
            <a:r>
              <a:rPr lang="ko-KR" altLang="en-US" sz="1200" kern="100" dirty="0">
                <a:latin typeface="+mn-ea"/>
                <a:cs typeface="굴림" panose="020B0600000101010101" pitchFamily="50" charset="-127"/>
              </a:rPr>
              <a:t>상태 조회</a:t>
            </a:r>
            <a:r>
              <a:rPr lang="en-US" altLang="ko-KR" sz="1200" dirty="0">
                <a:latin typeface="+mn-ea"/>
              </a:rPr>
              <a:t>)</a:t>
            </a:r>
          </a:p>
        </p:txBody>
      </p:sp>
      <p:pic>
        <p:nvPicPr>
          <p:cNvPr id="7" name="그림 6">
            <a:extLst>
              <a:ext uri="{FF2B5EF4-FFF2-40B4-BE49-F238E27FC236}">
                <a16:creationId xmlns:a16="http://schemas.microsoft.com/office/drawing/2014/main" id="{2181549A-DF67-45D6-A91F-9E11313D83D7}"/>
              </a:ext>
            </a:extLst>
          </p:cNvPr>
          <p:cNvPicPr>
            <a:picLocks noChangeAspect="1"/>
          </p:cNvPicPr>
          <p:nvPr/>
        </p:nvPicPr>
        <p:blipFill>
          <a:blip r:embed="rId3"/>
          <a:stretch>
            <a:fillRect/>
          </a:stretch>
        </p:blipFill>
        <p:spPr>
          <a:xfrm>
            <a:off x="1034787" y="4325974"/>
            <a:ext cx="3329038" cy="1335274"/>
          </a:xfrm>
          <a:prstGeom prst="rect">
            <a:avLst/>
          </a:prstGeom>
        </p:spPr>
      </p:pic>
      <p:sp>
        <p:nvSpPr>
          <p:cNvPr id="8" name="TextBox 7">
            <a:extLst>
              <a:ext uri="{FF2B5EF4-FFF2-40B4-BE49-F238E27FC236}">
                <a16:creationId xmlns:a16="http://schemas.microsoft.com/office/drawing/2014/main" id="{A5971DFA-6A76-4EFE-A9CD-2588DB6A6163}"/>
              </a:ext>
            </a:extLst>
          </p:cNvPr>
          <p:cNvSpPr txBox="1"/>
          <p:nvPr/>
        </p:nvSpPr>
        <p:spPr>
          <a:xfrm>
            <a:off x="1149291" y="2782973"/>
            <a:ext cx="597953"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 계정</a:t>
            </a:r>
            <a:endParaRPr lang="en-US" altLang="ko-KR" sz="600" dirty="0">
              <a:latin typeface="+mn-ea"/>
            </a:endParaRPr>
          </a:p>
        </p:txBody>
      </p:sp>
      <p:sp>
        <p:nvSpPr>
          <p:cNvPr id="10" name="TextBox 9">
            <a:extLst>
              <a:ext uri="{FF2B5EF4-FFF2-40B4-BE49-F238E27FC236}">
                <a16:creationId xmlns:a16="http://schemas.microsoft.com/office/drawing/2014/main" id="{EDE79E02-842C-41E0-8274-A6671260B424}"/>
              </a:ext>
            </a:extLst>
          </p:cNvPr>
          <p:cNvSpPr txBox="1"/>
          <p:nvPr/>
        </p:nvSpPr>
        <p:spPr>
          <a:xfrm>
            <a:off x="1817693" y="2783945"/>
            <a:ext cx="325870"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PID</a:t>
            </a:r>
          </a:p>
        </p:txBody>
      </p:sp>
      <p:sp>
        <p:nvSpPr>
          <p:cNvPr id="12" name="TextBox 11">
            <a:extLst>
              <a:ext uri="{FF2B5EF4-FFF2-40B4-BE49-F238E27FC236}">
                <a16:creationId xmlns:a16="http://schemas.microsoft.com/office/drawing/2014/main" id="{88BB0158-9AC0-462F-B972-BBD5DE581A29}"/>
              </a:ext>
            </a:extLst>
          </p:cNvPr>
          <p:cNvSpPr txBox="1"/>
          <p:nvPr/>
        </p:nvSpPr>
        <p:spPr>
          <a:xfrm>
            <a:off x="3275855" y="2781868"/>
            <a:ext cx="51214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시작일자</a:t>
            </a:r>
            <a:endParaRPr lang="en-US" altLang="ko-KR" sz="600" dirty="0">
              <a:latin typeface="+mn-ea"/>
            </a:endParaRPr>
          </a:p>
        </p:txBody>
      </p:sp>
      <p:sp>
        <p:nvSpPr>
          <p:cNvPr id="14" name="TextBox 13">
            <a:extLst>
              <a:ext uri="{FF2B5EF4-FFF2-40B4-BE49-F238E27FC236}">
                <a16:creationId xmlns:a16="http://schemas.microsoft.com/office/drawing/2014/main" id="{8D5BB745-084C-4733-A7C4-EF42A22294DD}"/>
              </a:ext>
            </a:extLst>
          </p:cNvPr>
          <p:cNvSpPr txBox="1"/>
          <p:nvPr/>
        </p:nvSpPr>
        <p:spPr>
          <a:xfrm>
            <a:off x="4770022" y="4877273"/>
            <a:ext cx="225025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구동상태 </a:t>
            </a:r>
            <a:r>
              <a:rPr lang="en-US" altLang="ko-KR" sz="600" dirty="0">
                <a:latin typeface="+mn-ea"/>
              </a:rPr>
              <a:t>(active:</a:t>
            </a:r>
            <a:r>
              <a:rPr lang="ko-KR" altLang="en-US" sz="600" dirty="0" err="1">
                <a:latin typeface="+mn-ea"/>
              </a:rPr>
              <a:t>구동중</a:t>
            </a:r>
            <a:r>
              <a:rPr lang="en-US" altLang="ko-KR" sz="600" dirty="0">
                <a:latin typeface="+mn-ea"/>
              </a:rPr>
              <a:t>, inactive:</a:t>
            </a:r>
            <a:r>
              <a:rPr lang="ko-KR" altLang="en-US" sz="600" dirty="0">
                <a:latin typeface="+mn-ea"/>
              </a:rPr>
              <a:t>정지됨</a:t>
            </a:r>
            <a:r>
              <a:rPr lang="en-US" altLang="ko-KR" sz="600" dirty="0">
                <a:latin typeface="+mn-ea"/>
              </a:rPr>
              <a:t>, failed: </a:t>
            </a:r>
            <a:r>
              <a:rPr lang="ko-KR" altLang="en-US" sz="600" dirty="0">
                <a:latin typeface="+mn-ea"/>
              </a:rPr>
              <a:t>구동실패</a:t>
            </a:r>
            <a:r>
              <a:rPr lang="en-US" altLang="ko-KR" sz="600" dirty="0">
                <a:latin typeface="+mn-ea"/>
              </a:rPr>
              <a:t>)</a:t>
            </a:r>
          </a:p>
        </p:txBody>
      </p:sp>
      <p:sp>
        <p:nvSpPr>
          <p:cNvPr id="17" name="직사각형 16">
            <a:extLst>
              <a:ext uri="{FF2B5EF4-FFF2-40B4-BE49-F238E27FC236}">
                <a16:creationId xmlns:a16="http://schemas.microsoft.com/office/drawing/2014/main" id="{13CDE231-96C5-4DE2-8ED4-4B569ED52A94}"/>
              </a:ext>
            </a:extLst>
          </p:cNvPr>
          <p:cNvSpPr/>
          <p:nvPr/>
        </p:nvSpPr>
        <p:spPr>
          <a:xfrm>
            <a:off x="1309227" y="4489406"/>
            <a:ext cx="432048"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8" name="연결선: 꺾임 17">
            <a:extLst>
              <a:ext uri="{FF2B5EF4-FFF2-40B4-BE49-F238E27FC236}">
                <a16:creationId xmlns:a16="http://schemas.microsoft.com/office/drawing/2014/main" id="{970100C6-9F71-4FEA-B1AA-E15209F5FD34}"/>
              </a:ext>
            </a:extLst>
          </p:cNvPr>
          <p:cNvCxnSpPr>
            <a:cxnSpLocks/>
            <a:stCxn id="17" idx="3"/>
            <a:endCxn id="14" idx="1"/>
          </p:cNvCxnSpPr>
          <p:nvPr/>
        </p:nvCxnSpPr>
        <p:spPr>
          <a:xfrm>
            <a:off x="1741275" y="4511641"/>
            <a:ext cx="3028747" cy="472136"/>
          </a:xfrm>
          <a:prstGeom prst="bentConnector3">
            <a:avLst>
              <a:gd name="adj1" fmla="val 678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EDC363-8C5E-4B6F-BAE7-376DC89B65C8}"/>
              </a:ext>
            </a:extLst>
          </p:cNvPr>
          <p:cNvSpPr txBox="1"/>
          <p:nvPr/>
        </p:nvSpPr>
        <p:spPr>
          <a:xfrm>
            <a:off x="2182176" y="2783945"/>
            <a:ext cx="355721"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PPID</a:t>
            </a:r>
          </a:p>
        </p:txBody>
      </p:sp>
      <p:sp>
        <p:nvSpPr>
          <p:cNvPr id="29" name="TextBox 28">
            <a:extLst>
              <a:ext uri="{FF2B5EF4-FFF2-40B4-BE49-F238E27FC236}">
                <a16:creationId xmlns:a16="http://schemas.microsoft.com/office/drawing/2014/main" id="{3FD81779-5217-4D1D-B9BD-73D0C5E0C43D}"/>
              </a:ext>
            </a:extLst>
          </p:cNvPr>
          <p:cNvSpPr txBox="1"/>
          <p:nvPr/>
        </p:nvSpPr>
        <p:spPr>
          <a:xfrm>
            <a:off x="2586534" y="2783944"/>
            <a:ext cx="597524"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a:latin typeface="+mn-ea"/>
              </a:rPr>
              <a:t>CPU </a:t>
            </a:r>
            <a:r>
              <a:rPr lang="ko-KR" altLang="en-US" sz="600" dirty="0">
                <a:latin typeface="+mn-ea"/>
              </a:rPr>
              <a:t>사용량</a:t>
            </a:r>
            <a:endParaRPr lang="en-US" altLang="ko-KR" sz="600" dirty="0">
              <a:latin typeface="+mn-ea"/>
            </a:endParaRPr>
          </a:p>
        </p:txBody>
      </p:sp>
      <p:sp>
        <p:nvSpPr>
          <p:cNvPr id="31" name="TextBox 30">
            <a:extLst>
              <a:ext uri="{FF2B5EF4-FFF2-40B4-BE49-F238E27FC236}">
                <a16:creationId xmlns:a16="http://schemas.microsoft.com/office/drawing/2014/main" id="{363D19E9-D709-469F-B96F-5A35672942E7}"/>
              </a:ext>
            </a:extLst>
          </p:cNvPr>
          <p:cNvSpPr txBox="1"/>
          <p:nvPr/>
        </p:nvSpPr>
        <p:spPr>
          <a:xfrm>
            <a:off x="3950928" y="2781867"/>
            <a:ext cx="687623"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CPU</a:t>
            </a:r>
            <a:r>
              <a:rPr lang="ko-KR" altLang="en-US" sz="600" dirty="0">
                <a:latin typeface="+mn-ea"/>
              </a:rPr>
              <a:t> 사용 시간</a:t>
            </a:r>
            <a:endParaRPr lang="en-US" altLang="ko-KR" sz="600" dirty="0">
              <a:latin typeface="+mn-ea"/>
            </a:endParaRPr>
          </a:p>
        </p:txBody>
      </p:sp>
      <p:sp>
        <p:nvSpPr>
          <p:cNvPr id="33" name="TextBox 32">
            <a:extLst>
              <a:ext uri="{FF2B5EF4-FFF2-40B4-BE49-F238E27FC236}">
                <a16:creationId xmlns:a16="http://schemas.microsoft.com/office/drawing/2014/main" id="{97E956B2-91E5-4709-8FAD-12A8A37104B4}"/>
              </a:ext>
            </a:extLst>
          </p:cNvPr>
          <p:cNvSpPr txBox="1"/>
          <p:nvPr/>
        </p:nvSpPr>
        <p:spPr>
          <a:xfrm>
            <a:off x="4730348" y="2781657"/>
            <a:ext cx="99377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프로세스 실행 명령어</a:t>
            </a:r>
            <a:endParaRPr lang="en-US" altLang="ko-KR" sz="600" dirty="0">
              <a:latin typeface="+mn-ea"/>
            </a:endParaRPr>
          </a:p>
        </p:txBody>
      </p:sp>
      <p:sp>
        <p:nvSpPr>
          <p:cNvPr id="35" name="직사각형 34">
            <a:extLst>
              <a:ext uri="{FF2B5EF4-FFF2-40B4-BE49-F238E27FC236}">
                <a16:creationId xmlns:a16="http://schemas.microsoft.com/office/drawing/2014/main" id="{55C1CF45-5860-4D99-843A-70240B6395DF}"/>
              </a:ext>
            </a:extLst>
          </p:cNvPr>
          <p:cNvSpPr/>
          <p:nvPr/>
        </p:nvSpPr>
        <p:spPr>
          <a:xfrm>
            <a:off x="1152594" y="2456810"/>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7" name="직사각형 36">
            <a:extLst>
              <a:ext uri="{FF2B5EF4-FFF2-40B4-BE49-F238E27FC236}">
                <a16:creationId xmlns:a16="http://schemas.microsoft.com/office/drawing/2014/main" id="{6AF91996-CDAB-4097-8215-EB4C2D3D10E4}"/>
              </a:ext>
            </a:extLst>
          </p:cNvPr>
          <p:cNvSpPr/>
          <p:nvPr/>
        </p:nvSpPr>
        <p:spPr>
          <a:xfrm>
            <a:off x="1743197" y="2452903"/>
            <a:ext cx="414553" cy="12087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9" name="직사각형 38">
            <a:extLst>
              <a:ext uri="{FF2B5EF4-FFF2-40B4-BE49-F238E27FC236}">
                <a16:creationId xmlns:a16="http://schemas.microsoft.com/office/drawing/2014/main" id="{1BE94BA7-820C-4436-AA55-4366DA5F5904}"/>
              </a:ext>
            </a:extLst>
          </p:cNvPr>
          <p:cNvSpPr/>
          <p:nvPr/>
        </p:nvSpPr>
        <p:spPr>
          <a:xfrm>
            <a:off x="2389965" y="2452903"/>
            <a:ext cx="129806"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1" name="직사각형 40">
            <a:extLst>
              <a:ext uri="{FF2B5EF4-FFF2-40B4-BE49-F238E27FC236}">
                <a16:creationId xmlns:a16="http://schemas.microsoft.com/office/drawing/2014/main" id="{644715F8-3E02-4485-9EE8-ED6EBD0D4480}"/>
              </a:ext>
            </a:extLst>
          </p:cNvPr>
          <p:cNvSpPr/>
          <p:nvPr/>
        </p:nvSpPr>
        <p:spPr>
          <a:xfrm>
            <a:off x="2604120" y="2452301"/>
            <a:ext cx="9040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3" name="직사각형 42">
            <a:extLst>
              <a:ext uri="{FF2B5EF4-FFF2-40B4-BE49-F238E27FC236}">
                <a16:creationId xmlns:a16="http://schemas.microsoft.com/office/drawing/2014/main" id="{5399015B-8FE0-4952-B0F8-AD8A40D8C71E}"/>
              </a:ext>
            </a:extLst>
          </p:cNvPr>
          <p:cNvSpPr/>
          <p:nvPr/>
        </p:nvSpPr>
        <p:spPr>
          <a:xfrm>
            <a:off x="2738151" y="2449289"/>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5" name="직사각형 44">
            <a:extLst>
              <a:ext uri="{FF2B5EF4-FFF2-40B4-BE49-F238E27FC236}">
                <a16:creationId xmlns:a16="http://schemas.microsoft.com/office/drawing/2014/main" id="{0FA530D5-6285-415E-A1E2-A47BB2747EBD}"/>
              </a:ext>
            </a:extLst>
          </p:cNvPr>
          <p:cNvSpPr/>
          <p:nvPr/>
        </p:nvSpPr>
        <p:spPr>
          <a:xfrm>
            <a:off x="3718329" y="2450738"/>
            <a:ext cx="551555"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7" name="직사각형 46">
            <a:extLst>
              <a:ext uri="{FF2B5EF4-FFF2-40B4-BE49-F238E27FC236}">
                <a16:creationId xmlns:a16="http://schemas.microsoft.com/office/drawing/2014/main" id="{476FA0C1-BA14-4F31-89D5-8383247E0344}"/>
              </a:ext>
            </a:extLst>
          </p:cNvPr>
          <p:cNvSpPr/>
          <p:nvPr/>
        </p:nvSpPr>
        <p:spPr>
          <a:xfrm>
            <a:off x="4327258" y="2455875"/>
            <a:ext cx="121684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8" name="연결선: 꺾임 47">
            <a:extLst>
              <a:ext uri="{FF2B5EF4-FFF2-40B4-BE49-F238E27FC236}">
                <a16:creationId xmlns:a16="http://schemas.microsoft.com/office/drawing/2014/main" id="{BBBBDBBA-B4D6-454C-B0BE-DDAE08CCF2E1}"/>
              </a:ext>
            </a:extLst>
          </p:cNvPr>
          <p:cNvCxnSpPr>
            <a:cxnSpLocks/>
            <a:stCxn id="35" idx="2"/>
          </p:cNvCxnSpPr>
          <p:nvPr/>
        </p:nvCxnSpPr>
        <p:spPr>
          <a:xfrm rot="16200000" flipH="1">
            <a:off x="1277448" y="2619454"/>
            <a:ext cx="207880" cy="116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CF8694BA-D0B8-4442-A762-516CDFB144A1}"/>
              </a:ext>
            </a:extLst>
          </p:cNvPr>
          <p:cNvCxnSpPr>
            <a:cxnSpLocks/>
            <a:stCxn id="37" idx="2"/>
            <a:endCxn id="10" idx="0"/>
          </p:cNvCxnSpPr>
          <p:nvPr/>
        </p:nvCxnSpPr>
        <p:spPr>
          <a:xfrm rot="16200000" flipH="1">
            <a:off x="1860468" y="2663784"/>
            <a:ext cx="210167" cy="301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363373A-71DB-47FD-8A8C-6CEE883E03D1}"/>
              </a:ext>
            </a:extLst>
          </p:cNvPr>
          <p:cNvCxnSpPr>
            <a:cxnSpLocks/>
            <a:endCxn id="27" idx="0"/>
          </p:cNvCxnSpPr>
          <p:nvPr/>
        </p:nvCxnSpPr>
        <p:spPr>
          <a:xfrm rot="5400000">
            <a:off x="2297518" y="2635363"/>
            <a:ext cx="211101" cy="86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9D7DB3CE-BB14-435E-BF4B-C97B3FE51D7B}"/>
              </a:ext>
            </a:extLst>
          </p:cNvPr>
          <p:cNvCxnSpPr>
            <a:cxnSpLocks/>
            <a:stCxn id="41" idx="2"/>
            <a:endCxn id="29" idx="0"/>
          </p:cNvCxnSpPr>
          <p:nvPr/>
        </p:nvCxnSpPr>
        <p:spPr>
          <a:xfrm rot="16200000" flipH="1">
            <a:off x="2659972" y="2558620"/>
            <a:ext cx="214676" cy="23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68A2B0E-BECD-4D0F-AA49-515DBD0A6B72}"/>
              </a:ext>
            </a:extLst>
          </p:cNvPr>
          <p:cNvCxnSpPr>
            <a:cxnSpLocks/>
            <a:stCxn id="43" idx="2"/>
            <a:endCxn id="12" idx="0"/>
          </p:cNvCxnSpPr>
          <p:nvPr/>
        </p:nvCxnSpPr>
        <p:spPr>
          <a:xfrm rot="16200000" flipH="1">
            <a:off x="3112498" y="2362441"/>
            <a:ext cx="215612" cy="623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1FC28400-F3D8-4E2A-85DD-FC5E85BCB638}"/>
              </a:ext>
            </a:extLst>
          </p:cNvPr>
          <p:cNvCxnSpPr>
            <a:cxnSpLocks/>
            <a:stCxn id="45" idx="2"/>
            <a:endCxn id="31" idx="0"/>
          </p:cNvCxnSpPr>
          <p:nvPr/>
        </p:nvCxnSpPr>
        <p:spPr>
          <a:xfrm rot="16200000" flipH="1">
            <a:off x="4037342" y="2524469"/>
            <a:ext cx="214162" cy="300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85CB279B-DBDF-4052-8971-A8B7123E80B3}"/>
              </a:ext>
            </a:extLst>
          </p:cNvPr>
          <p:cNvCxnSpPr>
            <a:cxnSpLocks/>
            <a:stCxn id="47" idx="2"/>
            <a:endCxn id="33" idx="0"/>
          </p:cNvCxnSpPr>
          <p:nvPr/>
        </p:nvCxnSpPr>
        <p:spPr>
          <a:xfrm rot="16200000" flipH="1">
            <a:off x="4977053" y="2531471"/>
            <a:ext cx="208815" cy="291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69578A62-40B8-4666-923F-AC95B8ED9BF3}"/>
              </a:ext>
            </a:extLst>
          </p:cNvPr>
          <p:cNvSpPr/>
          <p:nvPr/>
        </p:nvSpPr>
        <p:spPr>
          <a:xfrm>
            <a:off x="1093202" y="4385455"/>
            <a:ext cx="1084532"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77" name="연결선: 꺾임 76">
            <a:extLst>
              <a:ext uri="{FF2B5EF4-FFF2-40B4-BE49-F238E27FC236}">
                <a16:creationId xmlns:a16="http://schemas.microsoft.com/office/drawing/2014/main" id="{BBDA5855-CD0A-4CF7-B046-0D553E248A18}"/>
              </a:ext>
            </a:extLst>
          </p:cNvPr>
          <p:cNvCxnSpPr>
            <a:cxnSpLocks/>
            <a:stCxn id="76" idx="3"/>
            <a:endCxn id="81" idx="1"/>
          </p:cNvCxnSpPr>
          <p:nvPr/>
        </p:nvCxnSpPr>
        <p:spPr>
          <a:xfrm flipV="1">
            <a:off x="2177734" y="4354204"/>
            <a:ext cx="2592026" cy="53486"/>
          </a:xfrm>
          <a:prstGeom prst="bentConnector3">
            <a:avLst>
              <a:gd name="adj1" fmla="val 6321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CE9754-5F81-4E5D-9E24-ADF0DFA22FC5}"/>
              </a:ext>
            </a:extLst>
          </p:cNvPr>
          <p:cNvSpPr txBox="1"/>
          <p:nvPr/>
        </p:nvSpPr>
        <p:spPr>
          <a:xfrm>
            <a:off x="4769760" y="4247700"/>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서비스명</a:t>
            </a:r>
            <a:endParaRPr lang="en-US" altLang="ko-KR" sz="600" dirty="0">
              <a:latin typeface="+mn-ea"/>
            </a:endParaRPr>
          </a:p>
        </p:txBody>
      </p:sp>
      <p:sp>
        <p:nvSpPr>
          <p:cNvPr id="85" name="직사각형 84">
            <a:extLst>
              <a:ext uri="{FF2B5EF4-FFF2-40B4-BE49-F238E27FC236}">
                <a16:creationId xmlns:a16="http://schemas.microsoft.com/office/drawing/2014/main" id="{ECDDF739-21F4-42E1-8703-F3E02C7E85EF}"/>
              </a:ext>
            </a:extLst>
          </p:cNvPr>
          <p:cNvSpPr/>
          <p:nvPr/>
        </p:nvSpPr>
        <p:spPr>
          <a:xfrm>
            <a:off x="2663788" y="4437361"/>
            <a:ext cx="225265" cy="4329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86" name="연결선: 꺾임 85">
            <a:extLst>
              <a:ext uri="{FF2B5EF4-FFF2-40B4-BE49-F238E27FC236}">
                <a16:creationId xmlns:a16="http://schemas.microsoft.com/office/drawing/2014/main" id="{BC8F9383-6C86-4AC2-8EBD-E04E4932BA7B}"/>
              </a:ext>
            </a:extLst>
          </p:cNvPr>
          <p:cNvCxnSpPr>
            <a:cxnSpLocks/>
            <a:stCxn id="85" idx="3"/>
            <a:endCxn id="90" idx="1"/>
          </p:cNvCxnSpPr>
          <p:nvPr/>
        </p:nvCxnSpPr>
        <p:spPr>
          <a:xfrm>
            <a:off x="2889053" y="4459009"/>
            <a:ext cx="1880707" cy="216494"/>
          </a:xfrm>
          <a:prstGeom prst="bentConnector3">
            <a:avLst>
              <a:gd name="adj1" fmla="val 5124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2D04858-0465-41ED-BD53-D627ECCAB14B}"/>
              </a:ext>
            </a:extLst>
          </p:cNvPr>
          <p:cNvSpPr txBox="1"/>
          <p:nvPr/>
        </p:nvSpPr>
        <p:spPr>
          <a:xfrm>
            <a:off x="4769760" y="4568999"/>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err="1">
                <a:latin typeface="+mn-ea"/>
              </a:rPr>
              <a:t>부트시</a:t>
            </a:r>
            <a:r>
              <a:rPr lang="ko-KR" altLang="en-US" sz="600" dirty="0">
                <a:latin typeface="+mn-ea"/>
              </a:rPr>
              <a:t> 실행여부 </a:t>
            </a:r>
            <a:r>
              <a:rPr lang="en-US" altLang="ko-KR" sz="600" dirty="0">
                <a:latin typeface="+mn-ea"/>
              </a:rPr>
              <a:t>(</a:t>
            </a:r>
            <a:r>
              <a:rPr lang="en-US" altLang="ko-KR" sz="600" dirty="0" err="1">
                <a:latin typeface="+mn-ea"/>
              </a:rPr>
              <a:t>enableed</a:t>
            </a:r>
            <a:r>
              <a:rPr lang="en-US" altLang="ko-KR" sz="600" dirty="0">
                <a:latin typeface="+mn-ea"/>
              </a:rPr>
              <a:t>:</a:t>
            </a:r>
            <a:r>
              <a:rPr lang="ko-KR" altLang="en-US" sz="600" dirty="0">
                <a:latin typeface="+mn-ea"/>
              </a:rPr>
              <a:t>자동실행</a:t>
            </a:r>
            <a:r>
              <a:rPr lang="en-US" altLang="ko-KR" sz="600" dirty="0">
                <a:latin typeface="+mn-ea"/>
              </a:rPr>
              <a:t>, disabled:</a:t>
            </a:r>
            <a:r>
              <a:rPr lang="ko-KR" altLang="en-US" sz="600" dirty="0">
                <a:latin typeface="+mn-ea"/>
              </a:rPr>
              <a:t>수동실행</a:t>
            </a:r>
            <a:r>
              <a:rPr lang="en-US" altLang="ko-KR" sz="600" dirty="0">
                <a:latin typeface="+mn-ea"/>
              </a:rPr>
              <a:t>)</a:t>
            </a:r>
          </a:p>
        </p:txBody>
      </p:sp>
      <p:sp>
        <p:nvSpPr>
          <p:cNvPr id="97" name="직사각형 96">
            <a:extLst>
              <a:ext uri="{FF2B5EF4-FFF2-40B4-BE49-F238E27FC236}">
                <a16:creationId xmlns:a16="http://schemas.microsoft.com/office/drawing/2014/main" id="{1B5E670D-0234-4292-852B-607915F2C70B}"/>
              </a:ext>
            </a:extLst>
          </p:cNvPr>
          <p:cNvSpPr/>
          <p:nvPr/>
        </p:nvSpPr>
        <p:spPr>
          <a:xfrm>
            <a:off x="1026580" y="5067181"/>
            <a:ext cx="3329038"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8" name="연결선: 꺾임 97">
            <a:extLst>
              <a:ext uri="{FF2B5EF4-FFF2-40B4-BE49-F238E27FC236}">
                <a16:creationId xmlns:a16="http://schemas.microsoft.com/office/drawing/2014/main" id="{3CCF093E-463B-48CF-BA99-04B03DB2C3D8}"/>
              </a:ext>
            </a:extLst>
          </p:cNvPr>
          <p:cNvCxnSpPr>
            <a:cxnSpLocks/>
            <a:stCxn id="97" idx="3"/>
            <a:endCxn id="102" idx="1"/>
          </p:cNvCxnSpPr>
          <p:nvPr/>
        </p:nvCxnSpPr>
        <p:spPr>
          <a:xfrm>
            <a:off x="4355618" y="5337211"/>
            <a:ext cx="414403" cy="1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EBFCB25-3E62-4C54-B6B2-9AE13F584DA2}"/>
              </a:ext>
            </a:extLst>
          </p:cNvPr>
          <p:cNvSpPr txBox="1"/>
          <p:nvPr/>
        </p:nvSpPr>
        <p:spPr>
          <a:xfrm>
            <a:off x="4770021" y="5232085"/>
            <a:ext cx="2249987"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프로그램 </a:t>
            </a:r>
            <a:r>
              <a:rPr lang="ko-KR" altLang="en-US" sz="600" dirty="0" err="1">
                <a:latin typeface="+mn-ea"/>
              </a:rPr>
              <a:t>메세지</a:t>
            </a:r>
            <a:endParaRPr lang="en-US" altLang="ko-KR" sz="600" dirty="0">
              <a:latin typeface="+mn-ea"/>
            </a:endParaRPr>
          </a:p>
        </p:txBody>
      </p:sp>
    </p:spTree>
    <p:extLst>
      <p:ext uri="{BB962C8B-B14F-4D97-AF65-F5344CB8AC3E}">
        <p14:creationId xmlns:p14="http://schemas.microsoft.com/office/powerpoint/2010/main" val="37500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D368819B-709B-4B8D-97C8-41ABB729EE9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4" name="TextBox 3">
            <a:extLst>
              <a:ext uri="{FF2B5EF4-FFF2-40B4-BE49-F238E27FC236}">
                <a16:creationId xmlns:a16="http://schemas.microsoft.com/office/drawing/2014/main" id="{8A7D4149-75E2-4B99-8230-C609AA1ACBFD}"/>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서비스 관리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(2/3)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75556" y="1268760"/>
            <a:ext cx="8100900" cy="5042599"/>
          </a:xfrm>
          <a:prstGeom prst="rect">
            <a:avLst/>
          </a:prstGeom>
          <a:noFill/>
        </p:spPr>
        <p:txBody>
          <a:bodyPr wrap="square" rtlCol="0">
            <a:spAutoFit/>
          </a:bodyPr>
          <a:lstStyle/>
          <a:p>
            <a:pPr>
              <a:lnSpc>
                <a:spcPct val="150000"/>
              </a:lnSpc>
            </a:pPr>
            <a:r>
              <a:rPr lang="ko-KR" altLang="en-US" sz="1200" dirty="0">
                <a:latin typeface="+mn-ea"/>
              </a:rPr>
              <a:t>서비스 관리 명령어는 </a:t>
            </a:r>
            <a:r>
              <a:rPr lang="en-US" altLang="ko-KR" sz="1200" dirty="0">
                <a:latin typeface="+mn-ea"/>
              </a:rPr>
              <a:t>root </a:t>
            </a:r>
            <a:r>
              <a:rPr lang="ko-KR" altLang="en-US" sz="1200" dirty="0">
                <a:latin typeface="+mn-ea"/>
              </a:rPr>
              <a:t>권한으로 실행</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start {</a:t>
            </a:r>
            <a:r>
              <a:rPr lang="ko-KR" altLang="en-US" sz="1200" b="1" dirty="0">
                <a:latin typeface="+mn-ea"/>
              </a:rPr>
              <a:t>서비스명</a:t>
            </a:r>
            <a:r>
              <a:rPr lang="en-US" altLang="ko-KR" sz="1200" b="1" dirty="0">
                <a:latin typeface="+mn-ea"/>
              </a:rPr>
              <a:t>}</a:t>
            </a:r>
          </a:p>
          <a:p>
            <a:pPr>
              <a:lnSpc>
                <a:spcPct val="150000"/>
              </a:lnSpc>
            </a:pPr>
            <a:r>
              <a:rPr lang="en-US" altLang="ko-KR" sz="1200" b="1" dirty="0">
                <a:latin typeface="+mn-ea"/>
              </a:rPr>
              <a:t>     </a:t>
            </a:r>
            <a:r>
              <a:rPr lang="en-US" altLang="ko-KR" sz="1200" dirty="0">
                <a:latin typeface="+mn-ea"/>
              </a:rPr>
              <a:t>ex)</a:t>
            </a:r>
            <a:r>
              <a:rPr lang="ko-KR" altLang="en-US" sz="1200" dirty="0">
                <a:latin typeface="+mn-ea"/>
              </a:rPr>
              <a:t> </a:t>
            </a:r>
            <a:r>
              <a:rPr lang="en-US" altLang="ko-KR" sz="1200" b="1" dirty="0" err="1">
                <a:latin typeface="+mn-ea"/>
              </a:rPr>
              <a:t>systemctl</a:t>
            </a:r>
            <a:r>
              <a:rPr lang="en-US" altLang="ko-KR" sz="1200" b="1" dirty="0">
                <a:latin typeface="+mn-ea"/>
              </a:rPr>
              <a:t> start gather </a:t>
            </a:r>
            <a:r>
              <a:rPr lang="en-US" altLang="ko-KR" sz="1200" dirty="0">
                <a:latin typeface="+mn-ea"/>
              </a:rPr>
              <a:t>(OPC UA </a:t>
            </a:r>
            <a:r>
              <a:rPr lang="ko-KR" altLang="en-US" sz="1200" dirty="0">
                <a:latin typeface="+mn-ea"/>
              </a:rPr>
              <a:t>프로토콜 기반 데이터 수집 에이전트 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중지</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stop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stop Grafana-server </a:t>
            </a:r>
            <a:r>
              <a:rPr lang="en-US" altLang="ko-KR" sz="1200" dirty="0">
                <a:latin typeface="+mn-ea"/>
              </a:rPr>
              <a:t>(</a:t>
            </a:r>
            <a:r>
              <a:rPr lang="ko-KR" altLang="ko-KR" sz="1200" kern="100" dirty="0" err="1">
                <a:latin typeface="+mn-ea"/>
              </a:rPr>
              <a:t>대쉬보드</a:t>
            </a:r>
            <a:r>
              <a:rPr lang="en-US" altLang="ko-KR" sz="1200" kern="100" dirty="0">
                <a:latin typeface="+mn-ea"/>
              </a:rPr>
              <a:t>, </a:t>
            </a:r>
            <a:r>
              <a:rPr lang="ko-KR" altLang="ko-KR" sz="1200" kern="100" dirty="0">
                <a:latin typeface="+mn-ea"/>
              </a:rPr>
              <a:t>그래프 </a:t>
            </a:r>
            <a:r>
              <a:rPr lang="en-US" altLang="ko-KR" sz="1200" kern="100" dirty="0">
                <a:latin typeface="+mn-ea"/>
              </a:rPr>
              <a:t>UI </a:t>
            </a:r>
            <a:r>
              <a:rPr lang="ko-KR" altLang="ko-KR" sz="1200" kern="100" dirty="0">
                <a:latin typeface="+mn-ea"/>
              </a:rPr>
              <a:t>앱</a:t>
            </a:r>
            <a:r>
              <a:rPr lang="ko-KR" altLang="en-US" sz="1200" dirty="0">
                <a:latin typeface="+mn-ea"/>
              </a:rPr>
              <a:t> 중지</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재시작</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nginx</a:t>
            </a:r>
            <a:r>
              <a:rPr lang="en-US" altLang="ko-KR" sz="1200" b="1" dirty="0">
                <a:latin typeface="+mn-ea"/>
              </a:rPr>
              <a:t> </a:t>
            </a:r>
            <a:r>
              <a:rPr lang="en-US" altLang="ko-KR" sz="1200" dirty="0">
                <a:latin typeface="+mn-ea"/>
              </a:rPr>
              <a:t>(</a:t>
            </a:r>
            <a:r>
              <a:rPr lang="ko-KR" altLang="en-US" sz="1200" kern="100" dirty="0">
                <a:latin typeface="+mn-ea"/>
              </a:rPr>
              <a:t>클라우드</a:t>
            </a:r>
            <a:r>
              <a:rPr lang="en-US" altLang="ko-KR" sz="1200" kern="100" dirty="0">
                <a:latin typeface="+mn-ea"/>
              </a:rPr>
              <a:t> WEB </a:t>
            </a:r>
            <a:r>
              <a:rPr lang="ko-KR" altLang="ko-KR" sz="1200" kern="100" dirty="0">
                <a:latin typeface="+mn-ea"/>
              </a:rPr>
              <a:t>서버</a:t>
            </a:r>
            <a:r>
              <a:rPr lang="en-US" altLang="ko-KR" sz="1200" kern="100" dirty="0">
                <a:latin typeface="+mn-ea"/>
              </a:rPr>
              <a:t> </a:t>
            </a:r>
            <a:r>
              <a:rPr lang="ko-KR" altLang="en-US" sz="1200" dirty="0">
                <a:latin typeface="+mn-ea"/>
              </a:rPr>
              <a:t>재시작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en-US" altLang="ko-KR" sz="1200" dirty="0">
                <a:latin typeface="+mn-ea"/>
              </a:rPr>
              <a:t> </a:t>
            </a:r>
            <a:r>
              <a:rPr lang="ko-KR" altLang="en-US" sz="1200" dirty="0">
                <a:latin typeface="+mn-ea"/>
              </a:rPr>
              <a:t>실행 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enable {</a:t>
            </a:r>
            <a:r>
              <a:rPr lang="ko-KR" altLang="en-US" sz="1200" b="1" dirty="0">
                <a:latin typeface="+mn-ea"/>
              </a:rPr>
              <a:t>서비스명</a:t>
            </a:r>
            <a:r>
              <a:rPr lang="en-US" altLang="ko-KR" sz="1200" b="1"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ko-KR" altLang="en-US" sz="1200" dirty="0">
                <a:latin typeface="+mn-ea"/>
              </a:rPr>
              <a:t> 실행 비활성화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disable {</a:t>
            </a:r>
            <a:r>
              <a:rPr lang="ko-KR" altLang="en-US" sz="1200" b="1" dirty="0">
                <a:latin typeface="+mn-ea"/>
              </a:rPr>
              <a:t>서비스명</a:t>
            </a:r>
            <a:r>
              <a:rPr lang="en-US" altLang="ko-KR" sz="1200" b="1" dirty="0">
                <a:latin typeface="+mn-ea"/>
              </a:rPr>
              <a:t>}</a:t>
            </a:r>
            <a:endParaRPr lang="en-US" altLang="ko-KR" sz="1200" dirty="0">
              <a:latin typeface="+mn-ea"/>
            </a:endParaRPr>
          </a:p>
        </p:txBody>
      </p:sp>
      <p:sp>
        <p:nvSpPr>
          <p:cNvPr id="6" name="矩形: 圆角 124">
            <a:extLst>
              <a:ext uri="{FF2B5EF4-FFF2-40B4-BE49-F238E27FC236}">
                <a16:creationId xmlns:a16="http://schemas.microsoft.com/office/drawing/2014/main" id="{261E8BC4-2DB9-43DA-9E87-8E02ABD1C23B}"/>
              </a:ext>
            </a:extLst>
          </p:cNvPr>
          <p:cNvSpPr/>
          <p:nvPr/>
        </p:nvSpPr>
        <p:spPr>
          <a:xfrm>
            <a:off x="6023828" y="3520691"/>
            <a:ext cx="2520280" cy="242858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대표적인 </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서비스</a:t>
            </a:r>
            <a:endParaRPr lang="en-US" altLang="ko-KR" sz="1200" b="1" dirty="0">
              <a:solidFill>
                <a:schemeClr val="tx2">
                  <a:lumMod val="75000"/>
                </a:schemeClr>
              </a:solidFill>
              <a:cs typeface="Courier New" panose="02070309020205020404" pitchFamily="49" charset="0"/>
            </a:endParaRPr>
          </a:p>
          <a:p>
            <a:pPr>
              <a:lnSpc>
                <a:spcPct val="150000"/>
              </a:lnSpc>
            </a:pP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etc</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/system</a:t>
            </a: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django.service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gather.service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glances.service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mtsdb.service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mgmtTag.service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regi.service</a:t>
            </a:r>
            <a:endParaRPr lang="en-US" altLang="ko-KR" sz="1200" b="1" dirty="0">
              <a:solidFill>
                <a:schemeClr val="tx2">
                  <a:lumMod val="75000"/>
                </a:schemeClr>
              </a:solidFill>
              <a:cs typeface="Courier New" panose="02070309020205020404" pitchFamily="49" charset="0"/>
            </a:endParaRPr>
          </a:p>
        </p:txBody>
      </p:sp>
    </p:spTree>
    <p:extLst>
      <p:ext uri="{BB962C8B-B14F-4D97-AF65-F5344CB8AC3E}">
        <p14:creationId xmlns:p14="http://schemas.microsoft.com/office/powerpoint/2010/main" val="136531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(1/17)</a:t>
            </a:r>
            <a:endParaRPr kumimoji="1" lang="x-none" altLang="en-US" sz="2000" dirty="0"/>
          </a:p>
        </p:txBody>
      </p:sp>
      <p:sp>
        <p:nvSpPr>
          <p:cNvPr id="7" name="AutoShape 5">
            <a:extLst>
              <a:ext uri="{FF2B5EF4-FFF2-40B4-BE49-F238E27FC236}">
                <a16:creationId xmlns:a16="http://schemas.microsoft.com/office/drawing/2014/main" id="{F597F1BC-19E7-43EA-9C75-32F59FF54131}"/>
              </a:ext>
            </a:extLst>
          </p:cNvPr>
          <p:cNvSpPr>
            <a:spLocks noChangeArrowheads="1"/>
          </p:cNvSpPr>
          <p:nvPr/>
        </p:nvSpPr>
        <p:spPr bwMode="auto">
          <a:xfrm>
            <a:off x="971602"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콘솔 접속</a:t>
            </a:r>
          </a:p>
        </p:txBody>
      </p:sp>
      <p:sp>
        <p:nvSpPr>
          <p:cNvPr id="8" name="AutoShape 5">
            <a:extLst>
              <a:ext uri="{FF2B5EF4-FFF2-40B4-BE49-F238E27FC236}">
                <a16:creationId xmlns:a16="http://schemas.microsoft.com/office/drawing/2014/main" id="{92FD6333-0554-4E1E-BCCD-4D682A53D8E5}"/>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회원가입</a:t>
            </a:r>
          </a:p>
        </p:txBody>
      </p:sp>
      <p:cxnSp>
        <p:nvCxnSpPr>
          <p:cNvPr id="9" name="AutoShape 14">
            <a:extLst>
              <a:ext uri="{FF2B5EF4-FFF2-40B4-BE49-F238E27FC236}">
                <a16:creationId xmlns:a16="http://schemas.microsoft.com/office/drawing/2014/main" id="{C0667933-2E7D-4892-8573-CD85C1DCA4C3}"/>
              </a:ext>
            </a:extLst>
          </p:cNvPr>
          <p:cNvCxnSpPr>
            <a:cxnSpLocks noChangeShapeType="1"/>
            <a:stCxn id="7" idx="3"/>
            <a:endCxn id="8" idx="1"/>
          </p:cNvCxnSpPr>
          <p:nvPr/>
        </p:nvCxnSpPr>
        <p:spPr bwMode="auto">
          <a:xfrm>
            <a:off x="2306635" y="1976688"/>
            <a:ext cx="1506398" cy="0"/>
          </a:xfrm>
          <a:prstGeom prst="straightConnector1">
            <a:avLst/>
          </a:prstGeom>
          <a:noFill/>
          <a:ln w="9525">
            <a:solidFill>
              <a:srgbClr val="808080"/>
            </a:solidFill>
            <a:prstDash val="dash"/>
            <a:round/>
            <a:headEnd/>
            <a:tailEnd type="triangle" w="med" len="med"/>
          </a:ln>
        </p:spPr>
      </p:cxnSp>
      <p:sp>
        <p:nvSpPr>
          <p:cNvPr id="11" name="TextBox 10">
            <a:extLst>
              <a:ext uri="{FF2B5EF4-FFF2-40B4-BE49-F238E27FC236}">
                <a16:creationId xmlns:a16="http://schemas.microsoft.com/office/drawing/2014/main" id="{3B25EAFE-66E5-43DA-8CE4-9FFF8358C9AD}"/>
              </a:ext>
            </a:extLst>
          </p:cNvPr>
          <p:cNvSpPr txBox="1"/>
          <p:nvPr/>
        </p:nvSpPr>
        <p:spPr>
          <a:xfrm>
            <a:off x="2051720" y="1700808"/>
            <a:ext cx="1872208" cy="293414"/>
          </a:xfrm>
          <a:prstGeom prst="rect">
            <a:avLst/>
          </a:prstGeom>
          <a:noFill/>
        </p:spPr>
        <p:txBody>
          <a:bodyPr wrap="square" rtlCol="0">
            <a:spAutoFit/>
          </a:bodyPr>
          <a:lstStyle/>
          <a:p>
            <a:pPr lvl="1">
              <a:lnSpc>
                <a:spcPct val="150000"/>
              </a:lnSpc>
            </a:pPr>
            <a:r>
              <a:rPr lang="ko-KR" altLang="en-US" sz="1000" dirty="0">
                <a:latin typeface="+mn-ea"/>
              </a:rPr>
              <a:t>신규회원인 경우</a:t>
            </a:r>
            <a:endParaRPr lang="en-US" altLang="ko-KR" sz="1000" dirty="0">
              <a:latin typeface="+mn-ea"/>
            </a:endParaRPr>
          </a:p>
        </p:txBody>
      </p:sp>
      <p:sp>
        <p:nvSpPr>
          <p:cNvPr id="12" name="AutoShape 5">
            <a:extLst>
              <a:ext uri="{FF2B5EF4-FFF2-40B4-BE49-F238E27FC236}">
                <a16:creationId xmlns:a16="http://schemas.microsoft.com/office/drawing/2014/main" id="{50FB19D9-54CB-4C0A-A905-82F53FCD77D9}"/>
              </a:ext>
            </a:extLst>
          </p:cNvPr>
          <p:cNvSpPr>
            <a:spLocks noChangeArrowheads="1"/>
          </p:cNvSpPr>
          <p:nvPr/>
        </p:nvSpPr>
        <p:spPr bwMode="auto">
          <a:xfrm>
            <a:off x="971601"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로그인</a:t>
            </a:r>
          </a:p>
        </p:txBody>
      </p:sp>
      <p:cxnSp>
        <p:nvCxnSpPr>
          <p:cNvPr id="13" name="AutoShape 14">
            <a:extLst>
              <a:ext uri="{FF2B5EF4-FFF2-40B4-BE49-F238E27FC236}">
                <a16:creationId xmlns:a16="http://schemas.microsoft.com/office/drawing/2014/main" id="{306EA28E-2C52-485C-AE34-1A2A222197C1}"/>
              </a:ext>
            </a:extLst>
          </p:cNvPr>
          <p:cNvCxnSpPr>
            <a:cxnSpLocks noChangeShapeType="1"/>
            <a:stCxn id="7" idx="2"/>
            <a:endCxn id="12" idx="0"/>
          </p:cNvCxnSpPr>
          <p:nvPr/>
        </p:nvCxnSpPr>
        <p:spPr bwMode="auto">
          <a:xfrm flipH="1">
            <a:off x="1639118" y="2101218"/>
            <a:ext cx="1" cy="729843"/>
          </a:xfrm>
          <a:prstGeom prst="straightConnector1">
            <a:avLst/>
          </a:prstGeom>
          <a:noFill/>
          <a:ln w="9525">
            <a:solidFill>
              <a:schemeClr val="accent1"/>
            </a:solidFill>
            <a:prstDash val="solid"/>
            <a:round/>
            <a:headEnd/>
            <a:tailEnd type="triangle" w="med" len="med"/>
          </a:ln>
        </p:spPr>
      </p:cxnSp>
      <p:cxnSp>
        <p:nvCxnSpPr>
          <p:cNvPr id="17" name="연결선: 꺾임 16">
            <a:extLst>
              <a:ext uri="{FF2B5EF4-FFF2-40B4-BE49-F238E27FC236}">
                <a16:creationId xmlns:a16="http://schemas.microsoft.com/office/drawing/2014/main" id="{4612DB58-7112-4D2D-90CE-3281F9251B7E}"/>
              </a:ext>
            </a:extLst>
          </p:cNvPr>
          <p:cNvCxnSpPr>
            <a:cxnSpLocks/>
            <a:stCxn id="8" idx="2"/>
            <a:endCxn id="26" idx="1"/>
          </p:cNvCxnSpPr>
          <p:nvPr/>
        </p:nvCxnSpPr>
        <p:spPr>
          <a:xfrm rot="5400000">
            <a:off x="2784405" y="1148621"/>
            <a:ext cx="743548" cy="2648743"/>
          </a:xfrm>
          <a:prstGeom prst="bentConnector4">
            <a:avLst>
              <a:gd name="adj1" fmla="val 40135"/>
              <a:gd name="adj2" fmla="val 99816"/>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AutoShape 5">
            <a:extLst>
              <a:ext uri="{FF2B5EF4-FFF2-40B4-BE49-F238E27FC236}">
                <a16:creationId xmlns:a16="http://schemas.microsoft.com/office/drawing/2014/main" id="{F7A62B27-02A7-4DA2-9343-6B22A769599B}"/>
              </a:ext>
            </a:extLst>
          </p:cNvPr>
          <p:cNvSpPr>
            <a:spLocks noChangeArrowheads="1"/>
          </p:cNvSpPr>
          <p:nvPr/>
        </p:nvSpPr>
        <p:spPr bwMode="auto">
          <a:xfrm>
            <a:off x="3807265"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결제수단 등록</a:t>
            </a:r>
          </a:p>
        </p:txBody>
      </p:sp>
      <p:cxnSp>
        <p:nvCxnSpPr>
          <p:cNvPr id="25" name="AutoShape 14">
            <a:extLst>
              <a:ext uri="{FF2B5EF4-FFF2-40B4-BE49-F238E27FC236}">
                <a16:creationId xmlns:a16="http://schemas.microsoft.com/office/drawing/2014/main" id="{F1DCC666-0F76-4F70-944B-4D3F13D566F2}"/>
              </a:ext>
            </a:extLst>
          </p:cNvPr>
          <p:cNvCxnSpPr>
            <a:cxnSpLocks noChangeShapeType="1"/>
          </p:cNvCxnSpPr>
          <p:nvPr/>
        </p:nvCxnSpPr>
        <p:spPr bwMode="auto">
          <a:xfrm>
            <a:off x="2326324" y="2964406"/>
            <a:ext cx="1506398" cy="0"/>
          </a:xfrm>
          <a:prstGeom prst="straightConnector1">
            <a:avLst/>
          </a:prstGeom>
          <a:noFill/>
          <a:ln w="9525">
            <a:solidFill>
              <a:srgbClr val="808080"/>
            </a:solidFill>
            <a:prstDash val="dash"/>
            <a:round/>
            <a:headEnd/>
            <a:tailEnd type="triangle" w="med" len="med"/>
          </a:ln>
        </p:spPr>
      </p:cxnSp>
      <p:sp>
        <p:nvSpPr>
          <p:cNvPr id="26" name="TextBox 25">
            <a:extLst>
              <a:ext uri="{FF2B5EF4-FFF2-40B4-BE49-F238E27FC236}">
                <a16:creationId xmlns:a16="http://schemas.microsoft.com/office/drawing/2014/main" id="{8415C510-7075-4C2F-90E7-9CC2727E412F}"/>
              </a:ext>
            </a:extLst>
          </p:cNvPr>
          <p:cNvSpPr txBox="1"/>
          <p:nvPr/>
        </p:nvSpPr>
        <p:spPr>
          <a:xfrm>
            <a:off x="1831807" y="2698059"/>
            <a:ext cx="2144700" cy="293414"/>
          </a:xfrm>
          <a:prstGeom prst="rect">
            <a:avLst/>
          </a:prstGeom>
          <a:noFill/>
        </p:spPr>
        <p:txBody>
          <a:bodyPr wrap="square" rtlCol="0">
            <a:spAutoFit/>
          </a:bodyPr>
          <a:lstStyle/>
          <a:p>
            <a:pPr lvl="1">
              <a:lnSpc>
                <a:spcPct val="150000"/>
              </a:lnSpc>
            </a:pPr>
            <a:r>
              <a:rPr lang="ko-KR" altLang="en-US" sz="1000" dirty="0">
                <a:latin typeface="+mn-ea"/>
              </a:rPr>
              <a:t>결제수단 등록 안된 경우</a:t>
            </a:r>
            <a:endParaRPr lang="en-US" altLang="ko-KR" sz="1000" dirty="0">
              <a:latin typeface="+mn-ea"/>
            </a:endParaRPr>
          </a:p>
        </p:txBody>
      </p:sp>
      <p:sp>
        <p:nvSpPr>
          <p:cNvPr id="30" name="AutoShape 5">
            <a:extLst>
              <a:ext uri="{FF2B5EF4-FFF2-40B4-BE49-F238E27FC236}">
                <a16:creationId xmlns:a16="http://schemas.microsoft.com/office/drawing/2014/main" id="{10CF23EE-AC05-453A-ABD8-2DF5765D4807}"/>
              </a:ext>
            </a:extLst>
          </p:cNvPr>
          <p:cNvSpPr>
            <a:spLocks noChangeArrowheads="1"/>
          </p:cNvSpPr>
          <p:nvPr/>
        </p:nvSpPr>
        <p:spPr bwMode="auto">
          <a:xfrm>
            <a:off x="971600" y="377985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조직 생성</a:t>
            </a:r>
          </a:p>
        </p:txBody>
      </p:sp>
      <p:cxnSp>
        <p:nvCxnSpPr>
          <p:cNvPr id="32" name="AutoShape 14">
            <a:extLst>
              <a:ext uri="{FF2B5EF4-FFF2-40B4-BE49-F238E27FC236}">
                <a16:creationId xmlns:a16="http://schemas.microsoft.com/office/drawing/2014/main" id="{37C73BB2-5CAC-4A5A-B85D-17DCE061C98D}"/>
              </a:ext>
            </a:extLst>
          </p:cNvPr>
          <p:cNvCxnSpPr>
            <a:cxnSpLocks noChangeShapeType="1"/>
          </p:cNvCxnSpPr>
          <p:nvPr/>
        </p:nvCxnSpPr>
        <p:spPr bwMode="auto">
          <a:xfrm flipH="1">
            <a:off x="1639115" y="3065067"/>
            <a:ext cx="1" cy="729843"/>
          </a:xfrm>
          <a:prstGeom prst="straightConnector1">
            <a:avLst/>
          </a:prstGeom>
          <a:noFill/>
          <a:ln w="9525">
            <a:solidFill>
              <a:schemeClr val="accent1"/>
            </a:solidFill>
            <a:prstDash val="solid"/>
            <a:round/>
            <a:headEnd/>
            <a:tailEnd type="triangle" w="med" len="med"/>
          </a:ln>
        </p:spPr>
      </p:cxnSp>
      <p:sp>
        <p:nvSpPr>
          <p:cNvPr id="33" name="AutoShape 5">
            <a:extLst>
              <a:ext uri="{FF2B5EF4-FFF2-40B4-BE49-F238E27FC236}">
                <a16:creationId xmlns:a16="http://schemas.microsoft.com/office/drawing/2014/main" id="{A88D6EC6-F4EC-44C9-A002-37DFD655CAC0}"/>
              </a:ext>
            </a:extLst>
          </p:cNvPr>
          <p:cNvSpPr>
            <a:spLocks noChangeArrowheads="1"/>
          </p:cNvSpPr>
          <p:nvPr/>
        </p:nvSpPr>
        <p:spPr bwMode="auto">
          <a:xfrm>
            <a:off x="3807266" y="375122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프로젝트 생성</a:t>
            </a:r>
          </a:p>
        </p:txBody>
      </p:sp>
      <p:cxnSp>
        <p:nvCxnSpPr>
          <p:cNvPr id="34" name="AutoShape 14">
            <a:extLst>
              <a:ext uri="{FF2B5EF4-FFF2-40B4-BE49-F238E27FC236}">
                <a16:creationId xmlns:a16="http://schemas.microsoft.com/office/drawing/2014/main" id="{6496DCED-B723-402D-A6D4-2D0AD0D34AD2}"/>
              </a:ext>
            </a:extLst>
          </p:cNvPr>
          <p:cNvCxnSpPr>
            <a:cxnSpLocks noChangeShapeType="1"/>
            <a:stCxn id="30" idx="3"/>
            <a:endCxn id="33" idx="1"/>
          </p:cNvCxnSpPr>
          <p:nvPr/>
        </p:nvCxnSpPr>
        <p:spPr bwMode="auto">
          <a:xfrm flipV="1">
            <a:off x="2306633" y="3875753"/>
            <a:ext cx="1500633" cy="28632"/>
          </a:xfrm>
          <a:prstGeom prst="straightConnector1">
            <a:avLst/>
          </a:prstGeom>
          <a:noFill/>
          <a:ln w="9525">
            <a:solidFill>
              <a:schemeClr val="accent1"/>
            </a:solidFill>
            <a:prstDash val="solid"/>
            <a:round/>
            <a:headEnd/>
            <a:tailEnd type="triangle" w="med" len="med"/>
          </a:ln>
        </p:spPr>
      </p:cxnSp>
      <p:sp>
        <p:nvSpPr>
          <p:cNvPr id="37" name="AutoShape 5">
            <a:extLst>
              <a:ext uri="{FF2B5EF4-FFF2-40B4-BE49-F238E27FC236}">
                <a16:creationId xmlns:a16="http://schemas.microsoft.com/office/drawing/2014/main" id="{C5CA0DFB-53D1-4440-A472-40A249791E15}"/>
              </a:ext>
            </a:extLst>
          </p:cNvPr>
          <p:cNvSpPr>
            <a:spLocks noChangeArrowheads="1"/>
          </p:cNvSpPr>
          <p:nvPr/>
        </p:nvSpPr>
        <p:spPr bwMode="auto">
          <a:xfrm>
            <a:off x="6656343" y="373214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서비스 생성</a:t>
            </a:r>
          </a:p>
        </p:txBody>
      </p:sp>
      <p:cxnSp>
        <p:nvCxnSpPr>
          <p:cNvPr id="38" name="AutoShape 14">
            <a:extLst>
              <a:ext uri="{FF2B5EF4-FFF2-40B4-BE49-F238E27FC236}">
                <a16:creationId xmlns:a16="http://schemas.microsoft.com/office/drawing/2014/main" id="{625C3C7D-FE71-4992-8E7F-DB7A5505BBF1}"/>
              </a:ext>
            </a:extLst>
          </p:cNvPr>
          <p:cNvCxnSpPr>
            <a:cxnSpLocks noChangeShapeType="1"/>
          </p:cNvCxnSpPr>
          <p:nvPr/>
        </p:nvCxnSpPr>
        <p:spPr bwMode="auto">
          <a:xfrm flipV="1">
            <a:off x="5142298" y="3855675"/>
            <a:ext cx="1500633" cy="28632"/>
          </a:xfrm>
          <a:prstGeom prst="straightConnector1">
            <a:avLst/>
          </a:prstGeom>
          <a:noFill/>
          <a:ln w="9525">
            <a:solidFill>
              <a:schemeClr val="accent1"/>
            </a:solidFill>
            <a:prstDash val="solid"/>
            <a:round/>
            <a:headEnd/>
            <a:tailEnd type="triangle" w="med" len="med"/>
          </a:ln>
        </p:spPr>
      </p:cxnSp>
      <p:sp>
        <p:nvSpPr>
          <p:cNvPr id="39" name="AutoShape 5">
            <a:extLst>
              <a:ext uri="{FF2B5EF4-FFF2-40B4-BE49-F238E27FC236}">
                <a16:creationId xmlns:a16="http://schemas.microsoft.com/office/drawing/2014/main" id="{6498120D-8DFB-458F-8191-C7BB9E70C11A}"/>
              </a:ext>
            </a:extLst>
          </p:cNvPr>
          <p:cNvSpPr>
            <a:spLocks noChangeArrowheads="1"/>
          </p:cNvSpPr>
          <p:nvPr/>
        </p:nvSpPr>
        <p:spPr bwMode="auto">
          <a:xfrm>
            <a:off x="3807265" y="456745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err="1">
                <a:solidFill>
                  <a:schemeClr val="bg1"/>
                </a:solidFill>
                <a:latin typeface="나눔고딕 ExtraBold" pitchFamily="50" charset="-127"/>
                <a:ea typeface="나눔고딕 ExtraBold" pitchFamily="50" charset="-127"/>
              </a:rPr>
              <a:t>키페어</a:t>
            </a:r>
            <a:r>
              <a:rPr lang="ko-KR" altLang="en-US" sz="1000" dirty="0">
                <a:solidFill>
                  <a:schemeClr val="bg1"/>
                </a:solidFill>
                <a:latin typeface="나눔고딕 ExtraBold" pitchFamily="50" charset="-127"/>
                <a:ea typeface="나눔고딕 ExtraBold" pitchFamily="50" charset="-127"/>
              </a:rPr>
              <a:t> 생성</a:t>
            </a:r>
          </a:p>
        </p:txBody>
      </p:sp>
      <p:sp>
        <p:nvSpPr>
          <p:cNvPr id="41" name="TextBox 40">
            <a:extLst>
              <a:ext uri="{FF2B5EF4-FFF2-40B4-BE49-F238E27FC236}">
                <a16:creationId xmlns:a16="http://schemas.microsoft.com/office/drawing/2014/main" id="{C7C2A386-840A-47D8-BA15-B4FA634D1C46}"/>
              </a:ext>
            </a:extLst>
          </p:cNvPr>
          <p:cNvSpPr txBox="1"/>
          <p:nvPr/>
        </p:nvSpPr>
        <p:spPr>
          <a:xfrm>
            <a:off x="1733933" y="4407870"/>
            <a:ext cx="2144700" cy="293414"/>
          </a:xfrm>
          <a:prstGeom prst="rect">
            <a:avLst/>
          </a:prstGeom>
          <a:noFill/>
        </p:spPr>
        <p:txBody>
          <a:bodyPr wrap="square" rtlCol="0">
            <a:spAutoFit/>
          </a:bodyPr>
          <a:lstStyle/>
          <a:p>
            <a:pPr lvl="1">
              <a:lnSpc>
                <a:spcPct val="150000"/>
              </a:lnSpc>
            </a:pPr>
            <a:r>
              <a:rPr lang="en-US" altLang="ko-KR" sz="1000" dirty="0">
                <a:latin typeface="+mn-ea"/>
              </a:rPr>
              <a:t> </a:t>
            </a:r>
            <a:r>
              <a:rPr lang="ko-KR" altLang="en-US" sz="1000" dirty="0">
                <a:latin typeface="+mn-ea"/>
              </a:rPr>
              <a:t>인스턴스 생성 전 </a:t>
            </a:r>
            <a:r>
              <a:rPr lang="en-US" altLang="ko-KR" sz="1000" dirty="0">
                <a:latin typeface="+mn-ea"/>
              </a:rPr>
              <a:t>1</a:t>
            </a:r>
            <a:r>
              <a:rPr lang="ko-KR" altLang="en-US" sz="1000" dirty="0">
                <a:latin typeface="+mn-ea"/>
              </a:rPr>
              <a:t>회 </a:t>
            </a:r>
            <a:endParaRPr lang="en-US" altLang="ko-KR" sz="1000" dirty="0">
              <a:latin typeface="+mn-ea"/>
            </a:endParaRPr>
          </a:p>
        </p:txBody>
      </p:sp>
      <p:cxnSp>
        <p:nvCxnSpPr>
          <p:cNvPr id="45" name="연결선: 꺾임 44">
            <a:extLst>
              <a:ext uri="{FF2B5EF4-FFF2-40B4-BE49-F238E27FC236}">
                <a16:creationId xmlns:a16="http://schemas.microsoft.com/office/drawing/2014/main" id="{0F15F560-9D65-4F11-9591-B5F051849CD9}"/>
              </a:ext>
            </a:extLst>
          </p:cNvPr>
          <p:cNvCxnSpPr>
            <a:endCxn id="39" idx="1"/>
          </p:cNvCxnSpPr>
          <p:nvPr/>
        </p:nvCxnSpPr>
        <p:spPr>
          <a:xfrm>
            <a:off x="1619674" y="4028915"/>
            <a:ext cx="2187591" cy="663071"/>
          </a:xfrm>
          <a:prstGeom prst="bentConnector3">
            <a:avLst>
              <a:gd name="adj1" fmla="val 1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utoShape 5">
            <a:extLst>
              <a:ext uri="{FF2B5EF4-FFF2-40B4-BE49-F238E27FC236}">
                <a16:creationId xmlns:a16="http://schemas.microsoft.com/office/drawing/2014/main" id="{B9884973-D6A9-49DC-95EE-8878D702E178}"/>
              </a:ext>
            </a:extLst>
          </p:cNvPr>
          <p:cNvSpPr>
            <a:spLocks noChangeArrowheads="1"/>
          </p:cNvSpPr>
          <p:nvPr/>
        </p:nvSpPr>
        <p:spPr bwMode="auto">
          <a:xfrm>
            <a:off x="971600" y="548419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인스턴스 생성</a:t>
            </a:r>
          </a:p>
        </p:txBody>
      </p:sp>
      <p:cxnSp>
        <p:nvCxnSpPr>
          <p:cNvPr id="48" name="AutoShape 14">
            <a:extLst>
              <a:ext uri="{FF2B5EF4-FFF2-40B4-BE49-F238E27FC236}">
                <a16:creationId xmlns:a16="http://schemas.microsoft.com/office/drawing/2014/main" id="{E27870B7-EE51-4FEA-8A7C-BE124C37F20D}"/>
              </a:ext>
            </a:extLst>
          </p:cNvPr>
          <p:cNvCxnSpPr>
            <a:cxnSpLocks noChangeShapeType="1"/>
          </p:cNvCxnSpPr>
          <p:nvPr/>
        </p:nvCxnSpPr>
        <p:spPr bwMode="auto">
          <a:xfrm>
            <a:off x="1475658" y="4056660"/>
            <a:ext cx="0" cy="1427535"/>
          </a:xfrm>
          <a:prstGeom prst="straightConnector1">
            <a:avLst/>
          </a:prstGeom>
          <a:noFill/>
          <a:ln w="9525">
            <a:solidFill>
              <a:schemeClr val="accent1"/>
            </a:solidFill>
            <a:prstDash val="solid"/>
            <a:round/>
            <a:headEnd/>
            <a:tailEnd type="triangle" w="med" len="med"/>
          </a:ln>
        </p:spPr>
      </p:cxnSp>
      <p:sp>
        <p:nvSpPr>
          <p:cNvPr id="53" name="AutoShape 5">
            <a:extLst>
              <a:ext uri="{FF2B5EF4-FFF2-40B4-BE49-F238E27FC236}">
                <a16:creationId xmlns:a16="http://schemas.microsoft.com/office/drawing/2014/main" id="{3361F356-60A4-400D-A225-8BDC41183F0A}"/>
              </a:ext>
            </a:extLst>
          </p:cNvPr>
          <p:cNvSpPr>
            <a:spLocks noChangeArrowheads="1"/>
          </p:cNvSpPr>
          <p:nvPr/>
        </p:nvSpPr>
        <p:spPr bwMode="auto">
          <a:xfrm>
            <a:off x="2591781" y="548419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우분투 이미지 생성</a:t>
            </a:r>
          </a:p>
        </p:txBody>
      </p:sp>
      <p:sp>
        <p:nvSpPr>
          <p:cNvPr id="54" name="AutoShape 5">
            <a:extLst>
              <a:ext uri="{FF2B5EF4-FFF2-40B4-BE49-F238E27FC236}">
                <a16:creationId xmlns:a16="http://schemas.microsoft.com/office/drawing/2014/main" id="{7A2A2BEB-7AD2-47BA-9D08-5F4649BC4F8B}"/>
              </a:ext>
            </a:extLst>
          </p:cNvPr>
          <p:cNvSpPr>
            <a:spLocks noChangeArrowheads="1"/>
          </p:cNvSpPr>
          <p:nvPr/>
        </p:nvSpPr>
        <p:spPr bwMode="auto">
          <a:xfrm>
            <a:off x="576120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추가 </a:t>
            </a:r>
          </a:p>
        </p:txBody>
      </p:sp>
      <p:sp>
        <p:nvSpPr>
          <p:cNvPr id="55" name="AutoShape 5">
            <a:extLst>
              <a:ext uri="{FF2B5EF4-FFF2-40B4-BE49-F238E27FC236}">
                <a16:creationId xmlns:a16="http://schemas.microsoft.com/office/drawing/2014/main" id="{571CBB37-0BC7-44B3-A9E2-7EA24BF41477}"/>
              </a:ext>
            </a:extLst>
          </p:cNvPr>
          <p:cNvSpPr>
            <a:spLocks noChangeArrowheads="1"/>
          </p:cNvSpPr>
          <p:nvPr/>
        </p:nvSpPr>
        <p:spPr bwMode="auto">
          <a:xfrm>
            <a:off x="4189634"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네트워크 및 보안 설정 </a:t>
            </a:r>
          </a:p>
        </p:txBody>
      </p:sp>
      <p:sp>
        <p:nvSpPr>
          <p:cNvPr id="56" name="AutoShape 5">
            <a:extLst>
              <a:ext uri="{FF2B5EF4-FFF2-40B4-BE49-F238E27FC236}">
                <a16:creationId xmlns:a16="http://schemas.microsoft.com/office/drawing/2014/main" id="{19E17480-0D95-43DF-9EF2-45EF0571BB87}"/>
              </a:ext>
            </a:extLst>
          </p:cNvPr>
          <p:cNvSpPr>
            <a:spLocks noChangeArrowheads="1"/>
          </p:cNvSpPr>
          <p:nvPr/>
        </p:nvSpPr>
        <p:spPr bwMode="auto">
          <a:xfrm>
            <a:off x="733165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설정 </a:t>
            </a:r>
          </a:p>
        </p:txBody>
      </p:sp>
      <p:cxnSp>
        <p:nvCxnSpPr>
          <p:cNvPr id="57" name="AutoShape 14">
            <a:extLst>
              <a:ext uri="{FF2B5EF4-FFF2-40B4-BE49-F238E27FC236}">
                <a16:creationId xmlns:a16="http://schemas.microsoft.com/office/drawing/2014/main" id="{AA610932-D268-4096-930C-B1A0887EAFD0}"/>
              </a:ext>
            </a:extLst>
          </p:cNvPr>
          <p:cNvCxnSpPr>
            <a:cxnSpLocks noChangeShapeType="1"/>
            <a:stCxn id="47" idx="3"/>
            <a:endCxn id="53" idx="1"/>
          </p:cNvCxnSpPr>
          <p:nvPr/>
        </p:nvCxnSpPr>
        <p:spPr bwMode="auto">
          <a:xfrm flipV="1">
            <a:off x="2306633" y="5608725"/>
            <a:ext cx="285148" cy="1"/>
          </a:xfrm>
          <a:prstGeom prst="straightConnector1">
            <a:avLst/>
          </a:prstGeom>
          <a:noFill/>
          <a:ln w="9525">
            <a:solidFill>
              <a:schemeClr val="accent1"/>
            </a:solidFill>
            <a:prstDash val="solid"/>
            <a:round/>
            <a:headEnd/>
            <a:tailEnd type="triangle" w="med" len="med"/>
          </a:ln>
        </p:spPr>
      </p:cxnSp>
      <p:cxnSp>
        <p:nvCxnSpPr>
          <p:cNvPr id="60" name="AutoShape 14">
            <a:extLst>
              <a:ext uri="{FF2B5EF4-FFF2-40B4-BE49-F238E27FC236}">
                <a16:creationId xmlns:a16="http://schemas.microsoft.com/office/drawing/2014/main" id="{429037F4-4498-40F0-ABA2-535C79ECB92E}"/>
              </a:ext>
            </a:extLst>
          </p:cNvPr>
          <p:cNvCxnSpPr>
            <a:cxnSpLocks noChangeShapeType="1"/>
            <a:endCxn id="55" idx="1"/>
          </p:cNvCxnSpPr>
          <p:nvPr/>
        </p:nvCxnSpPr>
        <p:spPr bwMode="auto">
          <a:xfrm>
            <a:off x="3940466" y="5608723"/>
            <a:ext cx="249168" cy="0"/>
          </a:xfrm>
          <a:prstGeom prst="straightConnector1">
            <a:avLst/>
          </a:prstGeom>
          <a:noFill/>
          <a:ln w="9525">
            <a:solidFill>
              <a:schemeClr val="accent1"/>
            </a:solidFill>
            <a:prstDash val="solid"/>
            <a:round/>
            <a:headEnd/>
            <a:tailEnd type="triangle" w="med" len="med"/>
          </a:ln>
        </p:spPr>
      </p:cxnSp>
      <p:cxnSp>
        <p:nvCxnSpPr>
          <p:cNvPr id="62" name="AutoShape 14">
            <a:extLst>
              <a:ext uri="{FF2B5EF4-FFF2-40B4-BE49-F238E27FC236}">
                <a16:creationId xmlns:a16="http://schemas.microsoft.com/office/drawing/2014/main" id="{522607F4-FCCE-4DF2-8D47-DE618A9D2805}"/>
              </a:ext>
            </a:extLst>
          </p:cNvPr>
          <p:cNvCxnSpPr>
            <a:cxnSpLocks noChangeShapeType="1"/>
          </p:cNvCxnSpPr>
          <p:nvPr/>
        </p:nvCxnSpPr>
        <p:spPr bwMode="auto">
          <a:xfrm>
            <a:off x="5524667" y="5608722"/>
            <a:ext cx="249168" cy="0"/>
          </a:xfrm>
          <a:prstGeom prst="straightConnector1">
            <a:avLst/>
          </a:prstGeom>
          <a:noFill/>
          <a:ln w="9525">
            <a:solidFill>
              <a:schemeClr val="accent1"/>
            </a:solidFill>
            <a:prstDash val="solid"/>
            <a:round/>
            <a:headEnd/>
            <a:tailEnd type="triangle" w="med" len="med"/>
          </a:ln>
        </p:spPr>
      </p:cxnSp>
      <p:cxnSp>
        <p:nvCxnSpPr>
          <p:cNvPr id="63" name="AutoShape 14">
            <a:extLst>
              <a:ext uri="{FF2B5EF4-FFF2-40B4-BE49-F238E27FC236}">
                <a16:creationId xmlns:a16="http://schemas.microsoft.com/office/drawing/2014/main" id="{F2B50CC5-A16F-46CB-B1A7-2B0C20F9C84D}"/>
              </a:ext>
            </a:extLst>
          </p:cNvPr>
          <p:cNvCxnSpPr>
            <a:cxnSpLocks noChangeShapeType="1"/>
          </p:cNvCxnSpPr>
          <p:nvPr/>
        </p:nvCxnSpPr>
        <p:spPr bwMode="auto">
          <a:xfrm>
            <a:off x="7082484" y="5608722"/>
            <a:ext cx="249168" cy="0"/>
          </a:xfrm>
          <a:prstGeom prst="straightConnector1">
            <a:avLst/>
          </a:prstGeom>
          <a:noFill/>
          <a:ln w="9525">
            <a:solidFill>
              <a:schemeClr val="accent1"/>
            </a:solidFill>
            <a:prstDash val="solid"/>
            <a:round/>
            <a:headEnd/>
            <a:tailEnd type="triangle" w="med" len="med"/>
          </a:ln>
        </p:spPr>
      </p:cxnSp>
      <p:sp>
        <p:nvSpPr>
          <p:cNvPr id="64" name="TextBox 63">
            <a:extLst>
              <a:ext uri="{FF2B5EF4-FFF2-40B4-BE49-F238E27FC236}">
                <a16:creationId xmlns:a16="http://schemas.microsoft.com/office/drawing/2014/main" id="{D424B84F-3DFB-4D9B-8B52-0D634E0BDEC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ko-KR" altLang="en-US" sz="1200" b="1" dirty="0">
                <a:latin typeface="+mn-ea"/>
              </a:rPr>
              <a:t>클라우드 인스턴스  생성 절차</a:t>
            </a:r>
            <a:endParaRPr lang="en-US" altLang="ko-KR" sz="1200" b="1" dirty="0">
              <a:latin typeface="+mn-ea"/>
            </a:endParaRPr>
          </a:p>
        </p:txBody>
      </p:sp>
    </p:spTree>
    <p:extLst>
      <p:ext uri="{BB962C8B-B14F-4D97-AF65-F5344CB8AC3E}">
        <p14:creationId xmlns:p14="http://schemas.microsoft.com/office/powerpoint/2010/main" val="148382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95A15BD8-3993-4125-BC6E-EE93A35D542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en-US" altLang="ko-KR" sz="1200" b="1" dirty="0" err="1">
                <a:latin typeface="+mn-ea"/>
              </a:rPr>
              <a:t>machbase</a:t>
            </a:r>
            <a:r>
              <a:rPr lang="en-US" altLang="ko-KR" sz="1200" b="1" dirty="0">
                <a:latin typeface="+mn-ea"/>
              </a:rPr>
              <a:t> </a:t>
            </a:r>
            <a:r>
              <a:rPr lang="ko-KR" altLang="en-US" sz="1200" b="1" dirty="0">
                <a:latin typeface="+mn-ea"/>
              </a:rPr>
              <a:t>서비스 관리</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(3/3)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4211602"/>
          </a:xfrm>
          <a:prstGeom prst="rect">
            <a:avLst/>
          </a:prstGeom>
          <a:noFill/>
        </p:spPr>
        <p:txBody>
          <a:bodyPr wrap="square" rtlCol="0">
            <a:spAutoFit/>
          </a:bodyPr>
          <a:lstStyle/>
          <a:p>
            <a:pPr>
              <a:lnSpc>
                <a:spcPct val="150000"/>
              </a:lnSpc>
            </a:pPr>
            <a:r>
              <a:rPr lang="ko-KR" altLang="en-US" sz="1200" dirty="0">
                <a:latin typeface="+mn-ea"/>
              </a:rPr>
              <a:t>마크베이스는 기존 서비스와는 별도로 사용자 계정으로 접속하여 서비스 관리가 가능하다</a:t>
            </a:r>
            <a:r>
              <a:rPr lang="en-US" altLang="ko-KR" sz="1200" dirty="0">
                <a:latin typeface="+mn-ea"/>
              </a:rPr>
              <a:t>.</a:t>
            </a:r>
          </a:p>
          <a:p>
            <a:pPr>
              <a:lnSpc>
                <a:spcPct val="150000"/>
              </a:lnSpc>
            </a:pPr>
            <a:r>
              <a:rPr lang="en-US" altLang="ko-KR" sz="1200" dirty="0">
                <a:latin typeface="+mn-ea"/>
              </a:rPr>
              <a:t>root </a:t>
            </a:r>
            <a:r>
              <a:rPr lang="ko-KR" altLang="en-US" sz="1200" dirty="0">
                <a:latin typeface="+mn-ea"/>
              </a:rPr>
              <a:t>권한에서 아래 명령어를 입력하여 </a:t>
            </a:r>
            <a:r>
              <a:rPr lang="en-US" altLang="ko-KR" sz="1200" dirty="0" err="1">
                <a:latin typeface="+mn-ea"/>
              </a:rPr>
              <a:t>machbase</a:t>
            </a:r>
            <a:r>
              <a:rPr lang="en-US" altLang="ko-KR" sz="1200" dirty="0">
                <a:latin typeface="+mn-ea"/>
              </a:rPr>
              <a:t> </a:t>
            </a:r>
            <a:r>
              <a:rPr lang="ko-KR" altLang="en-US" sz="1200" dirty="0">
                <a:latin typeface="+mn-ea"/>
              </a:rPr>
              <a:t>계정으로 접속한다</a:t>
            </a:r>
            <a:r>
              <a:rPr lang="en-US" altLang="ko-KR" sz="1200" dirty="0">
                <a:latin typeface="+mn-ea"/>
              </a:rPr>
              <a:t>.</a:t>
            </a:r>
          </a:p>
          <a:p>
            <a:pPr>
              <a:lnSpc>
                <a:spcPct val="150000"/>
              </a:lnSpc>
            </a:pPr>
            <a:endParaRPr lang="en-US" altLang="ko-KR" sz="1200" dirty="0">
              <a:latin typeface="+mn-ea"/>
            </a:endParaRPr>
          </a:p>
          <a:p>
            <a:pPr marL="171450" indent="-171450">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사용자 계정 접속 </a:t>
            </a:r>
            <a:r>
              <a:rPr lang="en-US" altLang="ko-KR" sz="1200" dirty="0">
                <a:latin typeface="+mn-ea"/>
              </a:rPr>
              <a:t>(root </a:t>
            </a:r>
            <a:r>
              <a:rPr lang="ko-KR" altLang="en-US" sz="1200" dirty="0">
                <a:latin typeface="+mn-ea"/>
              </a:rPr>
              <a:t>권한 필요</a:t>
            </a:r>
            <a:r>
              <a:rPr lang="en-US" altLang="ko-KR" sz="1200" dirty="0">
                <a:latin typeface="+mn-ea"/>
              </a:rPr>
              <a:t>)</a:t>
            </a:r>
          </a:p>
          <a:p>
            <a:pPr>
              <a:lnSpc>
                <a:spcPct val="150000"/>
              </a:lnSpc>
            </a:pPr>
            <a:r>
              <a:rPr lang="en-US" altLang="ko-KR" sz="1200" b="1" dirty="0">
                <a:latin typeface="+mn-ea"/>
              </a:rPr>
              <a:t>    $ </a:t>
            </a:r>
            <a:r>
              <a:rPr lang="en-US" altLang="ko-KR" sz="1200" b="1" dirty="0" err="1">
                <a:latin typeface="+mn-ea"/>
              </a:rPr>
              <a:t>su</a:t>
            </a:r>
            <a:r>
              <a:rPr lang="en-US" altLang="ko-KR" sz="1200" b="1" dirty="0">
                <a:latin typeface="+mn-ea"/>
              </a:rPr>
              <a:t> – </a:t>
            </a:r>
            <a:r>
              <a:rPr lang="en-US" altLang="ko-KR" sz="1200" b="1" dirty="0" err="1">
                <a:latin typeface="+mn-ea"/>
              </a:rPr>
              <a:t>machbase</a:t>
            </a: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–u</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start</a:t>
            </a: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중지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-s</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stop</a:t>
            </a:r>
          </a:p>
        </p:txBody>
      </p:sp>
      <p:pic>
        <p:nvPicPr>
          <p:cNvPr id="5" name="그림 4">
            <a:extLst>
              <a:ext uri="{FF2B5EF4-FFF2-40B4-BE49-F238E27FC236}">
                <a16:creationId xmlns:a16="http://schemas.microsoft.com/office/drawing/2014/main" id="{5120FE16-B8D5-473E-B72B-C3EA8D1CE05F}"/>
              </a:ext>
            </a:extLst>
          </p:cNvPr>
          <p:cNvPicPr>
            <a:picLocks noChangeAspect="1"/>
          </p:cNvPicPr>
          <p:nvPr/>
        </p:nvPicPr>
        <p:blipFill>
          <a:blip r:embed="rId2"/>
          <a:stretch>
            <a:fillRect/>
          </a:stretch>
        </p:blipFill>
        <p:spPr>
          <a:xfrm>
            <a:off x="899592" y="2780928"/>
            <a:ext cx="3705563" cy="356928"/>
          </a:xfrm>
          <a:prstGeom prst="rect">
            <a:avLst/>
          </a:prstGeom>
        </p:spPr>
      </p:pic>
      <p:grpSp>
        <p:nvGrpSpPr>
          <p:cNvPr id="8" name="Group 454">
            <a:extLst>
              <a:ext uri="{FF2B5EF4-FFF2-40B4-BE49-F238E27FC236}">
                <a16:creationId xmlns:a16="http://schemas.microsoft.com/office/drawing/2014/main" id="{E920DFF5-7BF3-4408-86C1-1395E022D8D7}"/>
              </a:ext>
            </a:extLst>
          </p:cNvPr>
          <p:cNvGrpSpPr>
            <a:grpSpLocks/>
          </p:cNvGrpSpPr>
          <p:nvPr/>
        </p:nvGrpSpPr>
        <p:grpSpPr bwMode="auto">
          <a:xfrm>
            <a:off x="6170115" y="4405984"/>
            <a:ext cx="1554856" cy="472442"/>
            <a:chOff x="1814" y="2326"/>
            <a:chExt cx="1448" cy="350"/>
          </a:xfrm>
        </p:grpSpPr>
        <p:pic>
          <p:nvPicPr>
            <p:cNvPr id="9" name="Picture 439" descr="원통">
              <a:extLst>
                <a:ext uri="{FF2B5EF4-FFF2-40B4-BE49-F238E27FC236}">
                  <a16:creationId xmlns:a16="http://schemas.microsoft.com/office/drawing/2014/main" id="{95BA25A8-19DA-4B97-A5B0-8D7078CFC9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12DFE905-DFA7-4239-B8F4-5A88DB2EB820}"/>
                </a:ext>
              </a:extLst>
            </p:cNvPr>
            <p:cNvSpPr>
              <a:spLocks noChangeArrowheads="1"/>
            </p:cNvSpPr>
            <p:nvPr/>
          </p:nvSpPr>
          <p:spPr bwMode="auto">
            <a:xfrm>
              <a:off x="1996" y="2369"/>
              <a:ext cx="1074"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MWAServer</a:t>
              </a:r>
              <a:endParaRPr lang="en-US" altLang="ko-KR" sz="1200" dirty="0">
                <a:ea typeface="나눔고딕 ExtraBold" pitchFamily="50" charset="-127"/>
              </a:endParaRPr>
            </a:p>
          </p:txBody>
        </p:sp>
      </p:grpSp>
      <p:sp>
        <p:nvSpPr>
          <p:cNvPr id="11" name="순서도: 자기 디스크 10">
            <a:extLst>
              <a:ext uri="{FF2B5EF4-FFF2-40B4-BE49-F238E27FC236}">
                <a16:creationId xmlns:a16="http://schemas.microsoft.com/office/drawing/2014/main" id="{D6C8273D-2B9F-404D-A228-68FD26A68D07}"/>
              </a:ext>
            </a:extLst>
          </p:cNvPr>
          <p:cNvSpPr/>
          <p:nvPr/>
        </p:nvSpPr>
        <p:spPr>
          <a:xfrm>
            <a:off x="6228184" y="5229201"/>
            <a:ext cx="1496787" cy="720079"/>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12" name="직선 화살표 연결선 11">
            <a:extLst>
              <a:ext uri="{FF2B5EF4-FFF2-40B4-BE49-F238E27FC236}">
                <a16:creationId xmlns:a16="http://schemas.microsoft.com/office/drawing/2014/main" id="{AB63141B-6251-461B-BBD7-F4F6DF470DC3}"/>
              </a:ext>
            </a:extLst>
          </p:cNvPr>
          <p:cNvCxnSpPr>
            <a:cxnSpLocks/>
            <a:stCxn id="11" idx="1"/>
            <a:endCxn id="9" idx="2"/>
          </p:cNvCxnSpPr>
          <p:nvPr/>
        </p:nvCxnSpPr>
        <p:spPr>
          <a:xfrm flipH="1" flipV="1">
            <a:off x="6947543" y="4878426"/>
            <a:ext cx="29035" cy="35077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圆角 124">
            <a:extLst>
              <a:ext uri="{FF2B5EF4-FFF2-40B4-BE49-F238E27FC236}">
                <a16:creationId xmlns:a16="http://schemas.microsoft.com/office/drawing/2014/main" id="{6BFACE39-1555-46B1-85B9-BA9D1216EC48}"/>
              </a:ext>
            </a:extLst>
          </p:cNvPr>
          <p:cNvSpPr/>
          <p:nvPr/>
        </p:nvSpPr>
        <p:spPr>
          <a:xfrm>
            <a:off x="5148064" y="3356992"/>
            <a:ext cx="1078693"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Grafana</a:t>
            </a:r>
          </a:p>
        </p:txBody>
      </p:sp>
      <p:sp>
        <p:nvSpPr>
          <p:cNvPr id="15" name="矩形: 圆角 124">
            <a:extLst>
              <a:ext uri="{FF2B5EF4-FFF2-40B4-BE49-F238E27FC236}">
                <a16:creationId xmlns:a16="http://schemas.microsoft.com/office/drawing/2014/main" id="{50A416C5-6339-42DC-B0B0-E185235C0841}"/>
              </a:ext>
            </a:extLst>
          </p:cNvPr>
          <p:cNvSpPr/>
          <p:nvPr/>
        </p:nvSpPr>
        <p:spPr>
          <a:xfrm>
            <a:off x="6300193"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RestAPI</a:t>
            </a:r>
            <a:endParaRPr lang="en-US" altLang="ko-KR" sz="1200" b="1" dirty="0">
              <a:solidFill>
                <a:schemeClr val="tx2">
                  <a:lumMod val="7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CF14DE87-A13E-495E-9A7E-DCD6AB7F3ED3}"/>
              </a:ext>
            </a:extLst>
          </p:cNvPr>
          <p:cNvSpPr/>
          <p:nvPr/>
        </p:nvSpPr>
        <p:spPr>
          <a:xfrm>
            <a:off x="7524328"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TagAnalyzer</a:t>
            </a:r>
            <a:endParaRPr lang="en-US" altLang="ko-KR" sz="1200" b="1" dirty="0">
              <a:solidFill>
                <a:schemeClr val="tx2">
                  <a:lumMod val="75000"/>
                </a:schemeClr>
              </a:solidFill>
              <a:cs typeface="Courier New" panose="02070309020205020404" pitchFamily="49" charset="0"/>
            </a:endParaRPr>
          </a:p>
        </p:txBody>
      </p:sp>
      <p:cxnSp>
        <p:nvCxnSpPr>
          <p:cNvPr id="18" name="직선 화살표 연결선 17">
            <a:extLst>
              <a:ext uri="{FF2B5EF4-FFF2-40B4-BE49-F238E27FC236}">
                <a16:creationId xmlns:a16="http://schemas.microsoft.com/office/drawing/2014/main" id="{36F32AB3-A91A-4757-949A-0A567C837321}"/>
              </a:ext>
            </a:extLst>
          </p:cNvPr>
          <p:cNvCxnSpPr>
            <a:cxnSpLocks/>
            <a:stCxn id="9" idx="0"/>
          </p:cNvCxnSpPr>
          <p:nvPr/>
        </p:nvCxnSpPr>
        <p:spPr>
          <a:xfrm flipV="1">
            <a:off x="6947543" y="3997496"/>
            <a:ext cx="1008834"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852DC7A-5CBC-4552-B558-F0E6EBB8A81D}"/>
              </a:ext>
            </a:extLst>
          </p:cNvPr>
          <p:cNvCxnSpPr>
            <a:cxnSpLocks/>
            <a:stCxn id="9" idx="0"/>
            <a:endCxn id="15" idx="2"/>
          </p:cNvCxnSpPr>
          <p:nvPr/>
        </p:nvCxnSpPr>
        <p:spPr>
          <a:xfrm flipH="1" flipV="1">
            <a:off x="6858255" y="3997496"/>
            <a:ext cx="89288"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5D035BB-1C57-40BA-BB80-8201A2C961D5}"/>
              </a:ext>
            </a:extLst>
          </p:cNvPr>
          <p:cNvCxnSpPr>
            <a:cxnSpLocks/>
            <a:stCxn id="9" idx="0"/>
            <a:endCxn id="14" idx="2"/>
          </p:cNvCxnSpPr>
          <p:nvPr/>
        </p:nvCxnSpPr>
        <p:spPr>
          <a:xfrm flipH="1" flipV="1">
            <a:off x="5687411" y="3997496"/>
            <a:ext cx="1260132"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87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5881F24-D77B-4743-A221-4FBB9783BEF8}"/>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8. </a:t>
            </a:r>
            <a:r>
              <a:rPr lang="ko-KR" altLang="en-US" sz="2800" dirty="0">
                <a:latin typeface="+mj-ea"/>
              </a:rPr>
              <a:t>클라우드 보안</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D27DF095-2248-4030-AF5F-84A13AF3B66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640734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95D8E68-C4CE-4DBA-B26F-4F457752954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OPC-UA </a:t>
            </a:r>
            <a:r>
              <a:rPr lang="ko-KR" altLang="en-US" sz="1200" b="1" dirty="0">
                <a:latin typeface="+mn-ea"/>
              </a:rPr>
              <a:t>인증서</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(1/2)</a:t>
            </a:r>
            <a:endParaRPr kumimoji="1" lang="x-none" altLang="en-US" sz="2000" dirty="0">
              <a:latin typeface="+mj-ea"/>
            </a:endParaRPr>
          </a:p>
        </p:txBody>
      </p:sp>
      <p:sp>
        <p:nvSpPr>
          <p:cNvPr id="5" name="TextBox 4">
            <a:extLst>
              <a:ext uri="{FF2B5EF4-FFF2-40B4-BE49-F238E27FC236}">
                <a16:creationId xmlns:a16="http://schemas.microsoft.com/office/drawing/2014/main" id="{4EF93BFB-5E97-43F6-9D07-2EDE8E40AEB2}"/>
              </a:ext>
            </a:extLst>
          </p:cNvPr>
          <p:cNvSpPr txBox="1"/>
          <p:nvPr/>
        </p:nvSpPr>
        <p:spPr>
          <a:xfrm>
            <a:off x="611560" y="1248601"/>
            <a:ext cx="8100900"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OPC-UA SSL </a:t>
            </a:r>
            <a:r>
              <a:rPr lang="ko-KR" altLang="en-US" sz="1200" dirty="0">
                <a:latin typeface="+mn-ea"/>
              </a:rPr>
              <a:t>보안 통신을 위한 인증서 생성</a:t>
            </a:r>
            <a:endParaRPr lang="en-US" altLang="ko-KR" sz="1200" dirty="0">
              <a:latin typeface="+mn-ea"/>
            </a:endParaRPr>
          </a:p>
          <a:p>
            <a:pPr marL="128588" indent="-128588">
              <a:lnSpc>
                <a:spcPct val="150000"/>
              </a:lnSpc>
              <a:buFont typeface="Arial" panose="020B0604020202020204" pitchFamily="34" charset="0"/>
              <a:buChar char="•"/>
            </a:pPr>
            <a:r>
              <a:rPr lang="en-US" altLang="ko-KR" sz="1200" dirty="0">
                <a:latin typeface="+mn-ea"/>
              </a:rPr>
              <a:t>Basic256Sha256, </a:t>
            </a:r>
            <a:r>
              <a:rPr lang="ko-KR" altLang="en-US" sz="1200" dirty="0">
                <a:latin typeface="+mn-ea"/>
              </a:rPr>
              <a:t>유효기간은 </a:t>
            </a:r>
            <a:r>
              <a:rPr lang="en-US" altLang="ko-KR" sz="1200" dirty="0">
                <a:latin typeface="+mn-ea"/>
              </a:rPr>
              <a:t>10</a:t>
            </a:r>
            <a:r>
              <a:rPr lang="ko-KR" altLang="en-US" sz="1200" dirty="0">
                <a:latin typeface="+mn-ea"/>
              </a:rPr>
              <a:t>년</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 </a:t>
            </a:r>
            <a:r>
              <a:rPr lang="en-US" altLang="ko-KR" sz="1200" dirty="0">
                <a:latin typeface="+mn-ea"/>
              </a:rPr>
              <a:t>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./create_self-signed.py –c client</a:t>
            </a:r>
          </a:p>
          <a:p>
            <a:pPr>
              <a:lnSpc>
                <a:spcPct val="150000"/>
              </a:lnSpc>
            </a:pPr>
            <a:r>
              <a:rPr lang="en-US" altLang="ko-KR" sz="1200" dirty="0">
                <a:latin typeface="+mn-ea"/>
              </a:rPr>
              <a:t>   $ </a:t>
            </a:r>
            <a:r>
              <a:rPr lang="en-US" altLang="ko-KR" sz="1200" dirty="0" err="1">
                <a:latin typeface="+mn-ea"/>
              </a:rPr>
              <a:t>chmod</a:t>
            </a:r>
            <a:r>
              <a:rPr lang="en-US" altLang="ko-KR" sz="1200" dirty="0">
                <a:latin typeface="+mn-ea"/>
              </a:rPr>
              <a:t> 600 client*</a:t>
            </a:r>
          </a:p>
          <a:p>
            <a:pPr>
              <a:lnSpc>
                <a:spcPct val="150000"/>
              </a:lnSpc>
            </a:pPr>
            <a:endParaRPr lang="en-US" altLang="ko-KR" sz="1200" dirty="0">
              <a:latin typeface="+mn-ea"/>
            </a:endParaRPr>
          </a:p>
          <a:p>
            <a:pPr>
              <a:lnSpc>
                <a:spcPct val="150000"/>
              </a:lnSpc>
            </a:pPr>
            <a:r>
              <a:rPr lang="en-US" altLang="ko-KR" sz="1200" dirty="0">
                <a:latin typeface="+mn-ea"/>
              </a:rPr>
              <a:t>   </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7" name="TextBox 6">
            <a:extLst>
              <a:ext uri="{FF2B5EF4-FFF2-40B4-BE49-F238E27FC236}">
                <a16:creationId xmlns:a16="http://schemas.microsoft.com/office/drawing/2014/main" id="{E72080BC-C56B-4842-975F-0C4294183DA0}"/>
              </a:ext>
            </a:extLst>
          </p:cNvPr>
          <p:cNvSpPr txBox="1"/>
          <p:nvPr/>
        </p:nvSpPr>
        <p:spPr>
          <a:xfrm>
            <a:off x="323528" y="3383415"/>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접속 비밀번호 암호화</a:t>
            </a:r>
            <a:endParaRPr lang="en-US" altLang="ko-KR" sz="1200" b="1" dirty="0">
              <a:latin typeface="+mn-ea"/>
            </a:endParaRPr>
          </a:p>
        </p:txBody>
      </p:sp>
      <p:sp>
        <p:nvSpPr>
          <p:cNvPr id="8" name="TextBox 7">
            <a:extLst>
              <a:ext uri="{FF2B5EF4-FFF2-40B4-BE49-F238E27FC236}">
                <a16:creationId xmlns:a16="http://schemas.microsoft.com/office/drawing/2014/main" id="{9D612E97-A69C-42A1-A78F-C05F024ABA42}"/>
              </a:ext>
            </a:extLst>
          </p:cNvPr>
          <p:cNvSpPr txBox="1"/>
          <p:nvPr/>
        </p:nvSpPr>
        <p:spPr>
          <a:xfrm>
            <a:off x="611560" y="3787587"/>
            <a:ext cx="8100900" cy="1164614"/>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 하여 저장</a:t>
            </a:r>
            <a:endParaRPr lang="en-US" altLang="ko-KR" sz="1200" dirty="0">
              <a:latin typeface="+mn-ea"/>
            </a:endParaRPr>
          </a:p>
          <a:p>
            <a:pPr>
              <a:lnSpc>
                <a:spcPct val="150000"/>
              </a:lnSpc>
            </a:pPr>
            <a:r>
              <a:rPr lang="en-US" altLang="ko-KR" sz="1200" dirty="0">
                <a:latin typeface="+mn-ea"/>
              </a:rPr>
              <a:t>   $ 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a:t>
            </a:r>
            <a:r>
              <a:rPr lang="en-US" altLang="ko-KR" sz="1200" dirty="0" err="1">
                <a:latin typeface="+mn-ea"/>
              </a:rPr>
              <a:t>dna_encrypt</a:t>
            </a:r>
            <a:r>
              <a:rPr lang="en-US" altLang="ko-KR" sz="1200" dirty="0">
                <a:latin typeface="+mn-ea"/>
              </a:rPr>
              <a:t>  </a:t>
            </a:r>
            <a:r>
              <a:rPr lang="ko-KR" altLang="en-US" sz="1200" dirty="0">
                <a:latin typeface="+mn-ea"/>
              </a:rPr>
              <a:t>암호파일명</a:t>
            </a:r>
          </a:p>
          <a:p>
            <a:pPr>
              <a:lnSpc>
                <a:spcPct val="150000"/>
              </a:lnSpc>
            </a:pPr>
            <a:r>
              <a:rPr lang="en-US" altLang="ko-KR" sz="1200" dirty="0">
                <a:latin typeface="+mn-ea"/>
              </a:rPr>
              <a:t>   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암호화 </a:t>
            </a:r>
            <a:endParaRPr lang="en-US" altLang="ko-KR" sz="1200" dirty="0">
              <a:latin typeface="+mn-ea"/>
            </a:endParaRPr>
          </a:p>
        </p:txBody>
      </p:sp>
      <p:pic>
        <p:nvPicPr>
          <p:cNvPr id="9" name="그림 8">
            <a:extLst>
              <a:ext uri="{FF2B5EF4-FFF2-40B4-BE49-F238E27FC236}">
                <a16:creationId xmlns:a16="http://schemas.microsoft.com/office/drawing/2014/main" id="{3E224428-B637-463E-A6DF-B6855ADAEE37}"/>
              </a:ext>
            </a:extLst>
          </p:cNvPr>
          <p:cNvPicPr>
            <a:picLocks noChangeAspect="1"/>
          </p:cNvPicPr>
          <p:nvPr/>
        </p:nvPicPr>
        <p:blipFill>
          <a:blip r:embed="rId2"/>
          <a:stretch>
            <a:fillRect/>
          </a:stretch>
        </p:blipFill>
        <p:spPr>
          <a:xfrm>
            <a:off x="854075" y="5059591"/>
            <a:ext cx="4246525" cy="772096"/>
          </a:xfrm>
          <a:prstGeom prst="rect">
            <a:avLst/>
          </a:prstGeom>
        </p:spPr>
      </p:pic>
      <p:pic>
        <p:nvPicPr>
          <p:cNvPr id="4" name="그림 3">
            <a:extLst>
              <a:ext uri="{FF2B5EF4-FFF2-40B4-BE49-F238E27FC236}">
                <a16:creationId xmlns:a16="http://schemas.microsoft.com/office/drawing/2014/main" id="{18F0A613-1FFD-4542-93FD-002BED81675E}"/>
              </a:ext>
            </a:extLst>
          </p:cNvPr>
          <p:cNvPicPr>
            <a:picLocks noChangeAspect="1"/>
          </p:cNvPicPr>
          <p:nvPr/>
        </p:nvPicPr>
        <p:blipFill>
          <a:blip r:embed="rId3"/>
          <a:stretch>
            <a:fillRect/>
          </a:stretch>
        </p:blipFill>
        <p:spPr>
          <a:xfrm>
            <a:off x="827584" y="2747776"/>
            <a:ext cx="5027265" cy="534460"/>
          </a:xfrm>
          <a:prstGeom prst="rect">
            <a:avLst/>
          </a:prstGeom>
        </p:spPr>
      </p:pic>
      <p:sp>
        <p:nvSpPr>
          <p:cNvPr id="12" name="AutoShape 34">
            <a:extLst>
              <a:ext uri="{FF2B5EF4-FFF2-40B4-BE49-F238E27FC236}">
                <a16:creationId xmlns:a16="http://schemas.microsoft.com/office/drawing/2014/main" id="{F51974A1-49E9-4BC8-9E79-B426E7294CA7}"/>
              </a:ext>
            </a:extLst>
          </p:cNvPr>
          <p:cNvSpPr>
            <a:spLocks noChangeArrowheads="1"/>
          </p:cNvSpPr>
          <p:nvPr/>
        </p:nvSpPr>
        <p:spPr bwMode="auto">
          <a:xfrm flipV="1">
            <a:off x="7047360" y="2643976"/>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en-US" altLang="en-US" sz="1200" b="1" dirty="0">
                <a:ea typeface="나눔고딕" pitchFamily="50" charset="-127"/>
              </a:rPr>
              <a:t>gather </a:t>
            </a:r>
            <a:r>
              <a:rPr lang="ko-KR" altLang="en-US" sz="1200" b="1" dirty="0">
                <a:ea typeface="나눔고딕" pitchFamily="50" charset="-127"/>
              </a:rPr>
              <a:t>설정</a:t>
            </a:r>
            <a:endParaRPr lang="en-US" altLang="en-US" sz="1200" b="1" dirty="0">
              <a:ea typeface="나눔고딕" pitchFamily="50" charset="-127"/>
            </a:endParaRPr>
          </a:p>
        </p:txBody>
      </p:sp>
      <p:sp>
        <p:nvSpPr>
          <p:cNvPr id="13" name="Rectangle 35">
            <a:extLst>
              <a:ext uri="{FF2B5EF4-FFF2-40B4-BE49-F238E27FC236}">
                <a16:creationId xmlns:a16="http://schemas.microsoft.com/office/drawing/2014/main" id="{21F229B1-EF2C-4BC3-A3A4-F7143609EE17}"/>
              </a:ext>
            </a:extLst>
          </p:cNvPr>
          <p:cNvSpPr>
            <a:spLocks noChangeArrowheads="1"/>
          </p:cNvSpPr>
          <p:nvPr/>
        </p:nvSpPr>
        <p:spPr bwMode="gray">
          <a:xfrm>
            <a:off x="7047360" y="2833955"/>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"CERT_FILE“</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"KEY_FILE"</a:t>
            </a:r>
          </a:p>
        </p:txBody>
      </p:sp>
      <p:cxnSp>
        <p:nvCxnSpPr>
          <p:cNvPr id="14" name="직선 화살표 연결선 13">
            <a:extLst>
              <a:ext uri="{FF2B5EF4-FFF2-40B4-BE49-F238E27FC236}">
                <a16:creationId xmlns:a16="http://schemas.microsoft.com/office/drawing/2014/main" id="{ECF1ED9F-388A-4F99-8394-AD3EA90E17B1}"/>
              </a:ext>
            </a:extLst>
          </p:cNvPr>
          <p:cNvCxnSpPr>
            <a:cxnSpLocks/>
          </p:cNvCxnSpPr>
          <p:nvPr/>
        </p:nvCxnSpPr>
        <p:spPr>
          <a:xfrm flipH="1">
            <a:off x="5854849" y="3009047"/>
            <a:ext cx="119251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4" name="Group 454">
            <a:extLst>
              <a:ext uri="{FF2B5EF4-FFF2-40B4-BE49-F238E27FC236}">
                <a16:creationId xmlns:a16="http://schemas.microsoft.com/office/drawing/2014/main" id="{0FFD4A30-3AD6-492A-9379-1D089A51A6D6}"/>
              </a:ext>
            </a:extLst>
          </p:cNvPr>
          <p:cNvGrpSpPr>
            <a:grpSpLocks/>
          </p:cNvGrpSpPr>
          <p:nvPr/>
        </p:nvGrpSpPr>
        <p:grpSpPr bwMode="auto">
          <a:xfrm>
            <a:off x="6851947" y="1896805"/>
            <a:ext cx="1554856" cy="472442"/>
            <a:chOff x="1814" y="2326"/>
            <a:chExt cx="1448" cy="350"/>
          </a:xfrm>
        </p:grpSpPr>
        <p:pic>
          <p:nvPicPr>
            <p:cNvPr id="25" name="Picture 439" descr="원통">
              <a:extLst>
                <a:ext uri="{FF2B5EF4-FFF2-40B4-BE49-F238E27FC236}">
                  <a16:creationId xmlns:a16="http://schemas.microsoft.com/office/drawing/2014/main" id="{37E3A633-14B4-425A-AE82-B5F43972F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440">
              <a:extLst>
                <a:ext uri="{FF2B5EF4-FFF2-40B4-BE49-F238E27FC236}">
                  <a16:creationId xmlns:a16="http://schemas.microsoft.com/office/drawing/2014/main" id="{34C32267-EDB4-46C4-9522-5EBCA43E251B}"/>
                </a:ext>
              </a:extLst>
            </p:cNvPr>
            <p:cNvSpPr>
              <a:spLocks noChangeArrowheads="1"/>
            </p:cNvSpPr>
            <p:nvPr/>
          </p:nvSpPr>
          <p:spPr bwMode="auto">
            <a:xfrm>
              <a:off x="2236" y="2369"/>
              <a:ext cx="59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a:ea typeface="나눔고딕 ExtraBold" pitchFamily="50" charset="-127"/>
                </a:rPr>
                <a:t>gather</a:t>
              </a:r>
            </a:p>
          </p:txBody>
        </p:sp>
      </p:grpSp>
      <p:cxnSp>
        <p:nvCxnSpPr>
          <p:cNvPr id="27" name="직선 화살표 연결선 26">
            <a:extLst>
              <a:ext uri="{FF2B5EF4-FFF2-40B4-BE49-F238E27FC236}">
                <a16:creationId xmlns:a16="http://schemas.microsoft.com/office/drawing/2014/main" id="{D77AB03F-BD89-4AB4-8444-134AF3A87A21}"/>
              </a:ext>
            </a:extLst>
          </p:cNvPr>
          <p:cNvCxnSpPr>
            <a:cxnSpLocks/>
            <a:stCxn id="12" idx="2"/>
            <a:endCxn id="25" idx="2"/>
          </p:cNvCxnSpPr>
          <p:nvPr/>
        </p:nvCxnSpPr>
        <p:spPr>
          <a:xfrm flipV="1">
            <a:off x="7629375" y="236924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A853E6D-978D-4F21-A690-A00AE7B21CF2}"/>
              </a:ext>
            </a:extLst>
          </p:cNvPr>
          <p:cNvCxnSpPr>
            <a:cxnSpLocks/>
          </p:cNvCxnSpPr>
          <p:nvPr/>
        </p:nvCxnSpPr>
        <p:spPr>
          <a:xfrm flipV="1">
            <a:off x="7614853" y="1432316"/>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1EB5C4-22F6-4716-86C8-56BA776878C0}"/>
              </a:ext>
            </a:extLst>
          </p:cNvPr>
          <p:cNvSpPr txBox="1"/>
          <p:nvPr/>
        </p:nvSpPr>
        <p:spPr>
          <a:xfrm>
            <a:off x="7629375" y="1432095"/>
            <a:ext cx="1119089" cy="461665"/>
          </a:xfrm>
          <a:prstGeom prst="rect">
            <a:avLst/>
          </a:prstGeom>
          <a:noFill/>
        </p:spPr>
        <p:txBody>
          <a:bodyPr wrap="none" rtlCol="0">
            <a:spAutoFit/>
          </a:bodyPr>
          <a:lstStyle/>
          <a:p>
            <a:r>
              <a:rPr lang="en-US" altLang="ko-KR" sz="1200" dirty="0"/>
              <a:t>SSL </a:t>
            </a:r>
            <a:r>
              <a:rPr lang="ko-KR" altLang="en-US" sz="1200" dirty="0"/>
              <a:t>기반</a:t>
            </a:r>
            <a:endParaRPr lang="en-US" altLang="ko-KR" sz="1200" dirty="0"/>
          </a:p>
          <a:p>
            <a:r>
              <a:rPr lang="en-US" altLang="ko-KR" sz="1200" dirty="0"/>
              <a:t>OPC-UA </a:t>
            </a:r>
            <a:r>
              <a:rPr lang="ko-KR" altLang="en-US" sz="1200" dirty="0"/>
              <a:t>통신</a:t>
            </a:r>
          </a:p>
        </p:txBody>
      </p:sp>
      <p:sp>
        <p:nvSpPr>
          <p:cNvPr id="35" name="AutoShape 34">
            <a:extLst>
              <a:ext uri="{FF2B5EF4-FFF2-40B4-BE49-F238E27FC236}">
                <a16:creationId xmlns:a16="http://schemas.microsoft.com/office/drawing/2014/main" id="{800B8AD8-EF34-4394-A9D2-8BA91153A507}"/>
              </a:ext>
            </a:extLst>
          </p:cNvPr>
          <p:cNvSpPr>
            <a:spLocks noChangeArrowheads="1"/>
          </p:cNvSpPr>
          <p:nvPr/>
        </p:nvSpPr>
        <p:spPr bwMode="auto">
          <a:xfrm flipV="1">
            <a:off x="7067094" y="5042332"/>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36" name="Rectangle 35">
            <a:extLst>
              <a:ext uri="{FF2B5EF4-FFF2-40B4-BE49-F238E27FC236}">
                <a16:creationId xmlns:a16="http://schemas.microsoft.com/office/drawing/2014/main" id="{7D2BCDBC-C6DE-41C1-BDB6-9B18E01C2C70}"/>
              </a:ext>
            </a:extLst>
          </p:cNvPr>
          <p:cNvSpPr>
            <a:spLocks noChangeArrowheads="1"/>
          </p:cNvSpPr>
          <p:nvPr/>
        </p:nvSpPr>
        <p:spPr bwMode="gray">
          <a:xfrm>
            <a:off x="7067094" y="5232311"/>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"PWD_FILE"</a:t>
            </a:r>
          </a:p>
        </p:txBody>
      </p:sp>
      <p:cxnSp>
        <p:nvCxnSpPr>
          <p:cNvPr id="37" name="직선 화살표 연결선 36">
            <a:extLst>
              <a:ext uri="{FF2B5EF4-FFF2-40B4-BE49-F238E27FC236}">
                <a16:creationId xmlns:a16="http://schemas.microsoft.com/office/drawing/2014/main" id="{8369ADC1-9F30-46B4-992D-C88CC8674E05}"/>
              </a:ext>
            </a:extLst>
          </p:cNvPr>
          <p:cNvCxnSpPr>
            <a:cxnSpLocks/>
          </p:cNvCxnSpPr>
          <p:nvPr/>
        </p:nvCxnSpPr>
        <p:spPr>
          <a:xfrm flipH="1">
            <a:off x="5148066" y="5517232"/>
            <a:ext cx="189929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9" name="Group 454">
            <a:extLst>
              <a:ext uri="{FF2B5EF4-FFF2-40B4-BE49-F238E27FC236}">
                <a16:creationId xmlns:a16="http://schemas.microsoft.com/office/drawing/2014/main" id="{E11AFDB6-FBE2-4BA0-9E30-51B836F5DFF0}"/>
              </a:ext>
            </a:extLst>
          </p:cNvPr>
          <p:cNvGrpSpPr>
            <a:grpSpLocks/>
          </p:cNvGrpSpPr>
          <p:nvPr/>
        </p:nvGrpSpPr>
        <p:grpSpPr bwMode="auto">
          <a:xfrm>
            <a:off x="6876256" y="4181160"/>
            <a:ext cx="1554856" cy="543983"/>
            <a:chOff x="1814" y="2273"/>
            <a:chExt cx="1448" cy="403"/>
          </a:xfrm>
        </p:grpSpPr>
        <p:pic>
          <p:nvPicPr>
            <p:cNvPr id="40" name="Picture 439" descr="원통">
              <a:extLst>
                <a:ext uri="{FF2B5EF4-FFF2-40B4-BE49-F238E27FC236}">
                  <a16:creationId xmlns:a16="http://schemas.microsoft.com/office/drawing/2014/main" id="{22F08BE2-9993-4E23-9F30-F6967905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0">
              <a:extLst>
                <a:ext uri="{FF2B5EF4-FFF2-40B4-BE49-F238E27FC236}">
                  <a16:creationId xmlns:a16="http://schemas.microsoft.com/office/drawing/2014/main" id="{02361937-DCA2-4348-AFBC-7DC887086BCE}"/>
                </a:ext>
              </a:extLst>
            </p:cNvPr>
            <p:cNvSpPr>
              <a:spLocks noChangeArrowheads="1"/>
            </p:cNvSpPr>
            <p:nvPr/>
          </p:nvSpPr>
          <p:spPr bwMode="auto">
            <a:xfrm>
              <a:off x="2125" y="2273"/>
              <a:ext cx="815" cy="38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ko-KR" altLang="en-US" sz="1200" dirty="0">
                  <a:ea typeface="나눔고딕 ExtraBold" pitchFamily="50" charset="-127"/>
                </a:rPr>
                <a:t>서비스</a:t>
              </a:r>
              <a:endParaRPr lang="en-US" altLang="ko-KR" sz="1200" dirty="0">
                <a:ea typeface="나눔고딕 ExtraBold" pitchFamily="50" charset="-127"/>
              </a:endParaRPr>
            </a:p>
            <a:p>
              <a:pPr algn="ctr"/>
              <a:r>
                <a:rPr lang="en-US" altLang="ko-KR" sz="1200" dirty="0">
                  <a:ea typeface="나눔고딕 ExtraBold" pitchFamily="50" charset="-127"/>
                </a:rPr>
                <a:t>(decrypt)</a:t>
              </a:r>
            </a:p>
          </p:txBody>
        </p:sp>
      </p:grpSp>
      <p:cxnSp>
        <p:nvCxnSpPr>
          <p:cNvPr id="42" name="직선 화살표 연결선 41">
            <a:extLst>
              <a:ext uri="{FF2B5EF4-FFF2-40B4-BE49-F238E27FC236}">
                <a16:creationId xmlns:a16="http://schemas.microsoft.com/office/drawing/2014/main" id="{6924D1BF-0283-4273-8233-33A36F7C47DB}"/>
              </a:ext>
            </a:extLst>
          </p:cNvPr>
          <p:cNvCxnSpPr>
            <a:cxnSpLocks/>
          </p:cNvCxnSpPr>
          <p:nvPr/>
        </p:nvCxnSpPr>
        <p:spPr>
          <a:xfrm flipV="1">
            <a:off x="7649109" y="475999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BB110A-AA3D-4F53-A099-51FD772FA022}"/>
              </a:ext>
            </a:extLst>
          </p:cNvPr>
          <p:cNvSpPr txBox="1"/>
          <p:nvPr/>
        </p:nvSpPr>
        <p:spPr>
          <a:xfrm>
            <a:off x="6157917" y="2780518"/>
            <a:ext cx="646331" cy="461665"/>
          </a:xfrm>
          <a:prstGeom prst="rect">
            <a:avLst/>
          </a:prstGeom>
          <a:noFill/>
        </p:spPr>
        <p:txBody>
          <a:bodyPr wrap="none" rtlCol="0">
            <a:spAutoFit/>
          </a:bodyPr>
          <a:lstStyle/>
          <a:p>
            <a:r>
              <a:rPr lang="ko-KR" altLang="en-US" sz="1200" dirty="0"/>
              <a:t>인증서</a:t>
            </a:r>
            <a:endParaRPr lang="en-US" altLang="ko-KR" sz="1200" dirty="0"/>
          </a:p>
          <a:p>
            <a:pPr algn="ctr"/>
            <a:r>
              <a:rPr lang="ko-KR" altLang="en-US" sz="1200" dirty="0"/>
              <a:t>지정</a:t>
            </a:r>
            <a:endParaRPr lang="en-US" altLang="ko-KR" sz="1200" dirty="0"/>
          </a:p>
        </p:txBody>
      </p:sp>
      <p:sp>
        <p:nvSpPr>
          <p:cNvPr id="44" name="TextBox 43">
            <a:extLst>
              <a:ext uri="{FF2B5EF4-FFF2-40B4-BE49-F238E27FC236}">
                <a16:creationId xmlns:a16="http://schemas.microsoft.com/office/drawing/2014/main" id="{3460BDAD-D335-478B-B3B1-FE6E729D7E24}"/>
              </a:ext>
            </a:extLst>
          </p:cNvPr>
          <p:cNvSpPr txBox="1"/>
          <p:nvPr/>
        </p:nvSpPr>
        <p:spPr>
          <a:xfrm>
            <a:off x="5508104" y="5285203"/>
            <a:ext cx="1584176" cy="461665"/>
          </a:xfrm>
          <a:prstGeom prst="rect">
            <a:avLst/>
          </a:prstGeom>
          <a:noFill/>
        </p:spPr>
        <p:txBody>
          <a:bodyPr wrap="square" rtlCol="0">
            <a:spAutoFit/>
          </a:bodyPr>
          <a:lstStyle/>
          <a:p>
            <a:r>
              <a:rPr lang="ko-KR" altLang="en-US" sz="1200" dirty="0"/>
              <a:t>암호화된 비밀번호</a:t>
            </a:r>
            <a:endParaRPr lang="en-US" altLang="ko-KR" sz="1200" dirty="0"/>
          </a:p>
          <a:p>
            <a:pPr algn="ctr"/>
            <a:r>
              <a:rPr lang="ko-KR" altLang="en-US" sz="1200" dirty="0"/>
              <a:t>지정</a:t>
            </a:r>
            <a:endParaRPr lang="en-US" altLang="ko-KR" sz="1200" dirty="0"/>
          </a:p>
        </p:txBody>
      </p:sp>
    </p:spTree>
    <p:extLst>
      <p:ext uri="{BB962C8B-B14F-4D97-AF65-F5344CB8AC3E}">
        <p14:creationId xmlns:p14="http://schemas.microsoft.com/office/powerpoint/2010/main" val="19394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965BD26-D9B0-486D-9E3E-68B515F03FF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웹 서버 인증서 생성</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(2/2)</a:t>
            </a:r>
            <a:endParaRPr kumimoji="1" lang="x-none" altLang="en-US" sz="2000" dirty="0">
              <a:latin typeface="+mj-ea"/>
            </a:endParaRPr>
          </a:p>
        </p:txBody>
      </p:sp>
      <p:sp>
        <p:nvSpPr>
          <p:cNvPr id="5" name="TextBox 4">
            <a:extLst>
              <a:ext uri="{FF2B5EF4-FFF2-40B4-BE49-F238E27FC236}">
                <a16:creationId xmlns:a16="http://schemas.microsoft.com/office/drawing/2014/main" id="{595849E4-FA9A-47FD-B2EB-DEF0A1E19E6F}"/>
              </a:ext>
            </a:extLst>
          </p:cNvPr>
          <p:cNvSpPr txBox="1"/>
          <p:nvPr/>
        </p:nvSpPr>
        <p:spPr>
          <a:xfrm>
            <a:off x="611560" y="1268760"/>
            <a:ext cx="8136904"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ko-KR" altLang="en-US" sz="1200" dirty="0" err="1">
                <a:latin typeface="+mn-ea"/>
              </a:rPr>
              <a:t>웹브라우저에서</a:t>
            </a:r>
            <a:r>
              <a:rPr lang="ko-KR" altLang="en-US" sz="1200" dirty="0">
                <a:latin typeface="+mn-ea"/>
              </a:rPr>
              <a:t> </a:t>
            </a:r>
            <a:r>
              <a:rPr lang="en-US" altLang="ko-KR" sz="1200" dirty="0">
                <a:latin typeface="+mn-ea"/>
              </a:rPr>
              <a:t>HTTPS </a:t>
            </a:r>
            <a:r>
              <a:rPr lang="ko-KR" altLang="en-US" sz="1200" dirty="0">
                <a:latin typeface="+mn-ea"/>
              </a:rPr>
              <a:t>보안을</a:t>
            </a:r>
            <a:r>
              <a:rPr lang="en-US" altLang="ko-KR" sz="1200" dirty="0">
                <a:latin typeface="+mn-ea"/>
              </a:rPr>
              <a:t> </a:t>
            </a:r>
            <a:r>
              <a:rPr lang="ko-KR" altLang="en-US" sz="1200" dirty="0">
                <a:latin typeface="+mn-ea"/>
              </a:rPr>
              <a:t>사용하기 위해서 </a:t>
            </a:r>
            <a:r>
              <a:rPr lang="en-US" altLang="ko-KR" sz="1200" dirty="0">
                <a:solidFill>
                  <a:srgbClr val="000000"/>
                </a:solidFill>
                <a:latin typeface="open sans"/>
              </a:rPr>
              <a:t>Let’s Encrypt </a:t>
            </a:r>
            <a:r>
              <a:rPr lang="ko-KR" altLang="en-US" sz="1200" dirty="0">
                <a:solidFill>
                  <a:srgbClr val="000000"/>
                </a:solidFill>
                <a:latin typeface="open sans"/>
              </a:rPr>
              <a:t>의 무료 인증서를 사용 </a:t>
            </a:r>
            <a:r>
              <a:rPr lang="en-US" altLang="ko-KR" sz="1200" dirty="0">
                <a:solidFill>
                  <a:srgbClr val="000000"/>
                </a:solidFill>
                <a:latin typeface="open sans"/>
              </a:rPr>
              <a:t>(</a:t>
            </a:r>
            <a:r>
              <a:rPr lang="en-US" altLang="ko-KR" sz="1200" dirty="0">
                <a:solidFill>
                  <a:srgbClr val="000000"/>
                </a:solidFill>
                <a:latin typeface="open sans"/>
                <a:hlinkClick r:id="rId2"/>
              </a:rPr>
              <a:t>https://letsencrypt.org/ko</a:t>
            </a:r>
            <a:r>
              <a:rPr lang="en-US" altLang="ko-KR" sz="1200" dirty="0">
                <a:solidFill>
                  <a:srgbClr val="000000"/>
                </a:solidFill>
                <a:latin typeface="open sans"/>
              </a:rPr>
              <a:t>)</a:t>
            </a:r>
          </a:p>
          <a:p>
            <a:pPr marL="128588" indent="-128588">
              <a:lnSpc>
                <a:spcPct val="150000"/>
              </a:lnSpc>
              <a:buFont typeface="Arial" panose="020B0604020202020204" pitchFamily="34" charset="0"/>
              <a:buChar char="•"/>
            </a:pPr>
            <a:r>
              <a:rPr lang="ko-KR" altLang="en-US" sz="1200" dirty="0">
                <a:latin typeface="+mn-ea"/>
              </a:rPr>
              <a:t>인증서 유효기간은 </a:t>
            </a:r>
            <a:r>
              <a:rPr lang="en-US" altLang="ko-KR" sz="1200" dirty="0">
                <a:latin typeface="+mn-ea"/>
              </a:rPr>
              <a:t>3</a:t>
            </a:r>
            <a:r>
              <a:rPr lang="ko-KR" altLang="en-US" sz="1200" dirty="0">
                <a:latin typeface="+mn-ea"/>
              </a:rPr>
              <a:t>개월이며 </a:t>
            </a:r>
            <a:r>
              <a:rPr lang="en-US" altLang="ko-KR" sz="1200" dirty="0">
                <a:latin typeface="+mn-ea"/>
              </a:rPr>
              <a:t>1</a:t>
            </a:r>
            <a:r>
              <a:rPr lang="ko-KR" altLang="en-US" sz="1200" dirty="0">
                <a:latin typeface="+mn-ea"/>
              </a:rPr>
              <a:t>개월마다 자동으로 유효기간을 갱신</a:t>
            </a:r>
            <a:endParaRPr lang="en-US" altLang="ko-KR" sz="1200" dirty="0">
              <a:latin typeface="+mn-ea"/>
            </a:endParaRPr>
          </a:p>
          <a:p>
            <a:pPr marL="128588" indent="-128588">
              <a:lnSpc>
                <a:spcPct val="150000"/>
              </a:lnSpc>
              <a:buFont typeface="Arial" panose="020B0604020202020204" pitchFamily="34" charset="0"/>
              <a:buChar char="•"/>
            </a:pPr>
            <a:r>
              <a:rPr lang="ko-KR" altLang="en-US" sz="1200" dirty="0">
                <a:latin typeface="+mn-ea"/>
              </a:rPr>
              <a:t>아래 명령어를 입력하여 인증서 설치</a:t>
            </a:r>
            <a:endParaRPr lang="en-US" altLang="ko-KR" sz="1200" dirty="0">
              <a:latin typeface="+mn-ea"/>
            </a:endParaRPr>
          </a:p>
          <a:p>
            <a:pPr>
              <a:lnSpc>
                <a:spcPct val="150000"/>
              </a:lnSpc>
            </a:pPr>
            <a:r>
              <a:rPr lang="en-US" altLang="ko-KR" sz="1200" dirty="0">
                <a:latin typeface="+mn-ea"/>
              </a:rPr>
              <a:t>  $ apt-get install </a:t>
            </a:r>
            <a:r>
              <a:rPr lang="en-US" altLang="ko-KR" sz="1200" dirty="0" err="1">
                <a:latin typeface="+mn-ea"/>
              </a:rPr>
              <a:t>certbot</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a:t>
            </a:r>
            <a:r>
              <a:rPr lang="en-US" altLang="ko-KR" sz="1200" dirty="0" err="1">
                <a:latin typeface="+mn-ea"/>
              </a:rPr>
              <a:t>certonly</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renew --dry-run (</a:t>
            </a:r>
            <a:r>
              <a:rPr lang="ko-KR" altLang="en-US" sz="1200" dirty="0">
                <a:latin typeface="+mn-ea"/>
              </a:rPr>
              <a:t>자동갱신 명령어</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fullchain.pem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privkey.pem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a:t>
            </a:r>
            <a:r>
              <a:rPr lang="en-US" altLang="ko-KR" sz="1200" dirty="0" err="1">
                <a:latin typeface="+mn-ea"/>
              </a:rPr>
              <a:t>ssl-dhparams.pem</a:t>
            </a:r>
            <a:endParaRPr lang="en-US" altLang="ko-KR" sz="1200" dirty="0">
              <a:latin typeface="+mn-ea"/>
            </a:endParaRPr>
          </a:p>
        </p:txBody>
      </p:sp>
      <p:grpSp>
        <p:nvGrpSpPr>
          <p:cNvPr id="8" name="Group 454">
            <a:extLst>
              <a:ext uri="{FF2B5EF4-FFF2-40B4-BE49-F238E27FC236}">
                <a16:creationId xmlns:a16="http://schemas.microsoft.com/office/drawing/2014/main" id="{6E1E6DA6-4536-419F-82D8-7DE851F4A222}"/>
              </a:ext>
            </a:extLst>
          </p:cNvPr>
          <p:cNvGrpSpPr>
            <a:grpSpLocks/>
          </p:cNvGrpSpPr>
          <p:nvPr/>
        </p:nvGrpSpPr>
        <p:grpSpPr bwMode="auto">
          <a:xfrm>
            <a:off x="6549509" y="2667747"/>
            <a:ext cx="1554856" cy="472442"/>
            <a:chOff x="1814" y="2326"/>
            <a:chExt cx="1448" cy="350"/>
          </a:xfrm>
        </p:grpSpPr>
        <p:pic>
          <p:nvPicPr>
            <p:cNvPr id="9" name="Picture 439" descr="원통">
              <a:extLst>
                <a:ext uri="{FF2B5EF4-FFF2-40B4-BE49-F238E27FC236}">
                  <a16:creationId xmlns:a16="http://schemas.microsoft.com/office/drawing/2014/main" id="{4602605A-E941-477B-BBEC-7435B71A9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5106A05E-A3B7-4ECE-B17C-989EA8264798}"/>
                </a:ext>
              </a:extLst>
            </p:cNvPr>
            <p:cNvSpPr>
              <a:spLocks noChangeArrowheads="1"/>
            </p:cNvSpPr>
            <p:nvPr/>
          </p:nvSpPr>
          <p:spPr bwMode="auto">
            <a:xfrm>
              <a:off x="2283" y="2369"/>
              <a:ext cx="50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nginx</a:t>
              </a:r>
              <a:endParaRPr lang="en-US" altLang="ko-KR" sz="1200" dirty="0">
                <a:ea typeface="나눔고딕 ExtraBold" pitchFamily="50" charset="-127"/>
              </a:endParaRPr>
            </a:p>
          </p:txBody>
        </p:sp>
      </p:grpSp>
      <p:sp>
        <p:nvSpPr>
          <p:cNvPr id="11" name="AutoShape 34">
            <a:extLst>
              <a:ext uri="{FF2B5EF4-FFF2-40B4-BE49-F238E27FC236}">
                <a16:creationId xmlns:a16="http://schemas.microsoft.com/office/drawing/2014/main" id="{60FC621B-FA5E-4914-9176-6C6EBDF4E8F9}"/>
              </a:ext>
            </a:extLst>
          </p:cNvPr>
          <p:cNvSpPr>
            <a:spLocks noChangeArrowheads="1"/>
          </p:cNvSpPr>
          <p:nvPr/>
        </p:nvSpPr>
        <p:spPr bwMode="auto">
          <a:xfrm flipV="1">
            <a:off x="6549508" y="3442210"/>
            <a:ext cx="1584169"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12" name="Rectangle 35">
            <a:extLst>
              <a:ext uri="{FF2B5EF4-FFF2-40B4-BE49-F238E27FC236}">
                <a16:creationId xmlns:a16="http://schemas.microsoft.com/office/drawing/2014/main" id="{4FEF7A1C-C989-44C8-8C8B-5E65809D0FC4}"/>
              </a:ext>
            </a:extLst>
          </p:cNvPr>
          <p:cNvSpPr>
            <a:spLocks noChangeArrowheads="1"/>
          </p:cNvSpPr>
          <p:nvPr/>
        </p:nvSpPr>
        <p:spPr bwMode="gray">
          <a:xfrm>
            <a:off x="6549509" y="3632190"/>
            <a:ext cx="1584176"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ssl_certificate_key</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ssl_dhparam</a:t>
            </a:r>
            <a:r>
              <a:rPr lang="en-US" altLang="ko-KR" sz="1200" dirty="0">
                <a:ea typeface="나눔고딕" pitchFamily="50" charset="-127"/>
                <a:cs typeface="한컴돋움" pitchFamily="18" charset="-127"/>
              </a:rPr>
              <a:t>”</a:t>
            </a:r>
          </a:p>
        </p:txBody>
      </p:sp>
      <p:cxnSp>
        <p:nvCxnSpPr>
          <p:cNvPr id="13" name="직선 화살표 연결선 12">
            <a:extLst>
              <a:ext uri="{FF2B5EF4-FFF2-40B4-BE49-F238E27FC236}">
                <a16:creationId xmlns:a16="http://schemas.microsoft.com/office/drawing/2014/main" id="{3A731981-6762-497B-9FC6-7D0C5D5B3CD1}"/>
              </a:ext>
            </a:extLst>
          </p:cNvPr>
          <p:cNvCxnSpPr>
            <a:cxnSpLocks/>
          </p:cNvCxnSpPr>
          <p:nvPr/>
        </p:nvCxnSpPr>
        <p:spPr>
          <a:xfrm flipV="1">
            <a:off x="7341597" y="3159875"/>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698F1D5-5DFD-4B3B-8C0E-FDA5DD01825A}"/>
              </a:ext>
            </a:extLst>
          </p:cNvPr>
          <p:cNvCxnSpPr>
            <a:cxnSpLocks/>
          </p:cNvCxnSpPr>
          <p:nvPr/>
        </p:nvCxnSpPr>
        <p:spPr>
          <a:xfrm flipH="1">
            <a:off x="4067944" y="3789040"/>
            <a:ext cx="2481565"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310E8DD-2E61-4AE9-A770-192EED53BEE2}"/>
              </a:ext>
            </a:extLst>
          </p:cNvPr>
          <p:cNvCxnSpPr>
            <a:cxnSpLocks/>
          </p:cNvCxnSpPr>
          <p:nvPr/>
        </p:nvCxnSpPr>
        <p:spPr>
          <a:xfrm flipV="1">
            <a:off x="7327075" y="2193091"/>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134AC7-E4E7-4A4D-9FE7-9DC415B5B5E0}"/>
              </a:ext>
            </a:extLst>
          </p:cNvPr>
          <p:cNvSpPr txBox="1"/>
          <p:nvPr/>
        </p:nvSpPr>
        <p:spPr>
          <a:xfrm>
            <a:off x="7341597" y="2247255"/>
            <a:ext cx="902811" cy="461665"/>
          </a:xfrm>
          <a:prstGeom prst="rect">
            <a:avLst/>
          </a:prstGeom>
          <a:noFill/>
        </p:spPr>
        <p:txBody>
          <a:bodyPr wrap="none" rtlCol="0">
            <a:spAutoFit/>
          </a:bodyPr>
          <a:lstStyle/>
          <a:p>
            <a:r>
              <a:rPr lang="en-US" altLang="ko-KR" sz="1200" dirty="0"/>
              <a:t>TSL </a:t>
            </a:r>
            <a:r>
              <a:rPr lang="ko-KR" altLang="en-US" sz="1200" dirty="0"/>
              <a:t>기반</a:t>
            </a:r>
            <a:endParaRPr lang="en-US" altLang="ko-KR" sz="1200" dirty="0"/>
          </a:p>
          <a:p>
            <a:r>
              <a:rPr lang="en-US" altLang="ko-KR" sz="1200" dirty="0"/>
              <a:t>https </a:t>
            </a:r>
            <a:r>
              <a:rPr lang="ko-KR" altLang="en-US" sz="1200" dirty="0"/>
              <a:t>통신</a:t>
            </a:r>
            <a:endParaRPr lang="en-US" altLang="ko-KR" sz="1200" dirty="0"/>
          </a:p>
        </p:txBody>
      </p:sp>
    </p:spTree>
    <p:extLst>
      <p:ext uri="{BB962C8B-B14F-4D97-AF65-F5344CB8AC3E}">
        <p14:creationId xmlns:p14="http://schemas.microsoft.com/office/powerpoint/2010/main" val="285335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B22F68D5-8BA3-4EA4-A20F-2CF168F8FBC9}"/>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9. </a:t>
            </a:r>
            <a:r>
              <a:rPr lang="ko-KR" altLang="en-US" sz="2800" dirty="0">
                <a:latin typeface="+mj-ea"/>
              </a:rPr>
              <a:t>시계열 데이터베이스 백업</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9F7DEC7A-5A3D-4284-9742-2C53C80524F3}"/>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302598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utoShape 2">
            <a:extLst>
              <a:ext uri="{FF2B5EF4-FFF2-40B4-BE49-F238E27FC236}">
                <a16:creationId xmlns:a16="http://schemas.microsoft.com/office/drawing/2014/main" id="{55B62528-8782-4919-832D-1C458567CBD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(1/3)</a:t>
            </a:r>
            <a:r>
              <a:rPr lang="ko-KR" altLang="en-US" sz="2000" dirty="0">
                <a:latin typeface="+mj-ea"/>
              </a:rPr>
              <a:t> </a:t>
            </a:r>
            <a:r>
              <a:rPr lang="en-US" altLang="ko-KR" sz="2000" dirty="0">
                <a:latin typeface="+mj-ea"/>
              </a:rPr>
              <a:t>- </a:t>
            </a:r>
            <a:r>
              <a:rPr lang="ko-KR" altLang="en-US" sz="2000" dirty="0">
                <a:latin typeface="+mj-ea"/>
              </a:rPr>
              <a:t>개요</a:t>
            </a:r>
          </a:p>
        </p:txBody>
      </p:sp>
      <p:sp>
        <p:nvSpPr>
          <p:cNvPr id="17" name="순서도: 자기 디스크 16">
            <a:extLst>
              <a:ext uri="{FF2B5EF4-FFF2-40B4-BE49-F238E27FC236}">
                <a16:creationId xmlns:a16="http://schemas.microsoft.com/office/drawing/2014/main" id="{F43D326E-17BC-4096-8697-6BD4275AC556}"/>
              </a:ext>
            </a:extLst>
          </p:cNvPr>
          <p:cNvSpPr/>
          <p:nvPr/>
        </p:nvSpPr>
        <p:spPr>
          <a:xfrm>
            <a:off x="1304896" y="1628800"/>
            <a:ext cx="1898951" cy="876015"/>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sp>
        <p:nvSpPr>
          <p:cNvPr id="20" name="직사각형 19">
            <a:extLst>
              <a:ext uri="{FF2B5EF4-FFF2-40B4-BE49-F238E27FC236}">
                <a16:creationId xmlns:a16="http://schemas.microsoft.com/office/drawing/2014/main" id="{2192A6ED-5A10-4EB9-AA5D-D4A7D8C67BFE}"/>
              </a:ext>
            </a:extLst>
          </p:cNvPr>
          <p:cNvSpPr/>
          <p:nvPr/>
        </p:nvSpPr>
        <p:spPr>
          <a:xfrm>
            <a:off x="827584" y="3034544"/>
            <a:ext cx="2610810" cy="3274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cxnSp>
        <p:nvCxnSpPr>
          <p:cNvPr id="23" name="직선 화살표 연결선 22">
            <a:extLst>
              <a:ext uri="{FF2B5EF4-FFF2-40B4-BE49-F238E27FC236}">
                <a16:creationId xmlns:a16="http://schemas.microsoft.com/office/drawing/2014/main" id="{63C09A8F-452B-46EE-A04A-ED787AD93DDC}"/>
              </a:ext>
            </a:extLst>
          </p:cNvPr>
          <p:cNvCxnSpPr>
            <a:cxnSpLocks/>
          </p:cNvCxnSpPr>
          <p:nvPr/>
        </p:nvCxnSpPr>
        <p:spPr>
          <a:xfrm>
            <a:off x="2254220" y="2504815"/>
            <a:ext cx="151" cy="52973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25" name="직사각형 24">
            <a:extLst>
              <a:ext uri="{FF2B5EF4-FFF2-40B4-BE49-F238E27FC236}">
                <a16:creationId xmlns:a16="http://schemas.microsoft.com/office/drawing/2014/main" id="{46A4CFFA-4F5F-49CF-91CC-5029DAD01220}"/>
              </a:ext>
            </a:extLst>
          </p:cNvPr>
          <p:cNvSpPr/>
          <p:nvPr/>
        </p:nvSpPr>
        <p:spPr>
          <a:xfrm>
            <a:off x="5220072" y="1484784"/>
            <a:ext cx="3168352" cy="1528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M-2 (</a:t>
            </a:r>
            <a:r>
              <a:rPr lang="ko-KR" altLang="en-US" sz="1400" b="1" dirty="0">
                <a:solidFill>
                  <a:schemeClr val="tx2">
                    <a:lumMod val="75000"/>
                  </a:schemeClr>
                </a:solidFill>
                <a:cs typeface="Courier New" panose="02070309020205020404" pitchFamily="49" charset="0"/>
              </a:rPr>
              <a:t>전전월</a:t>
            </a:r>
            <a:r>
              <a:rPr lang="en-US" altLang="ko-KR" sz="1400" b="1" dirty="0">
                <a:solidFill>
                  <a:schemeClr val="tx2">
                    <a:lumMod val="75000"/>
                  </a:schemeClr>
                </a:solidFill>
                <a:cs typeface="Courier New" panose="02070309020205020404" pitchFamily="49" charset="0"/>
              </a:rPr>
              <a:t>)</a:t>
            </a:r>
          </a:p>
        </p:txBody>
      </p:sp>
      <p:sp>
        <p:nvSpPr>
          <p:cNvPr id="26" name="직사각형 25">
            <a:extLst>
              <a:ext uri="{FF2B5EF4-FFF2-40B4-BE49-F238E27FC236}">
                <a16:creationId xmlns:a16="http://schemas.microsoft.com/office/drawing/2014/main" id="{6DF5A3BB-7999-4F06-8BF6-0EBD143AAF9A}"/>
              </a:ext>
            </a:extLst>
          </p:cNvPr>
          <p:cNvSpPr/>
          <p:nvPr/>
        </p:nvSpPr>
        <p:spPr>
          <a:xfrm>
            <a:off x="5226584" y="3085526"/>
            <a:ext cx="3168351" cy="14401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M-1 (</a:t>
            </a:r>
            <a:r>
              <a:rPr lang="ko-KR" altLang="en-US" sz="1400" b="1" dirty="0">
                <a:solidFill>
                  <a:schemeClr val="tx2">
                    <a:lumMod val="75000"/>
                  </a:schemeClr>
                </a:solidFill>
                <a:cs typeface="Courier New" panose="02070309020205020404" pitchFamily="49" charset="0"/>
              </a:rPr>
              <a:t>전월</a:t>
            </a:r>
            <a:r>
              <a:rPr lang="en-US" altLang="ko-KR" sz="1400" b="1" dirty="0">
                <a:solidFill>
                  <a:schemeClr val="tx2">
                    <a:lumMod val="75000"/>
                  </a:schemeClr>
                </a:solidFill>
                <a:cs typeface="Courier New" panose="02070309020205020404" pitchFamily="49" charset="0"/>
              </a:rPr>
              <a:t>)</a:t>
            </a:r>
          </a:p>
        </p:txBody>
      </p:sp>
      <p:sp>
        <p:nvSpPr>
          <p:cNvPr id="27" name="직사각형 26">
            <a:extLst>
              <a:ext uri="{FF2B5EF4-FFF2-40B4-BE49-F238E27FC236}">
                <a16:creationId xmlns:a16="http://schemas.microsoft.com/office/drawing/2014/main" id="{DCCA5682-64B0-42C6-B504-F08BF89C8146}"/>
              </a:ext>
            </a:extLst>
          </p:cNvPr>
          <p:cNvSpPr/>
          <p:nvPr/>
        </p:nvSpPr>
        <p:spPr>
          <a:xfrm>
            <a:off x="5226585" y="4597694"/>
            <a:ext cx="3168350" cy="17116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200" b="1" dirty="0">
                <a:solidFill>
                  <a:schemeClr val="tx2">
                    <a:lumMod val="75000"/>
                  </a:schemeClr>
                </a:solidFill>
                <a:cs typeface="Courier New" panose="02070309020205020404" pitchFamily="49" charset="0"/>
              </a:rPr>
              <a:t>M-0 (</a:t>
            </a:r>
            <a:r>
              <a:rPr lang="ko-KR" altLang="en-US" sz="1200" b="1" dirty="0" err="1">
                <a:solidFill>
                  <a:schemeClr val="tx2">
                    <a:lumMod val="75000"/>
                  </a:schemeClr>
                </a:solidFill>
                <a:cs typeface="Courier New" panose="02070309020205020404" pitchFamily="49" charset="0"/>
              </a:rPr>
              <a:t>현재월</a:t>
            </a:r>
            <a:r>
              <a:rPr lang="en-US" altLang="ko-KR" sz="1200" b="1" dirty="0">
                <a:solidFill>
                  <a:schemeClr val="tx2">
                    <a:lumMod val="75000"/>
                  </a:schemeClr>
                </a:solidFill>
                <a:cs typeface="Courier New" panose="02070309020205020404" pitchFamily="49" charset="0"/>
              </a:rPr>
              <a:t>)</a:t>
            </a:r>
          </a:p>
        </p:txBody>
      </p:sp>
      <p:cxnSp>
        <p:nvCxnSpPr>
          <p:cNvPr id="28" name="직선 화살표 연결선 27">
            <a:extLst>
              <a:ext uri="{FF2B5EF4-FFF2-40B4-BE49-F238E27FC236}">
                <a16:creationId xmlns:a16="http://schemas.microsoft.com/office/drawing/2014/main" id="{2EC201D6-CEDC-47AE-8C1F-29DB8D091E2A}"/>
              </a:ext>
            </a:extLst>
          </p:cNvPr>
          <p:cNvCxnSpPr>
            <a:cxnSpLocks/>
          </p:cNvCxnSpPr>
          <p:nvPr/>
        </p:nvCxnSpPr>
        <p:spPr>
          <a:xfrm flipV="1">
            <a:off x="3267185" y="2420889"/>
            <a:ext cx="2015778" cy="1653826"/>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31" name="직선 화살표 연결선 30">
            <a:extLst>
              <a:ext uri="{FF2B5EF4-FFF2-40B4-BE49-F238E27FC236}">
                <a16:creationId xmlns:a16="http://schemas.microsoft.com/office/drawing/2014/main" id="{AE932A1E-E4DB-4F53-8CFC-0975ACA06A6A}"/>
              </a:ext>
            </a:extLst>
          </p:cNvPr>
          <p:cNvCxnSpPr>
            <a:cxnSpLocks/>
            <a:endCxn id="50" idx="1"/>
          </p:cNvCxnSpPr>
          <p:nvPr/>
        </p:nvCxnSpPr>
        <p:spPr>
          <a:xfrm>
            <a:off x="3274812" y="4982181"/>
            <a:ext cx="2017268" cy="59049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62BEFB61-38D6-4D1B-8080-19436FFA121D}"/>
              </a:ext>
            </a:extLst>
          </p:cNvPr>
          <p:cNvSpPr txBox="1"/>
          <p:nvPr/>
        </p:nvSpPr>
        <p:spPr>
          <a:xfrm rot="19156674">
            <a:off x="4045791" y="2821540"/>
            <a:ext cx="646331" cy="369332"/>
          </a:xfrm>
          <a:prstGeom prst="rect">
            <a:avLst/>
          </a:prstGeom>
          <a:noFill/>
        </p:spPr>
        <p:txBody>
          <a:bodyPr wrap="none" rtlCol="0">
            <a:spAutoFit/>
          </a:bodyPr>
          <a:lstStyle/>
          <a:p>
            <a:r>
              <a:rPr lang="ko-KR" altLang="en-US" dirty="0">
                <a:solidFill>
                  <a:srgbClr val="FF0000"/>
                </a:solidFill>
              </a:rPr>
              <a:t>삭제</a:t>
            </a:r>
          </a:p>
        </p:txBody>
      </p:sp>
      <p:sp>
        <p:nvSpPr>
          <p:cNvPr id="38" name="TextBox 37">
            <a:extLst>
              <a:ext uri="{FF2B5EF4-FFF2-40B4-BE49-F238E27FC236}">
                <a16:creationId xmlns:a16="http://schemas.microsoft.com/office/drawing/2014/main" id="{47286A70-8AFC-45DA-B515-82BD3817E84F}"/>
              </a:ext>
            </a:extLst>
          </p:cNvPr>
          <p:cNvSpPr txBox="1"/>
          <p:nvPr/>
        </p:nvSpPr>
        <p:spPr>
          <a:xfrm rot="1126237">
            <a:off x="4090566" y="4981725"/>
            <a:ext cx="646331" cy="369332"/>
          </a:xfrm>
          <a:prstGeom prst="rect">
            <a:avLst/>
          </a:prstGeom>
          <a:noFill/>
        </p:spPr>
        <p:txBody>
          <a:bodyPr wrap="none" rtlCol="0">
            <a:spAutoFit/>
          </a:bodyPr>
          <a:lstStyle/>
          <a:p>
            <a:r>
              <a:rPr lang="ko-KR" altLang="en-US" dirty="0">
                <a:solidFill>
                  <a:srgbClr val="FF0000"/>
                </a:solidFill>
              </a:rPr>
              <a:t>생성</a:t>
            </a:r>
          </a:p>
        </p:txBody>
      </p:sp>
      <p:sp>
        <p:nvSpPr>
          <p:cNvPr id="40" name="矩形: 圆角 124">
            <a:extLst>
              <a:ext uri="{FF2B5EF4-FFF2-40B4-BE49-F238E27FC236}">
                <a16:creationId xmlns:a16="http://schemas.microsoft.com/office/drawing/2014/main" id="{00AD23EC-BA54-4748-B7B0-CB24839AD8E4}"/>
              </a:ext>
            </a:extLst>
          </p:cNvPr>
          <p:cNvSpPr/>
          <p:nvPr/>
        </p:nvSpPr>
        <p:spPr>
          <a:xfrm>
            <a:off x="5292080"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1" name="矩形: 圆角 124">
            <a:extLst>
              <a:ext uri="{FF2B5EF4-FFF2-40B4-BE49-F238E27FC236}">
                <a16:creationId xmlns:a16="http://schemas.microsoft.com/office/drawing/2014/main" id="{3EF9519E-170F-474D-948C-A409869D9EC9}"/>
              </a:ext>
            </a:extLst>
          </p:cNvPr>
          <p:cNvSpPr/>
          <p:nvPr/>
        </p:nvSpPr>
        <p:spPr>
          <a:xfrm>
            <a:off x="601216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2" name="矩形: 圆角 124">
            <a:extLst>
              <a:ext uri="{FF2B5EF4-FFF2-40B4-BE49-F238E27FC236}">
                <a16:creationId xmlns:a16="http://schemas.microsoft.com/office/drawing/2014/main" id="{42CE6549-0489-447F-A7D3-F1735FB6E7AC}"/>
              </a:ext>
            </a:extLst>
          </p:cNvPr>
          <p:cNvSpPr/>
          <p:nvPr/>
        </p:nvSpPr>
        <p:spPr>
          <a:xfrm>
            <a:off x="673224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3" name="矩形: 圆角 124">
            <a:extLst>
              <a:ext uri="{FF2B5EF4-FFF2-40B4-BE49-F238E27FC236}">
                <a16:creationId xmlns:a16="http://schemas.microsoft.com/office/drawing/2014/main" id="{9C775941-DF0F-42AF-AE21-EAE3FC1D62CA}"/>
              </a:ext>
            </a:extLst>
          </p:cNvPr>
          <p:cNvSpPr/>
          <p:nvPr/>
        </p:nvSpPr>
        <p:spPr>
          <a:xfrm>
            <a:off x="7626292"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32" name="TextBox 31">
            <a:extLst>
              <a:ext uri="{FF2B5EF4-FFF2-40B4-BE49-F238E27FC236}">
                <a16:creationId xmlns:a16="http://schemas.microsoft.com/office/drawing/2014/main" id="{7C33660A-6545-4161-B961-D782DC7A0727}"/>
              </a:ext>
            </a:extLst>
          </p:cNvPr>
          <p:cNvSpPr txBox="1"/>
          <p:nvPr/>
        </p:nvSpPr>
        <p:spPr>
          <a:xfrm>
            <a:off x="7343777" y="2135483"/>
            <a:ext cx="356188" cy="369332"/>
          </a:xfrm>
          <a:prstGeom prst="rect">
            <a:avLst/>
          </a:prstGeom>
          <a:noFill/>
        </p:spPr>
        <p:txBody>
          <a:bodyPr wrap="none" rtlCol="0">
            <a:spAutoFit/>
          </a:bodyPr>
          <a:lstStyle/>
          <a:p>
            <a:r>
              <a:rPr lang="en-US" altLang="ko-KR" dirty="0"/>
              <a:t>…</a:t>
            </a:r>
            <a:endParaRPr lang="ko-KR" altLang="en-US" dirty="0"/>
          </a:p>
        </p:txBody>
      </p:sp>
      <p:sp>
        <p:nvSpPr>
          <p:cNvPr id="45" name="矩形: 圆角 124">
            <a:extLst>
              <a:ext uri="{FF2B5EF4-FFF2-40B4-BE49-F238E27FC236}">
                <a16:creationId xmlns:a16="http://schemas.microsoft.com/office/drawing/2014/main" id="{971CC89A-A07E-4FF8-8AB6-5D226DD01491}"/>
              </a:ext>
            </a:extLst>
          </p:cNvPr>
          <p:cNvSpPr/>
          <p:nvPr/>
        </p:nvSpPr>
        <p:spPr>
          <a:xfrm>
            <a:off x="5297549"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6" name="矩形: 圆角 124">
            <a:extLst>
              <a:ext uri="{FF2B5EF4-FFF2-40B4-BE49-F238E27FC236}">
                <a16:creationId xmlns:a16="http://schemas.microsoft.com/office/drawing/2014/main" id="{43CCD364-5E87-436F-A3E1-BFFA5192D721}"/>
              </a:ext>
            </a:extLst>
          </p:cNvPr>
          <p:cNvSpPr/>
          <p:nvPr/>
        </p:nvSpPr>
        <p:spPr>
          <a:xfrm>
            <a:off x="601762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7" name="矩形: 圆角 124">
            <a:extLst>
              <a:ext uri="{FF2B5EF4-FFF2-40B4-BE49-F238E27FC236}">
                <a16:creationId xmlns:a16="http://schemas.microsoft.com/office/drawing/2014/main" id="{DDFCA4EB-1366-4CED-982D-0328DF28D459}"/>
              </a:ext>
            </a:extLst>
          </p:cNvPr>
          <p:cNvSpPr/>
          <p:nvPr/>
        </p:nvSpPr>
        <p:spPr>
          <a:xfrm>
            <a:off x="673770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8" name="矩形: 圆角 124">
            <a:extLst>
              <a:ext uri="{FF2B5EF4-FFF2-40B4-BE49-F238E27FC236}">
                <a16:creationId xmlns:a16="http://schemas.microsoft.com/office/drawing/2014/main" id="{EC92D141-D08A-42C1-976C-1A1DFF7A2A21}"/>
              </a:ext>
            </a:extLst>
          </p:cNvPr>
          <p:cNvSpPr/>
          <p:nvPr/>
        </p:nvSpPr>
        <p:spPr>
          <a:xfrm>
            <a:off x="7631761"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9" name="TextBox 48">
            <a:extLst>
              <a:ext uri="{FF2B5EF4-FFF2-40B4-BE49-F238E27FC236}">
                <a16:creationId xmlns:a16="http://schemas.microsoft.com/office/drawing/2014/main" id="{0574E3B7-ABBA-4E07-9E07-4C75294D1475}"/>
              </a:ext>
            </a:extLst>
          </p:cNvPr>
          <p:cNvSpPr txBox="1"/>
          <p:nvPr/>
        </p:nvSpPr>
        <p:spPr>
          <a:xfrm>
            <a:off x="7349246" y="3742583"/>
            <a:ext cx="356188" cy="369332"/>
          </a:xfrm>
          <a:prstGeom prst="rect">
            <a:avLst/>
          </a:prstGeom>
          <a:noFill/>
        </p:spPr>
        <p:txBody>
          <a:bodyPr wrap="none" rtlCol="0">
            <a:spAutoFit/>
          </a:bodyPr>
          <a:lstStyle/>
          <a:p>
            <a:r>
              <a:rPr lang="en-US" altLang="ko-KR" dirty="0"/>
              <a:t>…</a:t>
            </a:r>
            <a:endParaRPr lang="ko-KR" altLang="en-US" dirty="0"/>
          </a:p>
        </p:txBody>
      </p:sp>
      <p:sp>
        <p:nvSpPr>
          <p:cNvPr id="50" name="矩形: 圆角 124">
            <a:extLst>
              <a:ext uri="{FF2B5EF4-FFF2-40B4-BE49-F238E27FC236}">
                <a16:creationId xmlns:a16="http://schemas.microsoft.com/office/drawing/2014/main" id="{74451186-980F-4DF6-996F-32BC0F4536D1}"/>
              </a:ext>
            </a:extLst>
          </p:cNvPr>
          <p:cNvSpPr/>
          <p:nvPr/>
        </p:nvSpPr>
        <p:spPr>
          <a:xfrm>
            <a:off x="5292080" y="5175375"/>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51" name="矩形: 圆角 124">
            <a:extLst>
              <a:ext uri="{FF2B5EF4-FFF2-40B4-BE49-F238E27FC236}">
                <a16:creationId xmlns:a16="http://schemas.microsoft.com/office/drawing/2014/main" id="{4EA54A8D-AD87-4D68-9D30-493BF81DD2E4}"/>
              </a:ext>
            </a:extLst>
          </p:cNvPr>
          <p:cNvSpPr/>
          <p:nvPr/>
        </p:nvSpPr>
        <p:spPr>
          <a:xfrm>
            <a:off x="6012160"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2" name="矩形: 圆角 124">
            <a:extLst>
              <a:ext uri="{FF2B5EF4-FFF2-40B4-BE49-F238E27FC236}">
                <a16:creationId xmlns:a16="http://schemas.microsoft.com/office/drawing/2014/main" id="{59302FB7-2511-4E9D-8C18-5566080B1129}"/>
              </a:ext>
            </a:extLst>
          </p:cNvPr>
          <p:cNvSpPr/>
          <p:nvPr/>
        </p:nvSpPr>
        <p:spPr>
          <a:xfrm>
            <a:off x="6767111"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5" name="矩形: 圆角 124">
            <a:extLst>
              <a:ext uri="{FF2B5EF4-FFF2-40B4-BE49-F238E27FC236}">
                <a16:creationId xmlns:a16="http://schemas.microsoft.com/office/drawing/2014/main" id="{AD277621-C801-4222-8010-4C8DE7076B00}"/>
              </a:ext>
            </a:extLst>
          </p:cNvPr>
          <p:cNvSpPr/>
          <p:nvPr/>
        </p:nvSpPr>
        <p:spPr>
          <a:xfrm>
            <a:off x="1259632" y="5208470"/>
            <a:ext cx="2016224" cy="1030430"/>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Daily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 </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증분</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p:txBody>
      </p:sp>
      <p:cxnSp>
        <p:nvCxnSpPr>
          <p:cNvPr id="62" name="연결선: 구부러짐 61">
            <a:extLst>
              <a:ext uri="{FF2B5EF4-FFF2-40B4-BE49-F238E27FC236}">
                <a16:creationId xmlns:a16="http://schemas.microsoft.com/office/drawing/2014/main" id="{EB428489-A860-4997-A71F-B7ECC2DC8766}"/>
              </a:ext>
            </a:extLst>
          </p:cNvPr>
          <p:cNvCxnSpPr>
            <a:stCxn id="50" idx="2"/>
            <a:endCxn id="51" idx="2"/>
          </p:cNvCxnSpPr>
          <p:nvPr/>
        </p:nvCxnSpPr>
        <p:spPr>
          <a:xfrm rot="16200000" flipH="1">
            <a:off x="5991041" y="5613628"/>
            <a:ext cx="7368" cy="720080"/>
          </a:xfrm>
          <a:prstGeom prst="curvedConnector3">
            <a:avLst>
              <a:gd name="adj1" fmla="val 320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FB506BF9-F8BA-4F5D-980E-410A3F2C6F1E}"/>
              </a:ext>
            </a:extLst>
          </p:cNvPr>
          <p:cNvCxnSpPr>
            <a:cxnSpLocks/>
            <a:stCxn id="51" idx="2"/>
            <a:endCxn id="52" idx="2"/>
          </p:cNvCxnSpPr>
          <p:nvPr/>
        </p:nvCxnSpPr>
        <p:spPr>
          <a:xfrm rot="16200000" flipH="1">
            <a:off x="6732240" y="5599876"/>
            <a:ext cx="12700" cy="75495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앱 및 웹 사이트를위한 스톱워치 타이머 라인 아트 아이콘 로열티 무료 사진, 그림, 이미지 그리고 스톡포토그래피. Image  49796815.">
            <a:extLst>
              <a:ext uri="{FF2B5EF4-FFF2-40B4-BE49-F238E27FC236}">
                <a16:creationId xmlns:a16="http://schemas.microsoft.com/office/drawing/2014/main" id="{39C4AEAB-D841-4D8D-94AC-654389A233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949" y="3231324"/>
            <a:ext cx="343479" cy="343479"/>
          </a:xfrm>
          <a:prstGeom prst="rect">
            <a:avLst/>
          </a:prstGeom>
          <a:noFill/>
          <a:effectLst>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34" name="矩形: 圆角 124">
            <a:extLst>
              <a:ext uri="{FF2B5EF4-FFF2-40B4-BE49-F238E27FC236}">
                <a16:creationId xmlns:a16="http://schemas.microsoft.com/office/drawing/2014/main" id="{E779C869-0803-4C1C-9241-D93125D210F2}"/>
              </a:ext>
            </a:extLst>
          </p:cNvPr>
          <p:cNvSpPr/>
          <p:nvPr/>
        </p:nvSpPr>
        <p:spPr>
          <a:xfrm>
            <a:off x="1259632" y="4009531"/>
            <a:ext cx="2016223" cy="104793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Monthly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매월 </a:t>
            </a: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전체</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p:txBody>
      </p:sp>
      <p:cxnSp>
        <p:nvCxnSpPr>
          <p:cNvPr id="103" name="연결선: 꺾임 102">
            <a:extLst>
              <a:ext uri="{FF2B5EF4-FFF2-40B4-BE49-F238E27FC236}">
                <a16:creationId xmlns:a16="http://schemas.microsoft.com/office/drawing/2014/main" id="{063E9253-DDD4-4FDA-8B58-C3D92838393F}"/>
              </a:ext>
            </a:extLst>
          </p:cNvPr>
          <p:cNvCxnSpPr>
            <a:cxnSpLocks/>
            <a:endCxn id="34" idx="1"/>
          </p:cNvCxnSpPr>
          <p:nvPr/>
        </p:nvCxnSpPr>
        <p:spPr>
          <a:xfrm rot="16200000" flipH="1">
            <a:off x="783781" y="4057647"/>
            <a:ext cx="807688" cy="144014"/>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41C141AA-BA97-4D79-A618-9040893811B2}"/>
              </a:ext>
            </a:extLst>
          </p:cNvPr>
          <p:cNvCxnSpPr>
            <a:cxnSpLocks/>
            <a:endCxn id="55" idx="1"/>
          </p:cNvCxnSpPr>
          <p:nvPr/>
        </p:nvCxnSpPr>
        <p:spPr>
          <a:xfrm rot="16200000" flipH="1">
            <a:off x="123324" y="4587377"/>
            <a:ext cx="2020286" cy="252329"/>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64104DD-420C-4436-A4FC-0DC0D1AEB230}"/>
              </a:ext>
            </a:extLst>
          </p:cNvPr>
          <p:cNvCxnSpPr>
            <a:cxnSpLocks/>
          </p:cNvCxnSpPr>
          <p:nvPr/>
        </p:nvCxnSpPr>
        <p:spPr>
          <a:xfrm>
            <a:off x="3274812" y="6093296"/>
            <a:ext cx="2369526"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圆角 124">
            <a:extLst>
              <a:ext uri="{FF2B5EF4-FFF2-40B4-BE49-F238E27FC236}">
                <a16:creationId xmlns:a16="http://schemas.microsoft.com/office/drawing/2014/main" id="{AF9963C3-D9A8-4C08-AB4C-DC6CB6A70BB2}"/>
              </a:ext>
            </a:extLst>
          </p:cNvPr>
          <p:cNvSpPr/>
          <p:nvPr/>
        </p:nvSpPr>
        <p:spPr>
          <a:xfrm>
            <a:off x="900196" y="3143252"/>
            <a:ext cx="2375660"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백업 스크립트</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(Crontab)</a:t>
            </a:r>
          </a:p>
        </p:txBody>
      </p:sp>
      <p:sp>
        <p:nvSpPr>
          <p:cNvPr id="44" name="TextBox 43">
            <a:extLst>
              <a:ext uri="{FF2B5EF4-FFF2-40B4-BE49-F238E27FC236}">
                <a16:creationId xmlns:a16="http://schemas.microsoft.com/office/drawing/2014/main" id="{53579C88-8729-4E8D-8DDE-8556FA47D0AA}"/>
              </a:ext>
            </a:extLst>
          </p:cNvPr>
          <p:cNvSpPr txBox="1"/>
          <p:nvPr/>
        </p:nvSpPr>
        <p:spPr>
          <a:xfrm>
            <a:off x="4074346" y="5746638"/>
            <a:ext cx="646331" cy="369332"/>
          </a:xfrm>
          <a:prstGeom prst="rect">
            <a:avLst/>
          </a:prstGeom>
          <a:noFill/>
        </p:spPr>
        <p:txBody>
          <a:bodyPr wrap="none" rtlCol="0">
            <a:spAutoFit/>
          </a:bodyPr>
          <a:lstStyle/>
          <a:p>
            <a:r>
              <a:rPr lang="ko-KR" altLang="en-US" dirty="0">
                <a:solidFill>
                  <a:srgbClr val="FF0000"/>
                </a:solidFill>
              </a:rPr>
              <a:t>백업</a:t>
            </a:r>
          </a:p>
        </p:txBody>
      </p:sp>
      <p:sp>
        <p:nvSpPr>
          <p:cNvPr id="53" name="Rectangle 163">
            <a:extLst>
              <a:ext uri="{FF2B5EF4-FFF2-40B4-BE49-F238E27FC236}">
                <a16:creationId xmlns:a16="http://schemas.microsoft.com/office/drawing/2014/main" id="{B63ADD8B-BBF5-47C1-9523-E1B57F2E59CE}"/>
              </a:ext>
            </a:extLst>
          </p:cNvPr>
          <p:cNvSpPr>
            <a:spLocks noChangeArrowheads="1"/>
          </p:cNvSpPr>
          <p:nvPr/>
        </p:nvSpPr>
        <p:spPr bwMode="auto">
          <a:xfrm>
            <a:off x="1340530" y="1164180"/>
            <a:ext cx="1863317" cy="311619"/>
          </a:xfrm>
          <a:prstGeom prst="rect">
            <a:avLst/>
          </a:prstGeom>
          <a:solidFill>
            <a:srgbClr val="A6C6DE"/>
          </a:solidFill>
          <a:ln w="9525">
            <a:noFill/>
            <a:miter lim="800000"/>
            <a:headEnd/>
            <a:tailEnd/>
          </a:ln>
        </p:spPr>
        <p:txBody>
          <a:bodyPr wrap="none" anchor="ctr"/>
          <a:lstStyle/>
          <a:p>
            <a:pPr algn="ctr"/>
            <a:r>
              <a:rPr lang="en-US" altLang="ko-KR" sz="1400" dirty="0"/>
              <a:t>/data/</a:t>
            </a:r>
            <a:r>
              <a:rPr lang="en-US" altLang="ko-KR" sz="1400" dirty="0" err="1"/>
              <a:t>dbs</a:t>
            </a:r>
            <a:r>
              <a:rPr lang="en-US" altLang="ko-KR" sz="1400" dirty="0"/>
              <a:t> (400GB)</a:t>
            </a:r>
          </a:p>
        </p:txBody>
      </p:sp>
      <p:sp>
        <p:nvSpPr>
          <p:cNvPr id="54" name="Rectangle 163">
            <a:extLst>
              <a:ext uri="{FF2B5EF4-FFF2-40B4-BE49-F238E27FC236}">
                <a16:creationId xmlns:a16="http://schemas.microsoft.com/office/drawing/2014/main" id="{B6C46486-709A-408F-947D-2FBBB282CE7F}"/>
              </a:ext>
            </a:extLst>
          </p:cNvPr>
          <p:cNvSpPr>
            <a:spLocks noChangeArrowheads="1"/>
          </p:cNvSpPr>
          <p:nvPr/>
        </p:nvSpPr>
        <p:spPr bwMode="auto">
          <a:xfrm>
            <a:off x="5228963" y="1013585"/>
            <a:ext cx="1863317" cy="311619"/>
          </a:xfrm>
          <a:prstGeom prst="rect">
            <a:avLst/>
          </a:prstGeom>
          <a:solidFill>
            <a:srgbClr val="A6C6DE"/>
          </a:solidFill>
          <a:ln w="9525">
            <a:noFill/>
            <a:miter lim="800000"/>
            <a:headEnd/>
            <a:tailEnd/>
          </a:ln>
        </p:spPr>
        <p:txBody>
          <a:bodyPr wrap="none" anchor="ctr"/>
          <a:lstStyle/>
          <a:p>
            <a:pPr algn="ctr"/>
            <a:r>
              <a:rPr lang="en-US" altLang="ko-KR" sz="1400" dirty="0"/>
              <a:t>/backup (1TB)</a:t>
            </a:r>
            <a:endParaRPr lang="ko-KR" altLang="en-US" sz="1400" dirty="0"/>
          </a:p>
        </p:txBody>
      </p:sp>
    </p:spTree>
    <p:extLst>
      <p:ext uri="{BB962C8B-B14F-4D97-AF65-F5344CB8AC3E}">
        <p14:creationId xmlns:p14="http://schemas.microsoft.com/office/powerpoint/2010/main" val="2754162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2">
            <a:extLst>
              <a:ext uri="{FF2B5EF4-FFF2-40B4-BE49-F238E27FC236}">
                <a16:creationId xmlns:a16="http://schemas.microsoft.com/office/drawing/2014/main" id="{FA131149-A7BC-422B-9CC8-A68B84A5FC4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grpSp>
        <p:nvGrpSpPr>
          <p:cNvPr id="32" name="Group 116">
            <a:extLst>
              <a:ext uri="{FF2B5EF4-FFF2-40B4-BE49-F238E27FC236}">
                <a16:creationId xmlns:a16="http://schemas.microsoft.com/office/drawing/2014/main" id="{D8E612F4-BCD1-4DE9-B608-7BD7C159A06C}"/>
              </a:ext>
            </a:extLst>
          </p:cNvPr>
          <p:cNvGrpSpPr>
            <a:grpSpLocks/>
          </p:cNvGrpSpPr>
          <p:nvPr/>
        </p:nvGrpSpPr>
        <p:grpSpPr bwMode="auto">
          <a:xfrm rot="5400000">
            <a:off x="-1607134" y="2981804"/>
            <a:ext cx="5040560" cy="1182424"/>
            <a:chOff x="2071" y="4666"/>
            <a:chExt cx="209" cy="390"/>
          </a:xfrm>
        </p:grpSpPr>
        <p:sp>
          <p:nvSpPr>
            <p:cNvPr id="34" name="AutoShape 48">
              <a:extLst>
                <a:ext uri="{FF2B5EF4-FFF2-40B4-BE49-F238E27FC236}">
                  <a16:creationId xmlns:a16="http://schemas.microsoft.com/office/drawing/2014/main" id="{A6EB851C-7646-4B56-88E4-12397843E944}"/>
                </a:ext>
              </a:extLst>
            </p:cNvPr>
            <p:cNvSpPr>
              <a:spLocks noChangeArrowheads="1"/>
            </p:cNvSpPr>
            <p:nvPr/>
          </p:nvSpPr>
          <p:spPr bwMode="gray">
            <a:xfrm rot="35273" flipV="1">
              <a:off x="2071" y="4666"/>
              <a:ext cx="209" cy="330"/>
            </a:xfrm>
            <a:prstGeom prst="rightArrow">
              <a:avLst>
                <a:gd name="adj1" fmla="val 46602"/>
                <a:gd name="adj2" fmla="val 28477"/>
              </a:avLst>
            </a:prstGeom>
            <a:gradFill rotWithShape="1">
              <a:gsLst>
                <a:gs pos="0">
                  <a:srgbClr val="EAEAEA"/>
                </a:gs>
                <a:gs pos="100000">
                  <a:srgbClr val="B2B2B2"/>
                </a:gs>
              </a:gsLst>
              <a:lin ang="0" scaled="1"/>
            </a:gradFill>
            <a:ln w="9525">
              <a:noFill/>
              <a:miter lim="800000"/>
              <a:headEnd/>
              <a:tailEnd/>
            </a:ln>
          </p:spPr>
          <p:txBody>
            <a:bodyPr rot="10800000" vert="eaVert" wrap="none" bIns="0" anchor="ctr"/>
            <a:lstStyle/>
            <a:p>
              <a:pPr algn="ctr"/>
              <a:endParaRPr lang="ko-KR" altLang="ko-KR"/>
            </a:p>
          </p:txBody>
        </p:sp>
        <p:sp>
          <p:nvSpPr>
            <p:cNvPr id="33" name="Rectangle 56">
              <a:extLst>
                <a:ext uri="{FF2B5EF4-FFF2-40B4-BE49-F238E27FC236}">
                  <a16:creationId xmlns:a16="http://schemas.microsoft.com/office/drawing/2014/main" id="{8C059052-DAC5-473B-93E2-7B64D9530DC7}"/>
                </a:ext>
              </a:extLst>
            </p:cNvPr>
            <p:cNvSpPr>
              <a:spLocks noChangeArrowheads="1"/>
            </p:cNvSpPr>
            <p:nvPr/>
          </p:nvSpPr>
          <p:spPr bwMode="auto">
            <a:xfrm>
              <a:off x="2166" y="4963"/>
              <a:ext cx="0" cy="93"/>
            </a:xfrm>
            <a:prstGeom prst="rect">
              <a:avLst/>
            </a:prstGeom>
            <a:noFill/>
            <a:ln w="3175" algn="ctr">
              <a:noFill/>
              <a:miter lim="800000"/>
              <a:headEnd/>
              <a:tailEnd/>
            </a:ln>
          </p:spPr>
          <p:txBody>
            <a:bodyPr wrap="none" lIns="0" tIns="0" rIns="0" bIns="0">
              <a:spAutoFit/>
            </a:bodyPr>
            <a:lstStyle/>
            <a:p>
              <a:pPr algn="ctr"/>
              <a:endParaRPr lang="ko-KR" altLang="en-US" sz="1000" dirty="0">
                <a:solidFill>
                  <a:srgbClr val="000000"/>
                </a:solidFill>
                <a:latin typeface="나눔고딕 ExtraBold" pitchFamily="50" charset="-127"/>
                <a:ea typeface="나눔고딕 ExtraBold" pitchFamily="50" charset="-127"/>
              </a:endParaRPr>
            </a:p>
          </p:txBody>
        </p:sp>
      </p:gr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(2/3)</a:t>
            </a:r>
            <a:r>
              <a:rPr lang="ko-KR" altLang="en-US" sz="2000" dirty="0">
                <a:latin typeface="+mj-ea"/>
              </a:rPr>
              <a:t> </a:t>
            </a:r>
            <a:r>
              <a:rPr lang="en-US" altLang="ko-KR" sz="2000" dirty="0">
                <a:latin typeface="+mj-ea"/>
              </a:rPr>
              <a:t>– </a:t>
            </a:r>
            <a:r>
              <a:rPr lang="ko-KR" altLang="en-US" sz="2000" dirty="0">
                <a:latin typeface="+mj-ea"/>
              </a:rPr>
              <a:t>스크립트 등록</a:t>
            </a:r>
          </a:p>
        </p:txBody>
      </p:sp>
      <p:sp>
        <p:nvSpPr>
          <p:cNvPr id="57" name="Rectangle 159">
            <a:extLst>
              <a:ext uri="{FF2B5EF4-FFF2-40B4-BE49-F238E27FC236}">
                <a16:creationId xmlns:a16="http://schemas.microsoft.com/office/drawing/2014/main" id="{47E57FCC-0006-4ECD-AFC9-E05BB322E399}"/>
              </a:ext>
            </a:extLst>
          </p:cNvPr>
          <p:cNvSpPr>
            <a:spLocks noChangeArrowheads="1"/>
          </p:cNvSpPr>
          <p:nvPr/>
        </p:nvSpPr>
        <p:spPr bwMode="auto">
          <a:xfrm>
            <a:off x="393943" y="1202923"/>
            <a:ext cx="8354521" cy="1187476"/>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8" name="Rectangle 160">
            <a:extLst>
              <a:ext uri="{FF2B5EF4-FFF2-40B4-BE49-F238E27FC236}">
                <a16:creationId xmlns:a16="http://schemas.microsoft.com/office/drawing/2014/main" id="{E5AB8DF0-97D2-4F34-81F0-7F8FDFE9614C}"/>
              </a:ext>
            </a:extLst>
          </p:cNvPr>
          <p:cNvSpPr>
            <a:spLocks noChangeArrowheads="1"/>
          </p:cNvSpPr>
          <p:nvPr/>
        </p:nvSpPr>
        <p:spPr bwMode="auto">
          <a:xfrm>
            <a:off x="446496" y="1370620"/>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9" name="Rectangle 161">
            <a:extLst>
              <a:ext uri="{FF2B5EF4-FFF2-40B4-BE49-F238E27FC236}">
                <a16:creationId xmlns:a16="http://schemas.microsoft.com/office/drawing/2014/main" id="{282C1501-5BE2-457B-804B-9A411D22A643}"/>
              </a:ext>
            </a:extLst>
          </p:cNvPr>
          <p:cNvSpPr>
            <a:spLocks noChangeArrowheads="1"/>
          </p:cNvSpPr>
          <p:nvPr/>
        </p:nvSpPr>
        <p:spPr bwMode="gray">
          <a:xfrm>
            <a:off x="1837409" y="1484589"/>
            <a:ext cx="7053479" cy="630942"/>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/crontab</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25 6    *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 )</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52 6    1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 )</a:t>
            </a:r>
          </a:p>
        </p:txBody>
      </p:sp>
      <p:sp>
        <p:nvSpPr>
          <p:cNvPr id="60" name="Rectangle 163">
            <a:extLst>
              <a:ext uri="{FF2B5EF4-FFF2-40B4-BE49-F238E27FC236}">
                <a16:creationId xmlns:a16="http://schemas.microsoft.com/office/drawing/2014/main" id="{57CB0542-E90E-419B-9B2F-F704E6B12000}"/>
              </a:ext>
            </a:extLst>
          </p:cNvPr>
          <p:cNvSpPr>
            <a:spLocks noChangeArrowheads="1"/>
          </p:cNvSpPr>
          <p:nvPr/>
        </p:nvSpPr>
        <p:spPr bwMode="gray">
          <a:xfrm>
            <a:off x="504328" y="1604036"/>
            <a:ext cx="1082481" cy="401113"/>
          </a:xfrm>
          <a:prstGeom prst="rect">
            <a:avLst/>
          </a:prstGeom>
          <a:noFill/>
          <a:ln w="6350" algn="ctr">
            <a:noFill/>
            <a:miter lim="800000"/>
            <a:headEnd/>
            <a:tailEnd/>
          </a:ln>
        </p:spPr>
        <p:txBody>
          <a:bodyPr lIns="0" tIns="0" rIns="0" bIns="0" anchor="ctr">
            <a:spAutoFit/>
          </a:bodyPr>
          <a:lstStyle/>
          <a:p>
            <a:pPr algn="ctr" latinLnBrk="0"/>
            <a:r>
              <a:rPr lang="en-US" altLang="ko-KR" sz="1300" b="1" dirty="0">
                <a:solidFill>
                  <a:srgbClr val="0066CC"/>
                </a:solidFill>
                <a:latin typeface="나눔고딕 ExtraBold" pitchFamily="50" charset="-127"/>
                <a:ea typeface="나눔고딕 ExtraBold" pitchFamily="50" charset="-127"/>
              </a:rPr>
              <a:t>crontab</a:t>
            </a: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61" name="Line 164">
            <a:extLst>
              <a:ext uri="{FF2B5EF4-FFF2-40B4-BE49-F238E27FC236}">
                <a16:creationId xmlns:a16="http://schemas.microsoft.com/office/drawing/2014/main" id="{58139D21-F6ED-4050-9679-A54B19C17BB3}"/>
              </a:ext>
            </a:extLst>
          </p:cNvPr>
          <p:cNvSpPr>
            <a:spLocks noChangeShapeType="1"/>
          </p:cNvSpPr>
          <p:nvPr/>
        </p:nvSpPr>
        <p:spPr bwMode="gray">
          <a:xfrm>
            <a:off x="452428" y="1375152"/>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63" name="Picture 165" descr="그림3 copy">
            <a:extLst>
              <a:ext uri="{FF2B5EF4-FFF2-40B4-BE49-F238E27FC236}">
                <a16:creationId xmlns:a16="http://schemas.microsoft.com/office/drawing/2014/main" id="{741992F2-BF77-446E-A004-CE9FB8092B04}"/>
              </a:ext>
            </a:extLst>
          </p:cNvPr>
          <p:cNvPicPr>
            <a:picLocks noChangeAspect="1" noChangeArrowheads="1"/>
          </p:cNvPicPr>
          <p:nvPr/>
        </p:nvPicPr>
        <p:blipFill>
          <a:blip r:embed="rId3" cstate="print">
            <a:grayscl/>
          </a:blip>
          <a:srcRect/>
          <a:stretch>
            <a:fillRect/>
          </a:stretch>
        </p:blipFill>
        <p:spPr bwMode="auto">
          <a:xfrm>
            <a:off x="1619485" y="1612855"/>
            <a:ext cx="260982" cy="378098"/>
          </a:xfrm>
          <a:prstGeom prst="rect">
            <a:avLst/>
          </a:prstGeom>
          <a:noFill/>
          <a:ln w="9525">
            <a:noFill/>
            <a:miter lim="800000"/>
            <a:headEnd/>
            <a:tailEnd/>
          </a:ln>
        </p:spPr>
      </p:pic>
      <p:sp>
        <p:nvSpPr>
          <p:cNvPr id="65" name="Rectangle 159">
            <a:extLst>
              <a:ext uri="{FF2B5EF4-FFF2-40B4-BE49-F238E27FC236}">
                <a16:creationId xmlns:a16="http://schemas.microsoft.com/office/drawing/2014/main" id="{D11148F8-B446-4531-B507-4FF068984B64}"/>
              </a:ext>
            </a:extLst>
          </p:cNvPr>
          <p:cNvSpPr>
            <a:spLocks noChangeArrowheads="1"/>
          </p:cNvSpPr>
          <p:nvPr/>
        </p:nvSpPr>
        <p:spPr bwMode="auto">
          <a:xfrm>
            <a:off x="393943" y="2643180"/>
            <a:ext cx="8354522" cy="1361884"/>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6" name="Rectangle 160">
            <a:extLst>
              <a:ext uri="{FF2B5EF4-FFF2-40B4-BE49-F238E27FC236}">
                <a16:creationId xmlns:a16="http://schemas.microsoft.com/office/drawing/2014/main" id="{147666E1-364D-4A75-A126-146E19BB81F2}"/>
              </a:ext>
            </a:extLst>
          </p:cNvPr>
          <p:cNvSpPr>
            <a:spLocks noChangeArrowheads="1"/>
          </p:cNvSpPr>
          <p:nvPr/>
        </p:nvSpPr>
        <p:spPr bwMode="auto">
          <a:xfrm>
            <a:off x="446562" y="2890389"/>
            <a:ext cx="1225491" cy="884857"/>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7" name="Rectangle 161">
            <a:extLst>
              <a:ext uri="{FF2B5EF4-FFF2-40B4-BE49-F238E27FC236}">
                <a16:creationId xmlns:a16="http://schemas.microsoft.com/office/drawing/2014/main" id="{E37237B1-C64F-48CD-9484-16AD123B7B99}"/>
              </a:ext>
            </a:extLst>
          </p:cNvPr>
          <p:cNvSpPr>
            <a:spLocks noChangeArrowheads="1"/>
          </p:cNvSpPr>
          <p:nvPr/>
        </p:nvSpPr>
        <p:spPr bwMode="gray">
          <a:xfrm>
            <a:off x="1838222" y="2802483"/>
            <a:ext cx="6983842" cy="1077218"/>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backup_full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/opt/bin/backup_full.sh</a:t>
            </a:r>
          </a:p>
        </p:txBody>
      </p:sp>
      <p:sp>
        <p:nvSpPr>
          <p:cNvPr id="69" name="Rectangle 163">
            <a:extLst>
              <a:ext uri="{FF2B5EF4-FFF2-40B4-BE49-F238E27FC236}">
                <a16:creationId xmlns:a16="http://schemas.microsoft.com/office/drawing/2014/main" id="{06C1295A-9CF9-4432-B41C-94B8BFEF46F1}"/>
              </a:ext>
            </a:extLst>
          </p:cNvPr>
          <p:cNvSpPr>
            <a:spLocks noChangeArrowheads="1"/>
          </p:cNvSpPr>
          <p:nvPr/>
        </p:nvSpPr>
        <p:spPr bwMode="gray">
          <a:xfrm>
            <a:off x="537065" y="3132191"/>
            <a:ext cx="108306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전체 백업</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70" name="Line 164">
            <a:extLst>
              <a:ext uri="{FF2B5EF4-FFF2-40B4-BE49-F238E27FC236}">
                <a16:creationId xmlns:a16="http://schemas.microsoft.com/office/drawing/2014/main" id="{82147E3E-94AB-4AC3-A5F3-DDAD69C1D5A1}"/>
              </a:ext>
            </a:extLst>
          </p:cNvPr>
          <p:cNvSpPr>
            <a:spLocks noChangeShapeType="1"/>
          </p:cNvSpPr>
          <p:nvPr/>
        </p:nvSpPr>
        <p:spPr bwMode="gray">
          <a:xfrm>
            <a:off x="452497" y="2892679"/>
            <a:ext cx="145397" cy="112181"/>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1" name="Picture 165" descr="그림3 copy">
            <a:extLst>
              <a:ext uri="{FF2B5EF4-FFF2-40B4-BE49-F238E27FC236}">
                <a16:creationId xmlns:a16="http://schemas.microsoft.com/office/drawing/2014/main" id="{3407F5D8-8F52-4FAE-92D2-255832ADB085}"/>
              </a:ext>
            </a:extLst>
          </p:cNvPr>
          <p:cNvPicPr>
            <a:picLocks noChangeAspect="1" noChangeArrowheads="1"/>
          </p:cNvPicPr>
          <p:nvPr/>
        </p:nvPicPr>
        <p:blipFill>
          <a:blip r:embed="rId3" cstate="print">
            <a:grayscl/>
          </a:blip>
          <a:srcRect/>
          <a:stretch>
            <a:fillRect/>
          </a:stretch>
        </p:blipFill>
        <p:spPr bwMode="auto">
          <a:xfrm>
            <a:off x="1624716" y="3192916"/>
            <a:ext cx="261122" cy="366306"/>
          </a:xfrm>
          <a:prstGeom prst="rect">
            <a:avLst/>
          </a:prstGeom>
          <a:noFill/>
          <a:ln w="9525">
            <a:noFill/>
            <a:miter lim="800000"/>
            <a:headEnd/>
            <a:tailEnd/>
          </a:ln>
        </p:spPr>
      </p:pic>
      <p:sp>
        <p:nvSpPr>
          <p:cNvPr id="73" name="Rectangle 159">
            <a:extLst>
              <a:ext uri="{FF2B5EF4-FFF2-40B4-BE49-F238E27FC236}">
                <a16:creationId xmlns:a16="http://schemas.microsoft.com/office/drawing/2014/main" id="{DD18F1A8-5715-4496-8DC4-88BB56D28271}"/>
              </a:ext>
            </a:extLst>
          </p:cNvPr>
          <p:cNvSpPr>
            <a:spLocks noChangeArrowheads="1"/>
          </p:cNvSpPr>
          <p:nvPr/>
        </p:nvSpPr>
        <p:spPr bwMode="auto">
          <a:xfrm>
            <a:off x="478382" y="4221088"/>
            <a:ext cx="8270082" cy="1440160"/>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4" name="Rectangle 160">
            <a:extLst>
              <a:ext uri="{FF2B5EF4-FFF2-40B4-BE49-F238E27FC236}">
                <a16:creationId xmlns:a16="http://schemas.microsoft.com/office/drawing/2014/main" id="{EB7F9B39-97A7-429D-80BC-FD992296C92E}"/>
              </a:ext>
            </a:extLst>
          </p:cNvPr>
          <p:cNvSpPr>
            <a:spLocks noChangeArrowheads="1"/>
          </p:cNvSpPr>
          <p:nvPr/>
        </p:nvSpPr>
        <p:spPr bwMode="auto">
          <a:xfrm>
            <a:off x="452752" y="4510194"/>
            <a:ext cx="1223485" cy="863022"/>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5" name="Rectangle 161">
            <a:extLst>
              <a:ext uri="{FF2B5EF4-FFF2-40B4-BE49-F238E27FC236}">
                <a16:creationId xmlns:a16="http://schemas.microsoft.com/office/drawing/2014/main" id="{5DD95E3D-CE6E-42E4-83CE-68E334F028C1}"/>
              </a:ext>
            </a:extLst>
          </p:cNvPr>
          <p:cNvSpPr>
            <a:spLocks noChangeArrowheads="1"/>
          </p:cNvSpPr>
          <p:nvPr/>
        </p:nvSpPr>
        <p:spPr bwMode="gray">
          <a:xfrm>
            <a:off x="1842133" y="4288884"/>
            <a:ext cx="6973537" cy="1300356"/>
          </a:xfrm>
          <a:prstGeom prst="rect">
            <a:avLst/>
          </a:prstGeom>
          <a:noFill/>
          <a:ln w="6350" algn="ctr">
            <a:noFill/>
            <a:miter lim="800000"/>
            <a:headEnd/>
            <a:tailEnd/>
          </a:ln>
        </p:spPr>
        <p:txBody>
          <a:bodyPr wrap="square" lIns="0" tIns="0" rIns="0" bIns="0" anchor="ctr">
            <a:spAutoFit/>
          </a:bodyPr>
          <a:lstStyle/>
          <a:p>
            <a:pPr marL="133350" indent="-133350" defTabSz="1584325" latinLnBrk="0">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backup_inc</a:t>
            </a:r>
            <a:endParaRPr lang="ko-KR"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/opt/bin/backup_inc.sh</a:t>
            </a:r>
          </a:p>
        </p:txBody>
      </p:sp>
      <p:sp>
        <p:nvSpPr>
          <p:cNvPr id="76" name="Rectangle 163">
            <a:extLst>
              <a:ext uri="{FF2B5EF4-FFF2-40B4-BE49-F238E27FC236}">
                <a16:creationId xmlns:a16="http://schemas.microsoft.com/office/drawing/2014/main" id="{3818690D-6257-49B3-8503-E5BD53C5DC35}"/>
              </a:ext>
            </a:extLst>
          </p:cNvPr>
          <p:cNvSpPr>
            <a:spLocks noChangeArrowheads="1"/>
          </p:cNvSpPr>
          <p:nvPr/>
        </p:nvSpPr>
        <p:spPr bwMode="gray">
          <a:xfrm>
            <a:off x="516444" y="4732647"/>
            <a:ext cx="1081288"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증분 백업</a:t>
            </a:r>
            <a:br>
              <a:rPr lang="ko-KR" altLang="en-US" sz="1300" b="1" dirty="0">
                <a:solidFill>
                  <a:srgbClr val="0066CC"/>
                </a:solidFill>
                <a:latin typeface="나눔고딕 ExtraBold" pitchFamily="50" charset="-127"/>
                <a:ea typeface="나눔고딕 ExtraBold" pitchFamily="50" charset="-127"/>
              </a:rPr>
            </a:br>
            <a:r>
              <a:rPr lang="ko-KR" altLang="en-US" sz="1300" b="1" dirty="0">
                <a:solidFill>
                  <a:srgbClr val="0066CC"/>
                </a:solidFill>
                <a:latin typeface="나눔고딕 ExtraBold" pitchFamily="50" charset="-127"/>
                <a:ea typeface="나눔고딕 ExtraBold" pitchFamily="50" charset="-127"/>
              </a:rPr>
              <a:t>등록</a:t>
            </a:r>
            <a:endParaRPr lang="en-US" altLang="ko-KR" sz="1300" b="1" dirty="0">
              <a:solidFill>
                <a:srgbClr val="0066CC"/>
              </a:solidFill>
              <a:latin typeface="나눔고딕 ExtraBold" pitchFamily="50" charset="-127"/>
              <a:ea typeface="나눔고딕 ExtraBold" pitchFamily="50" charset="-127"/>
            </a:endParaRPr>
          </a:p>
        </p:txBody>
      </p:sp>
      <p:sp>
        <p:nvSpPr>
          <p:cNvPr id="77" name="Line 164">
            <a:extLst>
              <a:ext uri="{FF2B5EF4-FFF2-40B4-BE49-F238E27FC236}">
                <a16:creationId xmlns:a16="http://schemas.microsoft.com/office/drawing/2014/main" id="{618F2B27-83DF-4259-B45A-3D83D40832B3}"/>
              </a:ext>
            </a:extLst>
          </p:cNvPr>
          <p:cNvSpPr>
            <a:spLocks noChangeShapeType="1"/>
          </p:cNvSpPr>
          <p:nvPr/>
        </p:nvSpPr>
        <p:spPr bwMode="gray">
          <a:xfrm>
            <a:off x="458677" y="4512767"/>
            <a:ext cx="145159" cy="12604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8" name="Picture 165" descr="그림3 copy">
            <a:extLst>
              <a:ext uri="{FF2B5EF4-FFF2-40B4-BE49-F238E27FC236}">
                <a16:creationId xmlns:a16="http://schemas.microsoft.com/office/drawing/2014/main" id="{E86804A0-B314-4D9B-AF9D-B7AA68837BD7}"/>
              </a:ext>
            </a:extLst>
          </p:cNvPr>
          <p:cNvPicPr>
            <a:picLocks noChangeAspect="1" noChangeArrowheads="1"/>
          </p:cNvPicPr>
          <p:nvPr/>
        </p:nvPicPr>
        <p:blipFill>
          <a:blip r:embed="rId3" cstate="print">
            <a:grayscl/>
          </a:blip>
          <a:srcRect/>
          <a:stretch>
            <a:fillRect/>
          </a:stretch>
        </p:blipFill>
        <p:spPr bwMode="auto">
          <a:xfrm>
            <a:off x="1629060" y="4735275"/>
            <a:ext cx="260694" cy="411575"/>
          </a:xfrm>
          <a:prstGeom prst="rect">
            <a:avLst/>
          </a:prstGeom>
          <a:noFill/>
          <a:ln w="9525">
            <a:noFill/>
            <a:miter lim="800000"/>
            <a:headEnd/>
            <a:tailEnd/>
          </a:ln>
        </p:spPr>
      </p:pic>
      <p:sp>
        <p:nvSpPr>
          <p:cNvPr id="87" name="Rectangle 22">
            <a:extLst>
              <a:ext uri="{FF2B5EF4-FFF2-40B4-BE49-F238E27FC236}">
                <a16:creationId xmlns:a16="http://schemas.microsoft.com/office/drawing/2014/main" id="{137A476D-1292-4C04-96B0-DAF64B1B77E5}"/>
              </a:ext>
            </a:extLst>
          </p:cNvPr>
          <p:cNvSpPr>
            <a:spLocks noChangeArrowheads="1"/>
          </p:cNvSpPr>
          <p:nvPr/>
        </p:nvSpPr>
        <p:spPr bwMode="auto">
          <a:xfrm>
            <a:off x="6732240" y="2728065"/>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88" name="Rectangle 57">
            <a:extLst>
              <a:ext uri="{FF2B5EF4-FFF2-40B4-BE49-F238E27FC236}">
                <a16:creationId xmlns:a16="http://schemas.microsoft.com/office/drawing/2014/main" id="{0CE978EB-2070-4D93-AC28-9B861F58AC54}"/>
              </a:ext>
            </a:extLst>
          </p:cNvPr>
          <p:cNvSpPr>
            <a:spLocks noChangeArrowheads="1"/>
          </p:cNvSpPr>
          <p:nvPr/>
        </p:nvSpPr>
        <p:spPr bwMode="auto">
          <a:xfrm>
            <a:off x="6876256" y="3220172"/>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backup_full.sh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89" name="Picture 3" descr="j0432605[1]">
            <a:extLst>
              <a:ext uri="{FF2B5EF4-FFF2-40B4-BE49-F238E27FC236}">
                <a16:creationId xmlns:a16="http://schemas.microsoft.com/office/drawing/2014/main" id="{CB43758D-E747-43F6-A8AA-7570BBCBE070}"/>
              </a:ext>
            </a:extLst>
          </p:cNvPr>
          <p:cNvPicPr>
            <a:picLocks noChangeAspect="1" noChangeArrowheads="1"/>
          </p:cNvPicPr>
          <p:nvPr/>
        </p:nvPicPr>
        <p:blipFill>
          <a:blip r:embed="rId4" cstate="print"/>
          <a:srcRect/>
          <a:stretch>
            <a:fillRect/>
          </a:stretch>
        </p:blipFill>
        <p:spPr bwMode="auto">
          <a:xfrm>
            <a:off x="7452321" y="2762532"/>
            <a:ext cx="360040" cy="399426"/>
          </a:xfrm>
          <a:prstGeom prst="rect">
            <a:avLst/>
          </a:prstGeom>
          <a:noFill/>
          <a:ln w="9525">
            <a:noFill/>
            <a:miter lim="800000"/>
            <a:headEnd/>
            <a:tailEnd/>
          </a:ln>
        </p:spPr>
      </p:pic>
      <p:cxnSp>
        <p:nvCxnSpPr>
          <p:cNvPr id="4" name="연결선: 꺾임 3">
            <a:extLst>
              <a:ext uri="{FF2B5EF4-FFF2-40B4-BE49-F238E27FC236}">
                <a16:creationId xmlns:a16="http://schemas.microsoft.com/office/drawing/2014/main" id="{0636FA8B-7CFB-4575-9552-04DECC96499F}"/>
              </a:ext>
            </a:extLst>
          </p:cNvPr>
          <p:cNvCxnSpPr>
            <a:cxnSpLocks/>
            <a:endCxn id="88" idx="1"/>
          </p:cNvCxnSpPr>
          <p:nvPr/>
        </p:nvCxnSpPr>
        <p:spPr>
          <a:xfrm flipV="1">
            <a:off x="3707904" y="3520835"/>
            <a:ext cx="3168352" cy="270607"/>
          </a:xfrm>
          <a:prstGeom prst="bentConnector3">
            <a:avLst>
              <a:gd name="adj1" fmla="val 77018"/>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22">
            <a:extLst>
              <a:ext uri="{FF2B5EF4-FFF2-40B4-BE49-F238E27FC236}">
                <a16:creationId xmlns:a16="http://schemas.microsoft.com/office/drawing/2014/main" id="{3522ED87-E6FE-43B1-B891-772D26E8F5E3}"/>
              </a:ext>
            </a:extLst>
          </p:cNvPr>
          <p:cNvSpPr>
            <a:spLocks noChangeArrowheads="1"/>
          </p:cNvSpPr>
          <p:nvPr/>
        </p:nvSpPr>
        <p:spPr bwMode="auto">
          <a:xfrm>
            <a:off x="6732240" y="4367472"/>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91" name="Rectangle 57">
            <a:extLst>
              <a:ext uri="{FF2B5EF4-FFF2-40B4-BE49-F238E27FC236}">
                <a16:creationId xmlns:a16="http://schemas.microsoft.com/office/drawing/2014/main" id="{256CB3FB-97CC-4B38-9938-59EEA2269D7D}"/>
              </a:ext>
            </a:extLst>
          </p:cNvPr>
          <p:cNvSpPr>
            <a:spLocks noChangeArrowheads="1"/>
          </p:cNvSpPr>
          <p:nvPr/>
        </p:nvSpPr>
        <p:spPr bwMode="auto">
          <a:xfrm>
            <a:off x="6876256" y="4859579"/>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backup_inc.sh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92" name="Picture 3" descr="j0432605[1]">
            <a:extLst>
              <a:ext uri="{FF2B5EF4-FFF2-40B4-BE49-F238E27FC236}">
                <a16:creationId xmlns:a16="http://schemas.microsoft.com/office/drawing/2014/main" id="{F44CA7EB-0BED-4004-BB26-342E3D64809D}"/>
              </a:ext>
            </a:extLst>
          </p:cNvPr>
          <p:cNvPicPr>
            <a:picLocks noChangeAspect="1" noChangeArrowheads="1"/>
          </p:cNvPicPr>
          <p:nvPr/>
        </p:nvPicPr>
        <p:blipFill>
          <a:blip r:embed="rId4" cstate="print"/>
          <a:srcRect/>
          <a:stretch>
            <a:fillRect/>
          </a:stretch>
        </p:blipFill>
        <p:spPr bwMode="auto">
          <a:xfrm>
            <a:off x="7452321" y="4401939"/>
            <a:ext cx="360040" cy="399426"/>
          </a:xfrm>
          <a:prstGeom prst="rect">
            <a:avLst/>
          </a:prstGeom>
          <a:noFill/>
          <a:ln w="9525">
            <a:noFill/>
            <a:miter lim="800000"/>
            <a:headEnd/>
            <a:tailEnd/>
          </a:ln>
        </p:spPr>
      </p:pic>
      <p:cxnSp>
        <p:nvCxnSpPr>
          <p:cNvPr id="94" name="연결선: 꺾임 93">
            <a:extLst>
              <a:ext uri="{FF2B5EF4-FFF2-40B4-BE49-F238E27FC236}">
                <a16:creationId xmlns:a16="http://schemas.microsoft.com/office/drawing/2014/main" id="{7F3F0DE4-0EC5-4E8B-9146-4C45287C34D8}"/>
              </a:ext>
            </a:extLst>
          </p:cNvPr>
          <p:cNvCxnSpPr>
            <a:cxnSpLocks/>
            <a:endCxn id="91" idx="1"/>
          </p:cNvCxnSpPr>
          <p:nvPr/>
        </p:nvCxnSpPr>
        <p:spPr>
          <a:xfrm flipV="1">
            <a:off x="3675119" y="5160242"/>
            <a:ext cx="3201137" cy="344629"/>
          </a:xfrm>
          <a:prstGeom prst="bentConnector3">
            <a:avLst>
              <a:gd name="adj1" fmla="val 76255"/>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06">
            <a:extLst>
              <a:ext uri="{FF2B5EF4-FFF2-40B4-BE49-F238E27FC236}">
                <a16:creationId xmlns:a16="http://schemas.microsoft.com/office/drawing/2014/main" id="{42960E0D-D693-49E3-8CD5-FEB93B415750}"/>
              </a:ext>
            </a:extLst>
          </p:cNvPr>
          <p:cNvSpPr>
            <a:spLocks noChangeArrowheads="1"/>
          </p:cNvSpPr>
          <p:nvPr/>
        </p:nvSpPr>
        <p:spPr bwMode="auto">
          <a:xfrm>
            <a:off x="416507" y="1611853"/>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sp>
        <p:nvSpPr>
          <p:cNvPr id="30" name="Oval 206">
            <a:extLst>
              <a:ext uri="{FF2B5EF4-FFF2-40B4-BE49-F238E27FC236}">
                <a16:creationId xmlns:a16="http://schemas.microsoft.com/office/drawing/2014/main" id="{A5B944EE-FF13-4787-875D-7DBC9C4E2F39}"/>
              </a:ext>
            </a:extLst>
          </p:cNvPr>
          <p:cNvSpPr>
            <a:spLocks noChangeArrowheads="1"/>
          </p:cNvSpPr>
          <p:nvPr/>
        </p:nvSpPr>
        <p:spPr bwMode="auto">
          <a:xfrm>
            <a:off x="427002" y="3111787"/>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sp>
        <p:nvSpPr>
          <p:cNvPr id="31" name="Oval 206">
            <a:extLst>
              <a:ext uri="{FF2B5EF4-FFF2-40B4-BE49-F238E27FC236}">
                <a16:creationId xmlns:a16="http://schemas.microsoft.com/office/drawing/2014/main" id="{32D4F6DC-773A-4FD7-B3D3-0053101E5267}"/>
              </a:ext>
            </a:extLst>
          </p:cNvPr>
          <p:cNvSpPr>
            <a:spLocks noChangeArrowheads="1"/>
          </p:cNvSpPr>
          <p:nvPr/>
        </p:nvSpPr>
        <p:spPr bwMode="auto">
          <a:xfrm>
            <a:off x="413326" y="4718554"/>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spTree>
    <p:extLst>
      <p:ext uri="{BB962C8B-B14F-4D97-AF65-F5344CB8AC3E}">
        <p14:creationId xmlns:p14="http://schemas.microsoft.com/office/powerpoint/2010/main" val="405973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6E5D3A3-6701-49AA-8AF9-7BD3F6DED253}"/>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(3/3)</a:t>
            </a:r>
            <a:r>
              <a:rPr lang="ko-KR" altLang="en-US" sz="2000" dirty="0">
                <a:latin typeface="+mj-ea"/>
              </a:rPr>
              <a:t> </a:t>
            </a:r>
            <a:r>
              <a:rPr lang="en-US" altLang="ko-KR" sz="2000" dirty="0">
                <a:latin typeface="+mj-ea"/>
              </a:rPr>
              <a:t>– </a:t>
            </a:r>
            <a:r>
              <a:rPr lang="ko-KR" altLang="en-US" sz="2000" dirty="0">
                <a:latin typeface="+mj-ea"/>
              </a:rPr>
              <a:t>예시</a:t>
            </a:r>
          </a:p>
        </p:txBody>
      </p:sp>
      <p:pic>
        <p:nvPicPr>
          <p:cNvPr id="3" name="그림 2">
            <a:extLst>
              <a:ext uri="{FF2B5EF4-FFF2-40B4-BE49-F238E27FC236}">
                <a16:creationId xmlns:a16="http://schemas.microsoft.com/office/drawing/2014/main" id="{62207CFB-0660-4099-923B-69DD059631CF}"/>
              </a:ext>
            </a:extLst>
          </p:cNvPr>
          <p:cNvPicPr>
            <a:picLocks noChangeAspect="1"/>
          </p:cNvPicPr>
          <p:nvPr/>
        </p:nvPicPr>
        <p:blipFill>
          <a:blip r:embed="rId3"/>
          <a:stretch>
            <a:fillRect/>
          </a:stretch>
        </p:blipFill>
        <p:spPr>
          <a:xfrm>
            <a:off x="1907704" y="1523045"/>
            <a:ext cx="5210175" cy="4171950"/>
          </a:xfrm>
          <a:prstGeom prst="rect">
            <a:avLst/>
          </a:prstGeom>
        </p:spPr>
      </p:pic>
      <p:sp>
        <p:nvSpPr>
          <p:cNvPr id="10" name="직사각형 9">
            <a:extLst>
              <a:ext uri="{FF2B5EF4-FFF2-40B4-BE49-F238E27FC236}">
                <a16:creationId xmlns:a16="http://schemas.microsoft.com/office/drawing/2014/main" id="{4DE544EB-3337-47EA-B55E-A05A181EADDB}"/>
              </a:ext>
            </a:extLst>
          </p:cNvPr>
          <p:cNvSpPr/>
          <p:nvPr/>
        </p:nvSpPr>
        <p:spPr>
          <a:xfrm>
            <a:off x="2627784" y="5072406"/>
            <a:ext cx="484601" cy="216024"/>
          </a:xfrm>
          <a:prstGeom prst="rect">
            <a:avLst/>
          </a:prstGeom>
          <a:noFill/>
          <a:ln>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64CCBE48-A8E3-446A-921C-E21849BAA3BF}"/>
              </a:ext>
            </a:extLst>
          </p:cNvPr>
          <p:cNvSpPr/>
          <p:nvPr/>
        </p:nvSpPr>
        <p:spPr>
          <a:xfrm>
            <a:off x="2612525" y="2341853"/>
            <a:ext cx="484601" cy="216024"/>
          </a:xfrm>
          <a:prstGeom prst="rect">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35D0112-8F59-4939-8852-61CDB007B35C}"/>
              </a:ext>
            </a:extLst>
          </p:cNvPr>
          <p:cNvSpPr txBox="1"/>
          <p:nvPr/>
        </p:nvSpPr>
        <p:spPr>
          <a:xfrm>
            <a:off x="3097126" y="2276872"/>
            <a:ext cx="1077539" cy="338554"/>
          </a:xfrm>
          <a:prstGeom prst="rect">
            <a:avLst/>
          </a:prstGeom>
          <a:noFill/>
        </p:spPr>
        <p:txBody>
          <a:bodyPr wrap="none" rtlCol="0">
            <a:spAutoFit/>
          </a:bodyPr>
          <a:lstStyle/>
          <a:p>
            <a:r>
              <a:rPr lang="ko-KR" altLang="en-US" sz="1600" dirty="0">
                <a:solidFill>
                  <a:srgbClr val="FF0000"/>
                </a:solidFill>
              </a:rPr>
              <a:t>전체</a:t>
            </a:r>
            <a:r>
              <a:rPr lang="en-US" altLang="ko-KR" sz="1600" dirty="0">
                <a:solidFill>
                  <a:srgbClr val="FF0000"/>
                </a:solidFill>
              </a:rPr>
              <a:t> </a:t>
            </a:r>
            <a:r>
              <a:rPr lang="ko-KR" altLang="en-US" sz="1600" dirty="0">
                <a:solidFill>
                  <a:srgbClr val="FF0000"/>
                </a:solidFill>
              </a:rPr>
              <a:t>백업</a:t>
            </a:r>
          </a:p>
        </p:txBody>
      </p:sp>
      <p:sp>
        <p:nvSpPr>
          <p:cNvPr id="54" name="TextBox 53">
            <a:extLst>
              <a:ext uri="{FF2B5EF4-FFF2-40B4-BE49-F238E27FC236}">
                <a16:creationId xmlns:a16="http://schemas.microsoft.com/office/drawing/2014/main" id="{92E678ED-752E-4E18-A764-7611DC6D2CCA}"/>
              </a:ext>
            </a:extLst>
          </p:cNvPr>
          <p:cNvSpPr txBox="1"/>
          <p:nvPr/>
        </p:nvSpPr>
        <p:spPr>
          <a:xfrm>
            <a:off x="3112386" y="5015207"/>
            <a:ext cx="1077539" cy="338554"/>
          </a:xfrm>
          <a:prstGeom prst="rect">
            <a:avLst/>
          </a:prstGeom>
          <a:noFill/>
        </p:spPr>
        <p:txBody>
          <a:bodyPr wrap="none" rtlCol="0">
            <a:spAutoFit/>
          </a:bodyPr>
          <a:lstStyle/>
          <a:p>
            <a:r>
              <a:rPr lang="ko-KR" altLang="en-US" sz="1600" dirty="0">
                <a:solidFill>
                  <a:srgbClr val="FF0000"/>
                </a:solidFill>
              </a:rPr>
              <a:t>증분</a:t>
            </a:r>
            <a:r>
              <a:rPr lang="en-US" altLang="ko-KR" sz="1600" dirty="0">
                <a:solidFill>
                  <a:srgbClr val="FF0000"/>
                </a:solidFill>
              </a:rPr>
              <a:t> </a:t>
            </a:r>
            <a:r>
              <a:rPr lang="ko-KR" altLang="en-US" sz="1600" dirty="0">
                <a:solidFill>
                  <a:srgbClr val="FF0000"/>
                </a:solidFill>
              </a:rPr>
              <a:t>백업</a:t>
            </a:r>
          </a:p>
        </p:txBody>
      </p:sp>
    </p:spTree>
    <p:extLst>
      <p:ext uri="{BB962C8B-B14F-4D97-AF65-F5344CB8AC3E}">
        <p14:creationId xmlns:p14="http://schemas.microsoft.com/office/powerpoint/2010/main" val="152514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F8CE44A1-00A7-45F7-8EB6-F1980767AFCB}"/>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10. </a:t>
            </a:r>
            <a:r>
              <a:rPr lang="ko-KR" altLang="en-US" sz="2800" dirty="0">
                <a:latin typeface="+mj-ea"/>
              </a:rPr>
              <a:t>시계열 데이터 </a:t>
            </a:r>
            <a:r>
              <a:rPr lang="ko-KR" altLang="en-US" sz="2800" dirty="0" err="1">
                <a:latin typeface="+mj-ea"/>
              </a:rPr>
              <a:t>대쉬보드</a:t>
            </a:r>
            <a:r>
              <a:rPr lang="ko-KR" altLang="en-US" sz="2800" dirty="0">
                <a:latin typeface="+mj-ea"/>
              </a:rPr>
              <a:t> 활용</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71EC7E52-13E8-491F-B774-7115FE1B78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2493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ko-KR" sz="1200" b="1" dirty="0">
                <a:latin typeface="+mn-ea"/>
              </a:rPr>
              <a:t>Grafana: AAS </a:t>
            </a:r>
            <a:r>
              <a:rPr lang="ko-KR" altLang="en-US" sz="1200" b="1" dirty="0">
                <a:latin typeface="+mn-ea"/>
              </a:rPr>
              <a:t>기반 시계열 데이터 분석을 위한 프레임워크</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수집된 데이터를 시각화하기 위한 </a:t>
            </a:r>
            <a:r>
              <a:rPr lang="en-US" altLang="ko-KR" sz="1200" b="1" dirty="0">
                <a:latin typeface="+mn-ea"/>
              </a:rPr>
              <a:t>2D </a:t>
            </a:r>
            <a:r>
              <a:rPr lang="ko-KR" altLang="en-US" sz="1200" b="1" dirty="0">
                <a:latin typeface="+mn-ea"/>
              </a:rPr>
              <a:t>그래픽 스타일의 웹 기반 화면</a:t>
            </a:r>
          </a:p>
          <a:p>
            <a:pPr marL="228600" indent="-228600">
              <a:lnSpc>
                <a:spcPct val="150000"/>
              </a:lnSpc>
              <a:buFont typeface="Arial" panose="020B0604020202020204" pitchFamily="34" charset="0"/>
              <a:buChar char="•"/>
            </a:pPr>
            <a:r>
              <a:rPr lang="ko-KR" altLang="en-US" sz="1200" b="1" dirty="0">
                <a:latin typeface="+mn-ea"/>
              </a:rPr>
              <a:t>실시간 데이터 화면</a:t>
            </a:r>
            <a:r>
              <a:rPr lang="en-US" altLang="ko-KR" sz="1200" b="1" dirty="0">
                <a:latin typeface="+mn-ea"/>
              </a:rPr>
              <a:t>, </a:t>
            </a:r>
            <a:r>
              <a:rPr lang="ko-KR" altLang="en-US" sz="1200" b="1" dirty="0">
                <a:latin typeface="+mn-ea"/>
              </a:rPr>
              <a:t>이력 데이터 조회 화면 제공</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문서 링크 </a:t>
            </a:r>
            <a:r>
              <a:rPr lang="en-US" altLang="ko-KR" sz="1200" b="1" dirty="0">
                <a:latin typeface="+mn-ea"/>
              </a:rPr>
              <a:t>: https://grafana.com/docs/grafana/latest/</a:t>
            </a:r>
            <a:endParaRPr lang="ko-KR" altLang="en-US" sz="1200" b="1" dirty="0">
              <a:latin typeface="+mn-ea"/>
            </a:endParaRPr>
          </a:p>
        </p:txBody>
      </p:sp>
      <p:pic>
        <p:nvPicPr>
          <p:cNvPr id="7" name="그림 6">
            <a:extLst>
              <a:ext uri="{FF2B5EF4-FFF2-40B4-BE49-F238E27FC236}">
                <a16:creationId xmlns:a16="http://schemas.microsoft.com/office/drawing/2014/main" id="{861131B6-CA69-487F-B644-1E513B7E0812}"/>
              </a:ext>
            </a:extLst>
          </p:cNvPr>
          <p:cNvPicPr>
            <a:picLocks noChangeAspect="1"/>
          </p:cNvPicPr>
          <p:nvPr/>
        </p:nvPicPr>
        <p:blipFill>
          <a:blip r:embed="rId2"/>
          <a:stretch>
            <a:fillRect/>
          </a:stretch>
        </p:blipFill>
        <p:spPr>
          <a:xfrm>
            <a:off x="2195736" y="2420888"/>
            <a:ext cx="4894850" cy="2179861"/>
          </a:xfrm>
          <a:prstGeom prst="rect">
            <a:avLst/>
          </a:prstGeom>
        </p:spPr>
      </p:pic>
      <p:sp>
        <p:nvSpPr>
          <p:cNvPr id="8" name="모서리가 둥근 직사각형 6">
            <a:extLst>
              <a:ext uri="{FF2B5EF4-FFF2-40B4-BE49-F238E27FC236}">
                <a16:creationId xmlns:a16="http://schemas.microsoft.com/office/drawing/2014/main" id="{EF222F4D-1828-44E1-8393-6142E1BE968F}"/>
              </a:ext>
            </a:extLst>
          </p:cNvPr>
          <p:cNvSpPr/>
          <p:nvPr/>
        </p:nvSpPr>
        <p:spPr>
          <a:xfrm>
            <a:off x="2698945" y="5254802"/>
            <a:ext cx="3888432" cy="756084"/>
          </a:xfrm>
          <a:prstGeom prst="roundRect">
            <a:avLst>
              <a:gd name="adj" fmla="val 9948"/>
            </a:avLst>
          </a:prstGeom>
          <a:solidFill>
            <a:schemeClr val="accent5">
              <a:lumMod val="40000"/>
              <a:lumOff val="60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sz="1400" b="1" dirty="0">
                <a:solidFill>
                  <a:schemeClr val="accent5"/>
                </a:solidFill>
              </a:rPr>
              <a:t>데이터 수집 에이전트</a:t>
            </a:r>
          </a:p>
        </p:txBody>
      </p:sp>
      <p:sp>
        <p:nvSpPr>
          <p:cNvPr id="9" name="순서도: 자기 디스크 8">
            <a:extLst>
              <a:ext uri="{FF2B5EF4-FFF2-40B4-BE49-F238E27FC236}">
                <a16:creationId xmlns:a16="http://schemas.microsoft.com/office/drawing/2014/main" id="{EC3C6BB6-974F-4AC6-A65A-AFBAE888A675}"/>
              </a:ext>
            </a:extLst>
          </p:cNvPr>
          <p:cNvSpPr/>
          <p:nvPr/>
        </p:nvSpPr>
        <p:spPr>
          <a:xfrm>
            <a:off x="3815069" y="4845562"/>
            <a:ext cx="1656184" cy="720087"/>
          </a:xfrm>
          <a:prstGeom prst="flowChartMagneticDisk">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accent6">
                    <a:lumMod val="50000"/>
                  </a:schemeClr>
                </a:solidFill>
              </a:rPr>
              <a:t>시계열</a:t>
            </a:r>
            <a:r>
              <a:rPr lang="ko-KR" altLang="en-US" sz="1400" b="1" dirty="0">
                <a:solidFill>
                  <a:schemeClr val="accent6">
                    <a:lumMod val="50000"/>
                  </a:schemeClr>
                </a:solidFill>
              </a:rPr>
              <a:t> </a:t>
            </a:r>
            <a:r>
              <a:rPr lang="en-US" altLang="ko-KR" sz="1400" b="1" dirty="0">
                <a:solidFill>
                  <a:schemeClr val="accent6">
                    <a:lumMod val="50000"/>
                  </a:schemeClr>
                </a:solidFill>
              </a:rPr>
              <a:t>DB</a:t>
            </a:r>
            <a:endParaRPr lang="ko-KR" altLang="en-US" sz="1400" b="1" dirty="0">
              <a:solidFill>
                <a:schemeClr val="accent6">
                  <a:lumMod val="50000"/>
                </a:schemeClr>
              </a:solidFill>
            </a:endParaRPr>
          </a:p>
        </p:txBody>
      </p:sp>
      <p:sp>
        <p:nvSpPr>
          <p:cNvPr id="10" name="위쪽 화살표 9">
            <a:extLst>
              <a:ext uri="{FF2B5EF4-FFF2-40B4-BE49-F238E27FC236}">
                <a16:creationId xmlns:a16="http://schemas.microsoft.com/office/drawing/2014/main" id="{2A20F1F5-C4AF-418E-9B63-0D95BD28EC95}"/>
              </a:ext>
            </a:extLst>
          </p:cNvPr>
          <p:cNvSpPr/>
          <p:nvPr/>
        </p:nvSpPr>
        <p:spPr>
          <a:xfrm>
            <a:off x="4463141" y="4605087"/>
            <a:ext cx="360040" cy="373030"/>
          </a:xfrm>
          <a:prstGeom prst="upArrow">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70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TOAST </a:t>
            </a:r>
            <a:r>
              <a:rPr lang="ko-KR" altLang="en-US" sz="1200" b="1" dirty="0">
                <a:latin typeface="+mn-ea"/>
              </a:rPr>
              <a:t>콘솔 접속</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크롬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pic>
        <p:nvPicPr>
          <p:cNvPr id="3" name="그림 2">
            <a:extLst>
              <a:ext uri="{FF2B5EF4-FFF2-40B4-BE49-F238E27FC236}">
                <a16:creationId xmlns:a16="http://schemas.microsoft.com/office/drawing/2014/main" id="{C0254B5E-98BE-42C3-88E5-5947D8C33B3C}"/>
              </a:ext>
            </a:extLst>
          </p:cNvPr>
          <p:cNvPicPr>
            <a:picLocks noChangeAspect="1"/>
          </p:cNvPicPr>
          <p:nvPr/>
        </p:nvPicPr>
        <p:blipFill>
          <a:blip r:embed="rId2"/>
          <a:stretch>
            <a:fillRect/>
          </a:stretch>
        </p:blipFill>
        <p:spPr>
          <a:xfrm>
            <a:off x="2969822" y="2492896"/>
            <a:ext cx="3348372" cy="278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572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
            <a:extLst>
              <a:ext uri="{FF2B5EF4-FFF2-40B4-BE49-F238E27FC236}">
                <a16:creationId xmlns:a16="http://schemas.microsoft.com/office/drawing/2014/main" id="{E71DF881-C9F3-4B14-A26F-2AF0741DFA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AutoShape 5">
            <a:extLst>
              <a:ext uri="{FF2B5EF4-FFF2-40B4-BE49-F238E27FC236}">
                <a16:creationId xmlns:a16="http://schemas.microsoft.com/office/drawing/2014/main" id="{06527A18-71BA-4976-82ED-A04E88068B44}"/>
              </a:ext>
            </a:extLst>
          </p:cNvPr>
          <p:cNvSpPr>
            <a:spLocks noChangeArrowheads="1"/>
          </p:cNvSpPr>
          <p:nvPr/>
        </p:nvSpPr>
        <p:spPr bwMode="auto">
          <a:xfrm>
            <a:off x="828867" y="1753198"/>
            <a:ext cx="1620501" cy="445054"/>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CLOUD MANAGER</a:t>
            </a:r>
          </a:p>
          <a:p>
            <a:pPr marL="190500" indent="-190500" algn="ctr"/>
            <a:r>
              <a:rPr lang="ko-KR" altLang="en-US" sz="1000" dirty="0">
                <a:solidFill>
                  <a:schemeClr val="bg1"/>
                </a:solidFill>
                <a:latin typeface="나눔고딕 ExtraBold" pitchFamily="50" charset="-127"/>
                <a:ea typeface="나눔고딕 ExtraBold" pitchFamily="50" charset="-127"/>
              </a:rPr>
              <a:t>웹 접속 및 로그인</a:t>
            </a:r>
          </a:p>
        </p:txBody>
      </p:sp>
      <p:sp>
        <p:nvSpPr>
          <p:cNvPr id="8" name="AutoShape 5">
            <a:extLst>
              <a:ext uri="{FF2B5EF4-FFF2-40B4-BE49-F238E27FC236}">
                <a16:creationId xmlns:a16="http://schemas.microsoft.com/office/drawing/2014/main" id="{E861DAC9-7A83-412D-A77A-A3DF4A5D3C52}"/>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 </a:t>
            </a:r>
            <a:r>
              <a:rPr lang="ko-KR" altLang="en-US" sz="1000" dirty="0">
                <a:solidFill>
                  <a:schemeClr val="bg1"/>
                </a:solidFill>
              </a:rPr>
              <a:t>설치</a:t>
            </a:r>
            <a:endParaRPr lang="ko-KR" altLang="en-US" sz="1000" dirty="0">
              <a:solidFill>
                <a:schemeClr val="bg1"/>
              </a:solidFill>
              <a:latin typeface="나눔고딕 ExtraBold" pitchFamily="50" charset="-127"/>
              <a:ea typeface="나눔고딕 ExtraBold" pitchFamily="50" charset="-127"/>
            </a:endParaRPr>
          </a:p>
        </p:txBody>
      </p:sp>
      <p:cxnSp>
        <p:nvCxnSpPr>
          <p:cNvPr id="9" name="AutoShape 14">
            <a:extLst>
              <a:ext uri="{FF2B5EF4-FFF2-40B4-BE49-F238E27FC236}">
                <a16:creationId xmlns:a16="http://schemas.microsoft.com/office/drawing/2014/main" id="{E03D1F55-52DA-4595-BB77-CA196A92ACBB}"/>
              </a:ext>
            </a:extLst>
          </p:cNvPr>
          <p:cNvCxnSpPr>
            <a:cxnSpLocks noChangeShapeType="1"/>
            <a:stCxn id="7" idx="3"/>
            <a:endCxn id="8" idx="1"/>
          </p:cNvCxnSpPr>
          <p:nvPr/>
        </p:nvCxnSpPr>
        <p:spPr bwMode="auto">
          <a:xfrm>
            <a:off x="2449368" y="1975725"/>
            <a:ext cx="1363665" cy="963"/>
          </a:xfrm>
          <a:prstGeom prst="straightConnector1">
            <a:avLst/>
          </a:prstGeom>
          <a:noFill/>
          <a:ln w="9525">
            <a:solidFill>
              <a:srgbClr val="808080"/>
            </a:solidFill>
            <a:prstDash val="dash"/>
            <a:round/>
            <a:headEnd/>
            <a:tailEnd type="triangle" w="med" len="med"/>
          </a:ln>
        </p:spPr>
      </p:cxnSp>
      <p:sp>
        <p:nvSpPr>
          <p:cNvPr id="11" name="AutoShape 5">
            <a:extLst>
              <a:ext uri="{FF2B5EF4-FFF2-40B4-BE49-F238E27FC236}">
                <a16:creationId xmlns:a16="http://schemas.microsoft.com/office/drawing/2014/main" id="{240C26D9-7DBC-472D-9644-4F8D4F88E420}"/>
              </a:ext>
            </a:extLst>
          </p:cNvPr>
          <p:cNvSpPr>
            <a:spLocks noChangeArrowheads="1"/>
          </p:cNvSpPr>
          <p:nvPr/>
        </p:nvSpPr>
        <p:spPr bwMode="auto">
          <a:xfrm>
            <a:off x="971600" y="2742717"/>
            <a:ext cx="1335033" cy="440459"/>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a:t>
            </a:r>
          </a:p>
          <a:p>
            <a:pPr marL="190500" indent="-190500" algn="ctr"/>
            <a:r>
              <a:rPr lang="ko-KR" altLang="en-US" sz="1000" dirty="0">
                <a:solidFill>
                  <a:schemeClr val="bg1"/>
                </a:solidFill>
              </a:rPr>
              <a:t>접속 및 로그인</a:t>
            </a:r>
            <a:endParaRPr lang="ko-KR" altLang="en-US" sz="1000" dirty="0">
              <a:solidFill>
                <a:schemeClr val="bg1"/>
              </a:solidFill>
              <a:latin typeface="나눔고딕 ExtraBold" pitchFamily="50" charset="-127"/>
              <a:ea typeface="나눔고딕 ExtraBold" pitchFamily="50" charset="-127"/>
            </a:endParaRPr>
          </a:p>
        </p:txBody>
      </p:sp>
      <p:cxnSp>
        <p:nvCxnSpPr>
          <p:cNvPr id="12" name="AutoShape 14">
            <a:extLst>
              <a:ext uri="{FF2B5EF4-FFF2-40B4-BE49-F238E27FC236}">
                <a16:creationId xmlns:a16="http://schemas.microsoft.com/office/drawing/2014/main" id="{5F316049-AE59-4B8D-A5E6-4267A5245873}"/>
              </a:ext>
            </a:extLst>
          </p:cNvPr>
          <p:cNvCxnSpPr>
            <a:cxnSpLocks noChangeShapeType="1"/>
            <a:stCxn id="7" idx="2"/>
            <a:endCxn id="11" idx="0"/>
          </p:cNvCxnSpPr>
          <p:nvPr/>
        </p:nvCxnSpPr>
        <p:spPr bwMode="auto">
          <a:xfrm flipH="1">
            <a:off x="1639117" y="2198252"/>
            <a:ext cx="1" cy="544465"/>
          </a:xfrm>
          <a:prstGeom prst="straightConnector1">
            <a:avLst/>
          </a:prstGeom>
          <a:noFill/>
          <a:ln w="9525">
            <a:solidFill>
              <a:schemeClr val="accent1"/>
            </a:solidFill>
            <a:prstDash val="solid"/>
            <a:round/>
            <a:headEnd/>
            <a:tailEnd type="triangle" w="med" len="med"/>
          </a:ln>
        </p:spPr>
      </p:cxnSp>
      <p:cxnSp>
        <p:nvCxnSpPr>
          <p:cNvPr id="13" name="연결선: 꺾임 12">
            <a:extLst>
              <a:ext uri="{FF2B5EF4-FFF2-40B4-BE49-F238E27FC236}">
                <a16:creationId xmlns:a16="http://schemas.microsoft.com/office/drawing/2014/main" id="{AC264346-7728-4101-AC33-769C0B03ED83}"/>
              </a:ext>
            </a:extLst>
          </p:cNvPr>
          <p:cNvCxnSpPr>
            <a:cxnSpLocks/>
            <a:stCxn id="8" idx="2"/>
          </p:cNvCxnSpPr>
          <p:nvPr/>
        </p:nvCxnSpPr>
        <p:spPr>
          <a:xfrm rot="5400000">
            <a:off x="2838693" y="1108425"/>
            <a:ext cx="649064" cy="263465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AutoShape 5">
            <a:extLst>
              <a:ext uri="{FF2B5EF4-FFF2-40B4-BE49-F238E27FC236}">
                <a16:creationId xmlns:a16="http://schemas.microsoft.com/office/drawing/2014/main" id="{58A8305F-7E35-46E5-BAF5-CEFF6683149B}"/>
              </a:ext>
            </a:extLst>
          </p:cNvPr>
          <p:cNvSpPr>
            <a:spLocks noChangeArrowheads="1"/>
          </p:cNvSpPr>
          <p:nvPr/>
        </p:nvSpPr>
        <p:spPr bwMode="auto">
          <a:xfrm>
            <a:off x="3807265" y="230146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GRAFANA </a:t>
            </a:r>
            <a:r>
              <a:rPr lang="ko-KR" altLang="en-US" sz="1000" dirty="0">
                <a:solidFill>
                  <a:schemeClr val="bg1"/>
                </a:solidFill>
                <a:latin typeface="나눔고딕 ExtraBold" pitchFamily="50" charset="-127"/>
                <a:ea typeface="나눔고딕 ExtraBold" pitchFamily="50" charset="-127"/>
              </a:rPr>
              <a:t>계정 설정</a:t>
            </a:r>
          </a:p>
        </p:txBody>
      </p:sp>
      <p:sp>
        <p:nvSpPr>
          <p:cNvPr id="18" name="AutoShape 5">
            <a:extLst>
              <a:ext uri="{FF2B5EF4-FFF2-40B4-BE49-F238E27FC236}">
                <a16:creationId xmlns:a16="http://schemas.microsoft.com/office/drawing/2014/main" id="{AEFFDEEA-FBA3-4085-883D-05B5175D379D}"/>
              </a:ext>
            </a:extLst>
          </p:cNvPr>
          <p:cNvSpPr>
            <a:spLocks noChangeArrowheads="1"/>
          </p:cNvSpPr>
          <p:nvPr/>
        </p:nvSpPr>
        <p:spPr bwMode="auto">
          <a:xfrm>
            <a:off x="3779912" y="3699076"/>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연동</a:t>
            </a:r>
          </a:p>
        </p:txBody>
      </p:sp>
      <p:sp>
        <p:nvSpPr>
          <p:cNvPr id="20" name="AutoShape 5">
            <a:extLst>
              <a:ext uri="{FF2B5EF4-FFF2-40B4-BE49-F238E27FC236}">
                <a16:creationId xmlns:a16="http://schemas.microsoft.com/office/drawing/2014/main" id="{19A79E53-358C-46CD-B2C1-DBB5D355668A}"/>
              </a:ext>
            </a:extLst>
          </p:cNvPr>
          <p:cNvSpPr>
            <a:spLocks noChangeArrowheads="1"/>
          </p:cNvSpPr>
          <p:nvPr/>
        </p:nvSpPr>
        <p:spPr bwMode="auto">
          <a:xfrm>
            <a:off x="6558578" y="368600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모듈 설치</a:t>
            </a:r>
          </a:p>
        </p:txBody>
      </p:sp>
      <p:cxnSp>
        <p:nvCxnSpPr>
          <p:cNvPr id="26" name="연결선: 꺾임 25">
            <a:extLst>
              <a:ext uri="{FF2B5EF4-FFF2-40B4-BE49-F238E27FC236}">
                <a16:creationId xmlns:a16="http://schemas.microsoft.com/office/drawing/2014/main" id="{2FA02C4A-BB16-4513-84FA-5BDF5CAEC15C}"/>
              </a:ext>
            </a:extLst>
          </p:cNvPr>
          <p:cNvCxnSpPr>
            <a:cxnSpLocks/>
            <a:endCxn id="18" idx="1"/>
          </p:cNvCxnSpPr>
          <p:nvPr/>
        </p:nvCxnSpPr>
        <p:spPr>
          <a:xfrm>
            <a:off x="1804732" y="3193976"/>
            <a:ext cx="1975180" cy="629631"/>
          </a:xfrm>
          <a:prstGeom prst="bentConnector3">
            <a:avLst>
              <a:gd name="adj1" fmla="val 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utoShape 5">
            <a:extLst>
              <a:ext uri="{FF2B5EF4-FFF2-40B4-BE49-F238E27FC236}">
                <a16:creationId xmlns:a16="http://schemas.microsoft.com/office/drawing/2014/main" id="{F222FCB2-10B1-4A98-B8A2-617114DC190E}"/>
              </a:ext>
            </a:extLst>
          </p:cNvPr>
          <p:cNvSpPr>
            <a:spLocks noChangeArrowheads="1"/>
          </p:cNvSpPr>
          <p:nvPr/>
        </p:nvSpPr>
        <p:spPr bwMode="auto">
          <a:xfrm>
            <a:off x="970112" y="472969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대쉬보드 생성</a:t>
            </a:r>
          </a:p>
        </p:txBody>
      </p:sp>
      <p:cxnSp>
        <p:nvCxnSpPr>
          <p:cNvPr id="28" name="AutoShape 14">
            <a:extLst>
              <a:ext uri="{FF2B5EF4-FFF2-40B4-BE49-F238E27FC236}">
                <a16:creationId xmlns:a16="http://schemas.microsoft.com/office/drawing/2014/main" id="{10500584-CED1-457C-A36F-2632EC17DC41}"/>
              </a:ext>
            </a:extLst>
          </p:cNvPr>
          <p:cNvCxnSpPr>
            <a:cxnSpLocks noChangeShapeType="1"/>
            <a:stCxn id="11" idx="2"/>
            <a:endCxn id="27" idx="0"/>
          </p:cNvCxnSpPr>
          <p:nvPr/>
        </p:nvCxnSpPr>
        <p:spPr bwMode="auto">
          <a:xfrm flipH="1">
            <a:off x="1637629" y="3183176"/>
            <a:ext cx="1488" cy="1546522"/>
          </a:xfrm>
          <a:prstGeom prst="straightConnector1">
            <a:avLst/>
          </a:prstGeom>
          <a:noFill/>
          <a:ln w="9525">
            <a:solidFill>
              <a:schemeClr val="accent1"/>
            </a:solidFill>
            <a:prstDash val="solid"/>
            <a:round/>
            <a:headEnd/>
            <a:tailEnd type="triangle" w="med" len="med"/>
          </a:ln>
        </p:spPr>
      </p:cxnSp>
      <p:sp>
        <p:nvSpPr>
          <p:cNvPr id="31" name="AutoShape 5">
            <a:extLst>
              <a:ext uri="{FF2B5EF4-FFF2-40B4-BE49-F238E27FC236}">
                <a16:creationId xmlns:a16="http://schemas.microsoft.com/office/drawing/2014/main" id="{5C38F258-2DA9-40AB-9DD9-E37D46A18DF3}"/>
              </a:ext>
            </a:extLst>
          </p:cNvPr>
          <p:cNvSpPr>
            <a:spLocks noChangeArrowheads="1"/>
          </p:cNvSpPr>
          <p:nvPr/>
        </p:nvSpPr>
        <p:spPr bwMode="auto">
          <a:xfrm>
            <a:off x="3779912" y="472514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패널 생성</a:t>
            </a:r>
          </a:p>
        </p:txBody>
      </p:sp>
      <p:cxnSp>
        <p:nvCxnSpPr>
          <p:cNvPr id="33" name="AutoShape 14">
            <a:extLst>
              <a:ext uri="{FF2B5EF4-FFF2-40B4-BE49-F238E27FC236}">
                <a16:creationId xmlns:a16="http://schemas.microsoft.com/office/drawing/2014/main" id="{B49EFDC3-3D0B-4367-AA33-897446CF7F32}"/>
              </a:ext>
            </a:extLst>
          </p:cNvPr>
          <p:cNvCxnSpPr>
            <a:cxnSpLocks noChangeShapeType="1"/>
            <a:stCxn id="27" idx="3"/>
            <a:endCxn id="31" idx="1"/>
          </p:cNvCxnSpPr>
          <p:nvPr/>
        </p:nvCxnSpPr>
        <p:spPr bwMode="auto">
          <a:xfrm flipV="1">
            <a:off x="2305145" y="4849675"/>
            <a:ext cx="1474767" cy="4554"/>
          </a:xfrm>
          <a:prstGeom prst="straightConnector1">
            <a:avLst/>
          </a:prstGeom>
          <a:noFill/>
          <a:ln w="9525">
            <a:solidFill>
              <a:schemeClr val="accent1"/>
            </a:solidFill>
            <a:prstDash val="solid"/>
            <a:round/>
            <a:headEnd/>
            <a:tailEnd type="triangle" w="med" len="med"/>
          </a:ln>
        </p:spPr>
      </p:cxnSp>
      <p:sp>
        <p:nvSpPr>
          <p:cNvPr id="38" name="TextBox 37">
            <a:extLst>
              <a:ext uri="{FF2B5EF4-FFF2-40B4-BE49-F238E27FC236}">
                <a16:creationId xmlns:a16="http://schemas.microsoft.com/office/drawing/2014/main" id="{4357C08B-4411-4C47-B95B-8BD8DD8D4AB8}"/>
              </a:ext>
            </a:extLst>
          </p:cNvPr>
          <p:cNvSpPr txBox="1"/>
          <p:nvPr/>
        </p:nvSpPr>
        <p:spPr>
          <a:xfrm>
            <a:off x="2448085" y="1690668"/>
            <a:ext cx="1217727" cy="246221"/>
          </a:xfrm>
          <a:prstGeom prst="rect">
            <a:avLst/>
          </a:prstGeom>
          <a:noFill/>
        </p:spPr>
        <p:txBody>
          <a:bodyPr wrap="square" rtlCol="0">
            <a:spAutoFit/>
          </a:bodyPr>
          <a:lstStyle/>
          <a:p>
            <a:pPr algn="ctr"/>
            <a:r>
              <a:rPr lang="en-US" altLang="ko-KR" sz="1000" dirty="0"/>
              <a:t>GRAFANA </a:t>
            </a:r>
            <a:r>
              <a:rPr lang="ko-KR" altLang="en-US" sz="1000" dirty="0" err="1"/>
              <a:t>미설치</a:t>
            </a:r>
            <a:endParaRPr lang="ko-KR" altLang="en-US" sz="1000" dirty="0"/>
          </a:p>
        </p:txBody>
      </p:sp>
      <p:sp>
        <p:nvSpPr>
          <p:cNvPr id="66" name="TextBox 65">
            <a:extLst>
              <a:ext uri="{FF2B5EF4-FFF2-40B4-BE49-F238E27FC236}">
                <a16:creationId xmlns:a16="http://schemas.microsoft.com/office/drawing/2014/main" id="{74FC2125-3E16-4FF1-89DE-D75CAE853AE9}"/>
              </a:ext>
            </a:extLst>
          </p:cNvPr>
          <p:cNvSpPr txBox="1"/>
          <p:nvPr/>
        </p:nvSpPr>
        <p:spPr>
          <a:xfrm>
            <a:off x="4919184" y="3441113"/>
            <a:ext cx="1776945" cy="400110"/>
          </a:xfrm>
          <a:prstGeom prst="rect">
            <a:avLst/>
          </a:prstGeom>
          <a:noFill/>
        </p:spPr>
        <p:txBody>
          <a:bodyPr wrap="square" rtlCol="0">
            <a:spAutoFit/>
          </a:bodyPr>
          <a:lstStyle/>
          <a:p>
            <a:pPr algn="ctr"/>
            <a:r>
              <a:rPr lang="ko-KR" altLang="en-US" sz="1000" dirty="0"/>
              <a:t>마크베이스 모듈</a:t>
            </a:r>
            <a:endParaRPr lang="en-US" altLang="ko-KR" sz="1000" dirty="0"/>
          </a:p>
          <a:p>
            <a:pPr algn="ctr"/>
            <a:r>
              <a:rPr lang="ko-KR" altLang="en-US" sz="1000" dirty="0" err="1"/>
              <a:t>미설치</a:t>
            </a:r>
            <a:r>
              <a:rPr lang="ko-KR" altLang="en-US" sz="1000" dirty="0"/>
              <a:t> 시 </a:t>
            </a:r>
          </a:p>
        </p:txBody>
      </p:sp>
      <p:cxnSp>
        <p:nvCxnSpPr>
          <p:cNvPr id="67" name="연결선: 꺾임 66">
            <a:extLst>
              <a:ext uri="{FF2B5EF4-FFF2-40B4-BE49-F238E27FC236}">
                <a16:creationId xmlns:a16="http://schemas.microsoft.com/office/drawing/2014/main" id="{5553FEA1-094C-456B-A7C3-C1E0CFFDD04B}"/>
              </a:ext>
            </a:extLst>
          </p:cNvPr>
          <p:cNvCxnSpPr>
            <a:cxnSpLocks/>
            <a:stCxn id="18" idx="3"/>
          </p:cNvCxnSpPr>
          <p:nvPr/>
        </p:nvCxnSpPr>
        <p:spPr>
          <a:xfrm flipV="1">
            <a:off x="5114945" y="3823606"/>
            <a:ext cx="1409732" cy="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37" name="TextBox 36">
            <a:extLst>
              <a:ext uri="{FF2B5EF4-FFF2-40B4-BE49-F238E27FC236}">
                <a16:creationId xmlns:a16="http://schemas.microsoft.com/office/drawing/2014/main" id="{F1525769-B1CE-46E3-B53F-8C8FC114544E}"/>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Grafana </a:t>
            </a:r>
            <a:r>
              <a:rPr lang="ko-KR" altLang="en-US" sz="1200" b="1" dirty="0" err="1">
                <a:latin typeface="+mn-ea"/>
              </a:rPr>
              <a:t>대쉬보드</a:t>
            </a:r>
            <a:r>
              <a:rPr lang="ko-KR" altLang="en-US" sz="1200" b="1" dirty="0">
                <a:latin typeface="+mn-ea"/>
              </a:rPr>
              <a:t> 생성 절차</a:t>
            </a:r>
            <a:endParaRPr lang="en-US" altLang="ko-KR" sz="1200" b="1" dirty="0">
              <a:latin typeface="+mn-ea"/>
            </a:endParaRPr>
          </a:p>
        </p:txBody>
      </p:sp>
      <p:sp>
        <p:nvSpPr>
          <p:cNvPr id="77" name="TextBox 76">
            <a:extLst>
              <a:ext uri="{FF2B5EF4-FFF2-40B4-BE49-F238E27FC236}">
                <a16:creationId xmlns:a16="http://schemas.microsoft.com/office/drawing/2014/main" id="{8D382D52-D7CB-412E-B5B3-0B961D6CF61B}"/>
              </a:ext>
            </a:extLst>
          </p:cNvPr>
          <p:cNvSpPr txBox="1"/>
          <p:nvPr/>
        </p:nvSpPr>
        <p:spPr>
          <a:xfrm>
            <a:off x="1849089" y="3508791"/>
            <a:ext cx="1776945" cy="246221"/>
          </a:xfrm>
          <a:prstGeom prst="rect">
            <a:avLst/>
          </a:prstGeom>
          <a:noFill/>
        </p:spPr>
        <p:txBody>
          <a:bodyPr wrap="square" rtlCol="0">
            <a:spAutoFit/>
          </a:bodyPr>
          <a:lstStyle/>
          <a:p>
            <a:pPr algn="ctr"/>
            <a:r>
              <a:rPr lang="ko-KR" altLang="en-US" sz="1000"/>
              <a:t>마크베이스 사용시</a:t>
            </a:r>
            <a:endParaRPr lang="ko-KR" altLang="en-US" sz="1000" dirty="0"/>
          </a:p>
        </p:txBody>
      </p:sp>
    </p:spTree>
    <p:extLst>
      <p:ext uri="{BB962C8B-B14F-4D97-AF65-F5344CB8AC3E}">
        <p14:creationId xmlns:p14="http://schemas.microsoft.com/office/powerpoint/2010/main" val="143299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749937"/>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최신버전 설치</a:t>
            </a:r>
            <a:endParaRPr lang="en-US" altLang="ko-KR" sz="1200" b="1" dirty="0">
              <a:latin typeface="+mn-ea"/>
            </a:endParaRPr>
          </a:p>
          <a:p>
            <a:pPr>
              <a:lnSpc>
                <a:spcPct val="150000"/>
              </a:lnSpc>
            </a:pPr>
            <a:r>
              <a:rPr lang="en-US" altLang="ko-KR" sz="1200" b="1" dirty="0">
                <a:latin typeface="+mn-ea"/>
              </a:rPr>
              <a:t>    putty</a:t>
            </a:r>
            <a:r>
              <a:rPr lang="ko-KR" altLang="en-US" sz="1200" b="1" dirty="0">
                <a:latin typeface="+mn-ea"/>
              </a:rPr>
              <a:t> 프로그램으로 </a:t>
            </a:r>
            <a:r>
              <a:rPr lang="en-US" altLang="ko-KR" sz="1200" b="1" dirty="0">
                <a:latin typeface="+mn-ea"/>
              </a:rPr>
              <a:t>SSH</a:t>
            </a:r>
            <a:r>
              <a:rPr lang="ko-KR" altLang="en-US" sz="1200" b="1" dirty="0">
                <a:latin typeface="+mn-ea"/>
              </a:rPr>
              <a:t> 접속 후 아래 명령어 입력</a:t>
            </a:r>
            <a:endParaRPr lang="en-US" altLang="ko-KR" sz="1200" b="1" dirty="0">
              <a:latin typeface="+mn-ea"/>
            </a:endParaRPr>
          </a:p>
          <a:p>
            <a:pPr>
              <a:lnSpc>
                <a:spcPct val="150000"/>
              </a:lnSpc>
            </a:pP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-q -O - https://packages.grafana.com/gpg.key | </a:t>
            </a:r>
            <a:r>
              <a:rPr lang="en-US" altLang="ko-KR" sz="1200" b="1" dirty="0" err="1">
                <a:latin typeface="+mn-ea"/>
              </a:rPr>
              <a:t>sudo</a:t>
            </a:r>
            <a:r>
              <a:rPr lang="en-US" altLang="ko-KR" sz="1200" b="1" dirty="0">
                <a:latin typeface="+mn-ea"/>
              </a:rPr>
              <a:t> apt-key add -</a:t>
            </a:r>
          </a:p>
          <a:p>
            <a:pPr>
              <a:lnSpc>
                <a:spcPct val="200000"/>
              </a:lnSpc>
            </a:pPr>
            <a:r>
              <a:rPr lang="en-US" altLang="ko-KR" sz="1200" b="1" dirty="0">
                <a:latin typeface="+mn-ea"/>
              </a:rPr>
              <a:t>      $ echo "deb https://packages.grafana.com/oss/deb stable main" | </a:t>
            </a:r>
            <a:r>
              <a:rPr lang="en-US" altLang="ko-KR" sz="1200" b="1" dirty="0" err="1">
                <a:latin typeface="+mn-ea"/>
              </a:rPr>
              <a:t>sudo</a:t>
            </a:r>
            <a:r>
              <a:rPr lang="en-US" altLang="ko-KR" sz="1200" b="1" dirty="0">
                <a:latin typeface="+mn-ea"/>
              </a:rPr>
              <a:t> tee –a /</a:t>
            </a:r>
            <a:r>
              <a:rPr lang="en-US" altLang="ko-KR" sz="1200" b="1" dirty="0" err="1">
                <a:latin typeface="+mn-ea"/>
              </a:rPr>
              <a:t>etc</a:t>
            </a:r>
            <a:r>
              <a:rPr lang="en-US" altLang="ko-KR" sz="1200" b="1" dirty="0">
                <a:latin typeface="+mn-ea"/>
              </a:rPr>
              <a:t>/apt/</a:t>
            </a:r>
            <a:r>
              <a:rPr lang="en-US" altLang="ko-KR" sz="1200" b="1" dirty="0" err="1">
                <a:latin typeface="+mn-ea"/>
              </a:rPr>
              <a:t>sources.list.d</a:t>
            </a:r>
            <a:r>
              <a:rPr lang="en-US" altLang="ko-KR" sz="1200" b="1" dirty="0">
                <a:latin typeface="+mn-ea"/>
              </a:rPr>
              <a:t>/</a:t>
            </a:r>
            <a:r>
              <a:rPr lang="en-US" altLang="ko-KR" sz="1200" b="1" dirty="0" err="1">
                <a:latin typeface="+mn-ea"/>
              </a:rPr>
              <a:t>grafana.list</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update</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install </a:t>
            </a:r>
            <a:r>
              <a:rPr lang="en-US" altLang="ko-KR" sz="1200" b="1" dirty="0" err="1">
                <a:latin typeface="+mn-ea"/>
              </a:rPr>
              <a:t>grafana</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dpkg</a:t>
            </a:r>
            <a:r>
              <a:rPr lang="en-US" altLang="ko-KR" sz="1200" b="1" dirty="0">
                <a:latin typeface="+mn-ea"/>
              </a:rPr>
              <a:t> –l | grep </a:t>
            </a:r>
            <a:r>
              <a:rPr lang="en-US" altLang="ko-KR" sz="1200" b="1" dirty="0" err="1">
                <a:latin typeface="+mn-ea"/>
              </a:rPr>
              <a:t>grafana</a:t>
            </a:r>
            <a:r>
              <a:rPr lang="en-US" altLang="ko-KR" sz="1200" b="1" dirty="0">
                <a:latin typeface="+mn-ea"/>
              </a:rPr>
              <a:t> </a:t>
            </a:r>
          </a:p>
          <a:p>
            <a:pPr marL="228600" indent="-228600">
              <a:lnSpc>
                <a:spcPct val="150000"/>
              </a:lnSpc>
              <a:buAutoNum type="arabicParenR"/>
            </a:pPr>
            <a:endParaRPr lang="ko-KR" altLang="en-US" sz="1200" b="1" dirty="0">
              <a:latin typeface="+mn-ea"/>
            </a:endParaRPr>
          </a:p>
        </p:txBody>
      </p:sp>
      <p:pic>
        <p:nvPicPr>
          <p:cNvPr id="12" name="그림 11">
            <a:extLst>
              <a:ext uri="{FF2B5EF4-FFF2-40B4-BE49-F238E27FC236}">
                <a16:creationId xmlns:a16="http://schemas.microsoft.com/office/drawing/2014/main" id="{7D536D46-1583-4EEA-AB0C-34D838041BEA}"/>
              </a:ext>
            </a:extLst>
          </p:cNvPr>
          <p:cNvPicPr>
            <a:picLocks noChangeAspect="1"/>
          </p:cNvPicPr>
          <p:nvPr/>
        </p:nvPicPr>
        <p:blipFill>
          <a:blip r:embed="rId2"/>
          <a:stretch>
            <a:fillRect/>
          </a:stretch>
        </p:blipFill>
        <p:spPr>
          <a:xfrm>
            <a:off x="611560" y="4683492"/>
            <a:ext cx="8064896" cy="329684"/>
          </a:xfrm>
          <a:prstGeom prst="rect">
            <a:avLst/>
          </a:prstGeom>
        </p:spPr>
      </p:pic>
    </p:spTree>
    <p:extLst>
      <p:ext uri="{BB962C8B-B14F-4D97-AF65-F5344CB8AC3E}">
        <p14:creationId xmlns:p14="http://schemas.microsoft.com/office/powerpoint/2010/main" val="2384994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5204182"/>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이전 버전 </a:t>
            </a:r>
            <a:r>
              <a:rPr lang="en-US" altLang="ko-KR" sz="1200" b="1" dirty="0">
                <a:latin typeface="+mn-ea"/>
              </a:rPr>
              <a:t>Grafana </a:t>
            </a:r>
            <a:r>
              <a:rPr lang="ko-KR" altLang="en-US" sz="1200" b="1" dirty="0">
                <a:latin typeface="+mn-ea"/>
              </a:rPr>
              <a:t>설치</a:t>
            </a:r>
          </a:p>
          <a:p>
            <a:pPr>
              <a:lnSpc>
                <a:spcPct val="150000"/>
              </a:lnSpc>
            </a:pPr>
            <a:r>
              <a:rPr lang="en-US" altLang="ko-KR" sz="1200" b="1" dirty="0">
                <a:latin typeface="+mn-ea"/>
              </a:rPr>
              <a:t>    </a:t>
            </a:r>
            <a:r>
              <a:rPr lang="en-US" altLang="ko-KR" sz="1200" b="1" dirty="0" err="1">
                <a:latin typeface="+mn-ea"/>
              </a:rPr>
              <a:t>machbase</a:t>
            </a:r>
            <a:r>
              <a:rPr lang="en-US" altLang="ko-KR" sz="1200" b="1" dirty="0">
                <a:latin typeface="+mn-ea"/>
              </a:rPr>
              <a:t> </a:t>
            </a:r>
            <a:r>
              <a:rPr lang="ko-KR" altLang="en-US" sz="1200" b="1" dirty="0">
                <a:latin typeface="+mn-ea"/>
              </a:rPr>
              <a:t>지원되는 버전 확인 필요 </a:t>
            </a:r>
            <a:endParaRPr lang="en-US" altLang="ko-KR" sz="1200" b="1" dirty="0">
              <a:latin typeface="+mn-ea"/>
            </a:endParaRPr>
          </a:p>
          <a:p>
            <a:pPr>
              <a:lnSpc>
                <a:spcPct val="150000"/>
              </a:lnSpc>
            </a:pPr>
            <a:r>
              <a:rPr lang="en-US" altLang="ko-KR" sz="1200" b="1" dirty="0">
                <a:latin typeface="+mn-ea"/>
              </a:rPr>
              <a:t>    Grafana </a:t>
            </a:r>
            <a:r>
              <a:rPr lang="ko-KR" altLang="en-US" sz="1200" b="1" dirty="0">
                <a:latin typeface="+mn-ea"/>
              </a:rPr>
              <a:t>다운로드 사이트에서 버전</a:t>
            </a:r>
            <a:r>
              <a:rPr lang="en-US" altLang="ko-KR" sz="1200" b="1" dirty="0">
                <a:latin typeface="+mn-ea"/>
              </a:rPr>
              <a:t> </a:t>
            </a:r>
            <a:r>
              <a:rPr lang="ko-KR" altLang="en-US" sz="1200" b="1" dirty="0">
                <a:latin typeface="+mn-ea"/>
              </a:rPr>
              <a:t>정보 확인 </a:t>
            </a:r>
            <a:r>
              <a:rPr lang="en-US" altLang="ko-KR" sz="1200" b="1" dirty="0">
                <a:latin typeface="+mn-ea"/>
              </a:rPr>
              <a:t>(</a:t>
            </a:r>
            <a:r>
              <a:rPr lang="en-US" altLang="ko-KR" sz="1200" b="1" dirty="0">
                <a:latin typeface="+mn-ea"/>
                <a:hlinkClick r:id="rId2"/>
              </a:rPr>
              <a:t>https://grafana.com/grafana/download</a:t>
            </a:r>
            <a:r>
              <a:rPr lang="en-US" altLang="ko-KR" sz="1200" b="1" dirty="0">
                <a:latin typeface="+mn-ea"/>
              </a:rPr>
              <a:t>)</a:t>
            </a: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r>
              <a:rPr lang="en-US" altLang="ko-KR" sz="1200" b="1" dirty="0"/>
              <a:t>    putty</a:t>
            </a:r>
            <a:r>
              <a:rPr lang="ko-KR" altLang="en-US" sz="1200" b="1" dirty="0"/>
              <a:t> 프로그램으로 </a:t>
            </a:r>
            <a:r>
              <a:rPr lang="en-US" altLang="ko-KR" sz="1200" b="1" dirty="0"/>
              <a:t>SSH</a:t>
            </a:r>
            <a:r>
              <a:rPr lang="ko-KR" altLang="en-US" sz="1200" b="1" dirty="0"/>
              <a:t> 접속 후 아래 명령어 입력</a:t>
            </a:r>
            <a:endParaRPr lang="en-US" altLang="ko-KR" sz="1200" b="1" dirty="0"/>
          </a:p>
          <a:p>
            <a:pPr>
              <a:lnSpc>
                <a:spcPct val="15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150000"/>
              </a:lnSpc>
            </a:pPr>
            <a:r>
              <a:rPr lang="en-US" altLang="ko-KR" sz="1200" b="1" dirty="0">
                <a:latin typeface="+mn-ea"/>
              </a:rPr>
              <a:t>      $ apt-get install -y </a:t>
            </a:r>
            <a:r>
              <a:rPr lang="en-US" altLang="ko-KR" sz="1200" b="1" dirty="0" err="1">
                <a:latin typeface="+mn-ea"/>
              </a:rPr>
              <a:t>adduser</a:t>
            </a:r>
            <a:r>
              <a:rPr lang="en-US" altLang="ko-KR" sz="1200" b="1" dirty="0">
                <a:latin typeface="+mn-ea"/>
              </a:rPr>
              <a:t> libfontconfig1</a:t>
            </a: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https://dl.grafana.com/oss/release/grafana_{</a:t>
            </a:r>
            <a:r>
              <a:rPr lang="ko-KR" altLang="en-US" sz="1200" b="1" dirty="0" err="1">
                <a:latin typeface="+mn-ea"/>
              </a:rPr>
              <a:t>버전명</a:t>
            </a:r>
            <a:r>
              <a:rPr lang="en-US" altLang="ko-KR" sz="1200" b="1" dirty="0">
                <a:latin typeface="+mn-ea"/>
              </a:rPr>
              <a:t>}_amd64.deb</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dpkg</a:t>
            </a:r>
            <a:r>
              <a:rPr lang="en-US" altLang="ko-KR" sz="1200" b="1" dirty="0">
                <a:latin typeface="+mn-ea"/>
              </a:rPr>
              <a:t> -</a:t>
            </a:r>
            <a:r>
              <a:rPr lang="en-US" altLang="ko-KR" sz="1200" b="1" dirty="0" err="1">
                <a:latin typeface="+mn-ea"/>
              </a:rPr>
              <a:t>i</a:t>
            </a:r>
            <a:r>
              <a:rPr lang="en-US" altLang="ko-KR" sz="1200" b="1" dirty="0">
                <a:latin typeface="+mn-ea"/>
              </a:rPr>
              <a:t> </a:t>
            </a:r>
            <a:r>
              <a:rPr lang="en-US" altLang="ko-KR" sz="1200" b="1" dirty="0" err="1">
                <a:latin typeface="+mn-ea"/>
              </a:rPr>
              <a:t>grafana</a:t>
            </a:r>
            <a:r>
              <a:rPr lang="en-US" altLang="ko-KR" sz="1200" b="1" dirty="0">
                <a:latin typeface="+mn-ea"/>
              </a:rPr>
              <a:t>_{</a:t>
            </a:r>
            <a:r>
              <a:rPr lang="ko-KR" altLang="en-US" sz="1200" b="1" dirty="0" err="1">
                <a:latin typeface="+mn-ea"/>
              </a:rPr>
              <a:t>버전명</a:t>
            </a:r>
            <a:r>
              <a:rPr lang="en-US" altLang="ko-KR" sz="1200" b="1" dirty="0">
                <a:latin typeface="+mn-ea"/>
              </a:rPr>
              <a:t>}_amd64.deb</a:t>
            </a:r>
          </a:p>
        </p:txBody>
      </p:sp>
      <p:pic>
        <p:nvPicPr>
          <p:cNvPr id="7" name="그림 6">
            <a:extLst>
              <a:ext uri="{FF2B5EF4-FFF2-40B4-BE49-F238E27FC236}">
                <a16:creationId xmlns:a16="http://schemas.microsoft.com/office/drawing/2014/main" id="{5E779C52-BC19-49AE-9B23-50C8D8678BF5}"/>
              </a:ext>
            </a:extLst>
          </p:cNvPr>
          <p:cNvPicPr>
            <a:picLocks noChangeAspect="1"/>
          </p:cNvPicPr>
          <p:nvPr/>
        </p:nvPicPr>
        <p:blipFill>
          <a:blip r:embed="rId3"/>
          <a:stretch>
            <a:fillRect/>
          </a:stretch>
        </p:blipFill>
        <p:spPr>
          <a:xfrm>
            <a:off x="2447764" y="1918733"/>
            <a:ext cx="4392488" cy="2158339"/>
          </a:xfrm>
          <a:prstGeom prst="rect">
            <a:avLst/>
          </a:prstGeom>
        </p:spPr>
      </p:pic>
    </p:spTree>
    <p:extLst>
      <p:ext uri="{BB962C8B-B14F-4D97-AF65-F5344CB8AC3E}">
        <p14:creationId xmlns:p14="http://schemas.microsoft.com/office/powerpoint/2010/main" val="2249085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657604"/>
          </a:xfrm>
          <a:prstGeom prst="rect">
            <a:avLst/>
          </a:prstGeom>
          <a:noFill/>
        </p:spPr>
        <p:txBody>
          <a:bodyPr wrap="square" rtlCol="0">
            <a:spAutoFit/>
          </a:bodyPr>
          <a:lstStyle/>
          <a:p>
            <a:pPr>
              <a:lnSpc>
                <a:spcPct val="150000"/>
              </a:lnSpc>
            </a:pPr>
            <a:r>
              <a:rPr lang="en-US" altLang="ko-KR" sz="1200" b="1" dirty="0">
                <a:latin typeface="+mn-ea"/>
              </a:rPr>
              <a:t>1) Grafana </a:t>
            </a:r>
            <a:r>
              <a:rPr lang="ko-KR" altLang="en-US" sz="1200" b="1" dirty="0">
                <a:latin typeface="+mn-ea"/>
              </a:rPr>
              <a:t>서비스 관리 </a:t>
            </a:r>
          </a:p>
          <a:p>
            <a:pPr>
              <a:lnSpc>
                <a:spcPct val="150000"/>
              </a:lnSpc>
            </a:pPr>
            <a:r>
              <a:rPr lang="en-US" altLang="ko-KR" sz="1200" b="1" dirty="0">
                <a:latin typeface="+mn-ea"/>
              </a:rPr>
              <a:t>    </a:t>
            </a:r>
            <a:r>
              <a:rPr lang="ko-KR" altLang="en-US" sz="1200" b="1" dirty="0">
                <a:latin typeface="+mn-ea"/>
              </a:rPr>
              <a:t>서비스 관리 명령어는 </a:t>
            </a:r>
            <a:r>
              <a:rPr lang="en-US" altLang="ko-KR" sz="1200" b="1" dirty="0">
                <a:latin typeface="+mn-ea"/>
              </a:rPr>
              <a:t>root </a:t>
            </a:r>
            <a:r>
              <a:rPr lang="ko-KR" altLang="en-US" sz="1200" b="1" dirty="0">
                <a:latin typeface="+mn-ea"/>
              </a:rPr>
              <a:t>권한으로 실행</a:t>
            </a:r>
          </a:p>
          <a:p>
            <a:pPr>
              <a:lnSpc>
                <a:spcPct val="150000"/>
              </a:lnSpc>
            </a:pPr>
            <a:endParaRPr lang="en-US" altLang="ko-KR" sz="1200" b="1" dirty="0">
              <a:latin typeface="+mn-ea"/>
            </a:endParaRPr>
          </a:p>
          <a:p>
            <a:pPr lvl="1">
              <a:lnSpc>
                <a:spcPct val="200000"/>
              </a:lnSpc>
            </a:pPr>
            <a:r>
              <a:rPr lang="ko-KR" altLang="en-US" sz="1200" b="1" dirty="0">
                <a:latin typeface="+mn-ea"/>
              </a:rPr>
              <a:t> </a:t>
            </a:r>
            <a:r>
              <a:rPr lang="en-US" altLang="ko-KR" sz="1200" b="1" dirty="0">
                <a:latin typeface="+mn-ea"/>
              </a:rPr>
              <a:t>-  </a:t>
            </a:r>
            <a:r>
              <a:rPr lang="ko-KR" altLang="en-US" sz="1200" b="1" dirty="0">
                <a:latin typeface="+mn-ea"/>
              </a:rPr>
              <a:t>서비스 시작 </a:t>
            </a:r>
            <a:r>
              <a:rPr lang="en-US" altLang="ko-KR" sz="1200" b="1" dirty="0">
                <a:latin typeface="+mn-ea"/>
              </a:rPr>
              <a:t>: </a:t>
            </a:r>
            <a:r>
              <a:rPr lang="en-US" altLang="ko-KR" sz="1200" b="1" dirty="0" err="1">
                <a:latin typeface="+mn-ea"/>
              </a:rPr>
              <a:t>systemctl</a:t>
            </a:r>
            <a:r>
              <a:rPr lang="en-US" altLang="ko-KR" sz="1200" b="1" dirty="0">
                <a:latin typeface="+mn-ea"/>
              </a:rPr>
              <a:t> 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중지 </a:t>
            </a:r>
            <a:r>
              <a:rPr lang="en-US" altLang="ko-KR" sz="1200" b="1" dirty="0">
                <a:latin typeface="+mn-ea"/>
              </a:rPr>
              <a:t>: </a:t>
            </a:r>
            <a:r>
              <a:rPr lang="en-US" altLang="ko-KR" sz="1200" b="1" dirty="0" err="1">
                <a:latin typeface="+mn-ea"/>
              </a:rPr>
              <a:t>systemctl</a:t>
            </a:r>
            <a:r>
              <a:rPr lang="en-US" altLang="ko-KR" sz="1200" b="1" dirty="0">
                <a:latin typeface="+mn-ea"/>
              </a:rPr>
              <a:t> stop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재시작 </a:t>
            </a: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활성화 </a:t>
            </a:r>
            <a:r>
              <a:rPr lang="en-US" altLang="ko-KR" sz="1200" b="1" dirty="0">
                <a:latin typeface="+mn-ea"/>
              </a:rPr>
              <a:t>: </a:t>
            </a:r>
            <a:r>
              <a:rPr lang="en-US" altLang="ko-KR" sz="1200" b="1" dirty="0" err="1">
                <a:latin typeface="+mn-ea"/>
              </a:rPr>
              <a:t>systemctl</a:t>
            </a:r>
            <a:r>
              <a:rPr lang="en-US" altLang="ko-KR" sz="1200" b="1" dirty="0">
                <a:latin typeface="+mn-ea"/>
              </a:rPr>
              <a:t> enable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비활성화 </a:t>
            </a:r>
            <a:r>
              <a:rPr lang="en-US" altLang="ko-KR" sz="1200" b="1" dirty="0">
                <a:latin typeface="+mn-ea"/>
              </a:rPr>
              <a:t>: </a:t>
            </a:r>
            <a:r>
              <a:rPr lang="en-US" altLang="ko-KR" sz="1200" b="1" dirty="0" err="1">
                <a:latin typeface="+mn-ea"/>
              </a:rPr>
              <a:t>systemctl</a:t>
            </a:r>
            <a:r>
              <a:rPr lang="en-US" altLang="ko-KR" sz="1200" b="1" dirty="0">
                <a:latin typeface="+mn-ea"/>
              </a:rPr>
              <a:t> disable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상태 확인 </a:t>
            </a:r>
            <a:r>
              <a:rPr lang="en-US" altLang="ko-KR" sz="1200" b="1" dirty="0">
                <a:latin typeface="+mn-ea"/>
              </a:rPr>
              <a:t>: </a:t>
            </a:r>
            <a:r>
              <a:rPr lang="en-US" altLang="ko-KR" sz="1200" b="1" dirty="0" err="1">
                <a:latin typeface="+mn-ea"/>
              </a:rPr>
              <a:t>systemctl</a:t>
            </a:r>
            <a:r>
              <a:rPr lang="en-US" altLang="ko-KR" sz="1200" b="1" dirty="0">
                <a:latin typeface="+mn-ea"/>
              </a:rPr>
              <a:t> status </a:t>
            </a:r>
            <a:r>
              <a:rPr lang="en-US" altLang="ko-KR" sz="1200" b="1" dirty="0" err="1">
                <a:latin typeface="+mn-ea"/>
              </a:rPr>
              <a:t>grafana</a:t>
            </a:r>
            <a:r>
              <a:rPr lang="en-US" altLang="ko-KR" sz="1200" b="1" dirty="0">
                <a:latin typeface="+mn-ea"/>
              </a:rPr>
              <a:t>-server</a:t>
            </a:r>
          </a:p>
          <a:p>
            <a:pPr>
              <a:lnSpc>
                <a:spcPct val="150000"/>
              </a:lnSpc>
            </a:pPr>
            <a:endParaRPr lang="en-US" altLang="ko-KR" sz="1200" b="1" dirty="0">
              <a:latin typeface="+mn-ea"/>
            </a:endParaRPr>
          </a:p>
          <a:p>
            <a:pPr marL="228600" indent="-228600">
              <a:lnSpc>
                <a:spcPct val="150000"/>
              </a:lnSpc>
              <a:buAutoNum type="arabicParenR"/>
            </a:pPr>
            <a:endParaRPr lang="ko-KR" altLang="en-US" sz="1200" b="1" dirty="0">
              <a:latin typeface="+mn-ea"/>
            </a:endParaRPr>
          </a:p>
        </p:txBody>
      </p:sp>
      <p:pic>
        <p:nvPicPr>
          <p:cNvPr id="5" name="그림 4">
            <a:extLst>
              <a:ext uri="{FF2B5EF4-FFF2-40B4-BE49-F238E27FC236}">
                <a16:creationId xmlns:a16="http://schemas.microsoft.com/office/drawing/2014/main" id="{D9427B9A-8DE9-43E5-A045-C81BB4EB8C7D}"/>
              </a:ext>
            </a:extLst>
          </p:cNvPr>
          <p:cNvPicPr>
            <a:picLocks noChangeAspect="1"/>
          </p:cNvPicPr>
          <p:nvPr/>
        </p:nvPicPr>
        <p:blipFill>
          <a:blip r:embed="rId2"/>
          <a:stretch>
            <a:fillRect/>
          </a:stretch>
        </p:blipFill>
        <p:spPr>
          <a:xfrm>
            <a:off x="676539" y="4293096"/>
            <a:ext cx="7862929" cy="1307236"/>
          </a:xfrm>
          <a:prstGeom prst="rect">
            <a:avLst/>
          </a:prstGeom>
        </p:spPr>
      </p:pic>
    </p:spTree>
    <p:extLst>
      <p:ext uri="{BB962C8B-B14F-4D97-AF65-F5344CB8AC3E}">
        <p14:creationId xmlns:p14="http://schemas.microsoft.com/office/powerpoint/2010/main" val="170247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441613"/>
          </a:xfrm>
          <a:prstGeom prst="rect">
            <a:avLst/>
          </a:prstGeom>
          <a:noFill/>
        </p:spPr>
        <p:txBody>
          <a:bodyPr wrap="square" rtlCol="0">
            <a:spAutoFit/>
          </a:bodyPr>
          <a:lstStyle/>
          <a:p>
            <a:pPr>
              <a:lnSpc>
                <a:spcPct val="150000"/>
              </a:lnSpc>
            </a:pPr>
            <a:r>
              <a:rPr lang="en-US" altLang="ko-KR" sz="1200" b="1" dirty="0">
                <a:latin typeface="+mn-ea"/>
              </a:rPr>
              <a:t>2) Grafana </a:t>
            </a:r>
            <a:r>
              <a:rPr lang="ko-KR" altLang="en-US" sz="1200" b="1" dirty="0">
                <a:latin typeface="+mn-ea"/>
              </a:rPr>
              <a:t>계정 설정</a:t>
            </a:r>
          </a:p>
          <a:p>
            <a:pPr>
              <a:lnSpc>
                <a:spcPct val="150000"/>
              </a:lnSpc>
            </a:pPr>
            <a:r>
              <a:rPr lang="ko-KR" altLang="en-US" sz="1200" b="1" dirty="0">
                <a:latin typeface="+mn-ea"/>
              </a:rPr>
              <a:t>    메인 계정 기본 아이디 패스워드는 </a:t>
            </a:r>
            <a:r>
              <a:rPr lang="en-US" altLang="ko-KR" sz="1200" b="1" dirty="0">
                <a:latin typeface="+mn-ea"/>
              </a:rPr>
              <a:t>admin/admin </a:t>
            </a:r>
            <a:r>
              <a:rPr lang="ko-KR" altLang="en-US" sz="1200" b="1" dirty="0">
                <a:latin typeface="+mn-ea"/>
              </a:rPr>
              <a:t>이며 아래 명령어를 사용하여 패스워드 변경이 가능하다</a:t>
            </a:r>
            <a:r>
              <a:rPr lang="en-US" altLang="ko-KR" sz="1200" b="1" dirty="0">
                <a:latin typeface="+mn-ea"/>
              </a:rPr>
              <a:t>.</a:t>
            </a:r>
            <a:endParaRPr lang="ko-KR" altLang="en-US" sz="1200" b="1" dirty="0">
              <a:latin typeface="+mn-ea"/>
            </a:endParaRPr>
          </a:p>
          <a:p>
            <a:pPr>
              <a:lnSpc>
                <a:spcPct val="150000"/>
              </a:lnSpc>
            </a:pPr>
            <a:endParaRPr lang="en-US" altLang="ko-KR" sz="1200" b="1" dirty="0">
              <a:latin typeface="+mn-ea"/>
            </a:endParaRPr>
          </a:p>
          <a:p>
            <a:pPr>
              <a:lnSpc>
                <a:spcPct val="150000"/>
              </a:lnSpc>
            </a:pPr>
            <a:r>
              <a:rPr lang="en-US" altLang="ko-KR" sz="1200" b="1" dirty="0">
                <a:latin typeface="+mn-ea"/>
              </a:rPr>
              <a:t>      $ </a:t>
            </a:r>
            <a:r>
              <a:rPr lang="en-US" altLang="ko-KR" sz="1200" b="1" dirty="0" err="1">
                <a:latin typeface="+mn-ea"/>
              </a:rPr>
              <a:t>grafana</a:t>
            </a:r>
            <a:r>
              <a:rPr lang="en-US" altLang="ko-KR" sz="1200" b="1" dirty="0">
                <a:latin typeface="+mn-ea"/>
              </a:rPr>
              <a:t>-cli admin reset-admin-password {</a:t>
            </a:r>
            <a:r>
              <a:rPr lang="ko-KR" altLang="en-US" sz="1200" b="1" dirty="0">
                <a:latin typeface="+mn-ea"/>
              </a:rPr>
              <a:t>패스워드</a:t>
            </a:r>
            <a:r>
              <a:rPr lang="en-US" altLang="ko-KR" sz="1200" b="1" dirty="0">
                <a:latin typeface="+mn-ea"/>
              </a:rPr>
              <a:t>}</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3254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(1/2)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대쉬보드 접속</a:t>
            </a:r>
            <a:endParaRPr lang="en-US" altLang="ko-KR" sz="1200" b="1" dirty="0">
              <a:latin typeface="+mn-ea"/>
            </a:endParaRPr>
          </a:p>
          <a:p>
            <a:pPr>
              <a:lnSpc>
                <a:spcPct val="150000"/>
              </a:lnSpc>
            </a:pPr>
            <a:r>
              <a:rPr lang="ko-KR" altLang="en-US" sz="1200" b="1" dirty="0">
                <a:latin typeface="+mn-ea"/>
              </a:rPr>
              <a:t>    </a:t>
            </a:r>
            <a:r>
              <a:rPr lang="en-US" altLang="ko-KR" sz="1200" b="1" dirty="0">
                <a:latin typeface="+mn-ea"/>
              </a:rPr>
              <a:t>CLOUD MANAGER </a:t>
            </a:r>
            <a:r>
              <a:rPr lang="ko-KR" altLang="en-US" sz="1200" b="1" dirty="0">
                <a:latin typeface="+mn-ea"/>
              </a:rPr>
              <a:t>접속 </a:t>
            </a:r>
            <a:r>
              <a:rPr lang="en-US" altLang="ko-KR" sz="1200" b="1" dirty="0">
                <a:latin typeface="+mn-ea"/>
              </a:rPr>
              <a:t>-&gt; </a:t>
            </a:r>
            <a:r>
              <a:rPr lang="ko-KR" altLang="en-US" sz="1200" b="1" dirty="0">
                <a:latin typeface="+mn-ea"/>
              </a:rPr>
              <a:t>로그인 </a:t>
            </a:r>
            <a:r>
              <a:rPr lang="en-US" altLang="ko-KR" sz="1200" b="1" dirty="0">
                <a:latin typeface="+mn-ea"/>
              </a:rPr>
              <a:t>-&gt; </a:t>
            </a:r>
            <a:r>
              <a:rPr lang="ko-KR" altLang="en-US" sz="1200" b="1" dirty="0">
                <a:latin typeface="+mn-ea"/>
              </a:rPr>
              <a:t>주소창에 대쉬보드 주소</a:t>
            </a:r>
            <a:r>
              <a:rPr lang="en-US" altLang="ko-KR" sz="1200" dirty="0">
                <a:latin typeface="+mn-ea"/>
              </a:rPr>
              <a:t> (</a:t>
            </a:r>
            <a:r>
              <a:rPr lang="en-US" altLang="ko-KR" sz="1200" dirty="0">
                <a:latin typeface="+mn-ea"/>
                <a:hlinkClick r:id="rId2"/>
              </a:rPr>
              <a:t>https://***.aasnest.io/grafana</a:t>
            </a:r>
            <a:r>
              <a:rPr lang="en-US" altLang="ko-KR" sz="1200" dirty="0">
                <a:latin typeface="+mn-ea"/>
              </a:rPr>
              <a:t>/ )</a:t>
            </a:r>
            <a:r>
              <a:rPr lang="ko-KR" altLang="en-US" sz="1200" b="1" dirty="0">
                <a:latin typeface="+mn-ea"/>
              </a:rPr>
              <a:t>입력  </a:t>
            </a:r>
          </a:p>
        </p:txBody>
      </p:sp>
      <p:pic>
        <p:nvPicPr>
          <p:cNvPr id="5" name="그림 4">
            <a:extLst>
              <a:ext uri="{FF2B5EF4-FFF2-40B4-BE49-F238E27FC236}">
                <a16:creationId xmlns:a16="http://schemas.microsoft.com/office/drawing/2014/main" id="{33AE9B7F-AF5C-4520-BFD7-F582514C486D}"/>
              </a:ext>
            </a:extLst>
          </p:cNvPr>
          <p:cNvPicPr>
            <a:picLocks noChangeAspect="1"/>
          </p:cNvPicPr>
          <p:nvPr/>
        </p:nvPicPr>
        <p:blipFill>
          <a:blip r:embed="rId3"/>
          <a:stretch>
            <a:fillRect/>
          </a:stretch>
        </p:blipFill>
        <p:spPr>
          <a:xfrm>
            <a:off x="775758" y="2243369"/>
            <a:ext cx="3315437" cy="3332468"/>
          </a:xfrm>
          <a:prstGeom prst="rect">
            <a:avLst/>
          </a:prstGeom>
        </p:spPr>
      </p:pic>
      <p:pic>
        <p:nvPicPr>
          <p:cNvPr id="7" name="그림 6">
            <a:extLst>
              <a:ext uri="{FF2B5EF4-FFF2-40B4-BE49-F238E27FC236}">
                <a16:creationId xmlns:a16="http://schemas.microsoft.com/office/drawing/2014/main" id="{B1CD0A12-0971-4ED0-8116-8D81A1FDA008}"/>
              </a:ext>
            </a:extLst>
          </p:cNvPr>
          <p:cNvPicPr>
            <a:picLocks noChangeAspect="1"/>
          </p:cNvPicPr>
          <p:nvPr/>
        </p:nvPicPr>
        <p:blipFill>
          <a:blip r:embed="rId4"/>
          <a:stretch>
            <a:fillRect/>
          </a:stretch>
        </p:blipFill>
        <p:spPr>
          <a:xfrm>
            <a:off x="4399409" y="2244248"/>
            <a:ext cx="3574824" cy="933764"/>
          </a:xfrm>
          <a:prstGeom prst="rect">
            <a:avLst/>
          </a:prstGeom>
        </p:spPr>
      </p:pic>
      <p:sp>
        <p:nvSpPr>
          <p:cNvPr id="9" name="직사각형 8">
            <a:extLst>
              <a:ext uri="{FF2B5EF4-FFF2-40B4-BE49-F238E27FC236}">
                <a16:creationId xmlns:a16="http://schemas.microsoft.com/office/drawing/2014/main" id="{091E1730-0C13-400C-97EE-9149BCCFDB33}"/>
              </a:ext>
            </a:extLst>
          </p:cNvPr>
          <p:cNvSpPr/>
          <p:nvPr/>
        </p:nvSpPr>
        <p:spPr>
          <a:xfrm>
            <a:off x="5550260" y="2204387"/>
            <a:ext cx="2423973" cy="3605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연결선: 꺾임 9">
            <a:extLst>
              <a:ext uri="{FF2B5EF4-FFF2-40B4-BE49-F238E27FC236}">
                <a16:creationId xmlns:a16="http://schemas.microsoft.com/office/drawing/2014/main" id="{78CC6942-501B-4B5D-B00E-A486C790FD33}"/>
              </a:ext>
            </a:extLst>
          </p:cNvPr>
          <p:cNvCxnSpPr>
            <a:cxnSpLocks/>
            <a:stCxn id="5" idx="3"/>
            <a:endCxn id="7" idx="1"/>
          </p:cNvCxnSpPr>
          <p:nvPr/>
        </p:nvCxnSpPr>
        <p:spPr>
          <a:xfrm flipV="1">
            <a:off x="4091195" y="2711130"/>
            <a:ext cx="308214" cy="11984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C580FB3B-19E3-44FC-9B0D-8082269EDFDE}"/>
              </a:ext>
            </a:extLst>
          </p:cNvPr>
          <p:cNvCxnSpPr>
            <a:cxnSpLocks/>
            <a:stCxn id="9" idx="2"/>
            <a:endCxn id="12" idx="0"/>
          </p:cNvCxnSpPr>
          <p:nvPr/>
        </p:nvCxnSpPr>
        <p:spPr>
          <a:xfrm rot="5400000">
            <a:off x="6083636" y="2849244"/>
            <a:ext cx="962950" cy="39427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459C0EC5-53D3-4B8A-A935-976D39474DE6}"/>
              </a:ext>
            </a:extLst>
          </p:cNvPr>
          <p:cNvPicPr>
            <a:picLocks noChangeAspect="1"/>
          </p:cNvPicPr>
          <p:nvPr/>
        </p:nvPicPr>
        <p:blipFill>
          <a:blip r:embed="rId5"/>
          <a:stretch>
            <a:fillRect/>
          </a:stretch>
        </p:blipFill>
        <p:spPr>
          <a:xfrm>
            <a:off x="4374600" y="3527855"/>
            <a:ext cx="3986749" cy="2061385"/>
          </a:xfrm>
          <a:prstGeom prst="rect">
            <a:avLst/>
          </a:prstGeom>
        </p:spPr>
      </p:pic>
      <p:sp>
        <p:nvSpPr>
          <p:cNvPr id="25" name="타원 24">
            <a:extLst>
              <a:ext uri="{FF2B5EF4-FFF2-40B4-BE49-F238E27FC236}">
                <a16:creationId xmlns:a16="http://schemas.microsoft.com/office/drawing/2014/main" id="{78863F5A-BC85-422D-915E-84A462F7C50F}"/>
              </a:ext>
            </a:extLst>
          </p:cNvPr>
          <p:cNvSpPr/>
          <p:nvPr/>
        </p:nvSpPr>
        <p:spPr>
          <a:xfrm>
            <a:off x="2134045" y="4077072"/>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60970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(2/2)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로그인</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좌측하단 </a:t>
            </a:r>
            <a:r>
              <a:rPr lang="en-US" altLang="ko-KR" sz="1200" b="1" dirty="0">
                <a:latin typeface="+mn-ea"/>
              </a:rPr>
              <a:t>Sign In </a:t>
            </a:r>
            <a:r>
              <a:rPr lang="ko-KR" altLang="en-US" sz="1200" b="1" dirty="0">
                <a:latin typeface="+mn-ea"/>
              </a:rPr>
              <a:t> </a:t>
            </a:r>
            <a:r>
              <a:rPr lang="en-US" altLang="ko-KR" sz="1200" b="1" dirty="0">
                <a:latin typeface="+mn-ea"/>
              </a:rPr>
              <a:t>-&gt; </a:t>
            </a:r>
            <a:r>
              <a:rPr lang="ko-KR" altLang="en-US" sz="1200" b="1" dirty="0">
                <a:latin typeface="+mn-ea"/>
              </a:rPr>
              <a:t>계정 아이디 패스워드 입력 </a:t>
            </a:r>
            <a:r>
              <a:rPr lang="en-US" altLang="ko-KR" sz="1200" b="1" dirty="0">
                <a:latin typeface="+mn-ea"/>
              </a:rPr>
              <a:t>-&gt;</a:t>
            </a:r>
            <a:r>
              <a:rPr lang="ko-KR" altLang="en-US" sz="1200" b="1" dirty="0">
                <a:latin typeface="+mn-ea"/>
              </a:rPr>
              <a:t> 로그인 </a:t>
            </a:r>
          </a:p>
        </p:txBody>
      </p:sp>
      <p:pic>
        <p:nvPicPr>
          <p:cNvPr id="14" name="그림 13">
            <a:extLst>
              <a:ext uri="{FF2B5EF4-FFF2-40B4-BE49-F238E27FC236}">
                <a16:creationId xmlns:a16="http://schemas.microsoft.com/office/drawing/2014/main" id="{73E4C49E-B48E-4A62-89CB-56EF0B745873}"/>
              </a:ext>
            </a:extLst>
          </p:cNvPr>
          <p:cNvPicPr>
            <a:picLocks noChangeAspect="1"/>
          </p:cNvPicPr>
          <p:nvPr/>
        </p:nvPicPr>
        <p:blipFill>
          <a:blip r:embed="rId2"/>
          <a:stretch>
            <a:fillRect/>
          </a:stretch>
        </p:blipFill>
        <p:spPr>
          <a:xfrm>
            <a:off x="3855546" y="2061940"/>
            <a:ext cx="3744416" cy="3784536"/>
          </a:xfrm>
          <a:prstGeom prst="rect">
            <a:avLst/>
          </a:prstGeom>
        </p:spPr>
      </p:pic>
      <p:pic>
        <p:nvPicPr>
          <p:cNvPr id="16" name="그림 15">
            <a:extLst>
              <a:ext uri="{FF2B5EF4-FFF2-40B4-BE49-F238E27FC236}">
                <a16:creationId xmlns:a16="http://schemas.microsoft.com/office/drawing/2014/main" id="{D3EF893F-1F10-4712-A7AE-38D4A880737C}"/>
              </a:ext>
            </a:extLst>
          </p:cNvPr>
          <p:cNvPicPr>
            <a:picLocks noChangeAspect="1"/>
          </p:cNvPicPr>
          <p:nvPr/>
        </p:nvPicPr>
        <p:blipFill>
          <a:blip r:embed="rId3"/>
          <a:stretch>
            <a:fillRect/>
          </a:stretch>
        </p:blipFill>
        <p:spPr>
          <a:xfrm>
            <a:off x="1884366" y="2071729"/>
            <a:ext cx="1517199" cy="3784536"/>
          </a:xfrm>
          <a:prstGeom prst="rect">
            <a:avLst/>
          </a:prstGeom>
        </p:spPr>
      </p:pic>
      <p:sp>
        <p:nvSpPr>
          <p:cNvPr id="17" name="직사각형 16">
            <a:extLst>
              <a:ext uri="{FF2B5EF4-FFF2-40B4-BE49-F238E27FC236}">
                <a16:creationId xmlns:a16="http://schemas.microsoft.com/office/drawing/2014/main" id="{AFDFFD85-18E0-4D88-B593-44D3081A6CBB}"/>
              </a:ext>
            </a:extLst>
          </p:cNvPr>
          <p:cNvSpPr/>
          <p:nvPr/>
        </p:nvSpPr>
        <p:spPr>
          <a:xfrm>
            <a:off x="2166357" y="5373216"/>
            <a:ext cx="821467" cy="25318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8447DA90-4FF0-4AFF-BA59-8CDAAB148306}"/>
              </a:ext>
            </a:extLst>
          </p:cNvPr>
          <p:cNvCxnSpPr>
            <a:cxnSpLocks/>
            <a:stCxn id="17" idx="3"/>
            <a:endCxn id="14" idx="1"/>
          </p:cNvCxnSpPr>
          <p:nvPr/>
        </p:nvCxnSpPr>
        <p:spPr>
          <a:xfrm flipV="1">
            <a:off x="2987824" y="3954208"/>
            <a:ext cx="867722" cy="1545598"/>
          </a:xfrm>
          <a:prstGeom prst="bentConnector3">
            <a:avLst>
              <a:gd name="adj1" fmla="val 6756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F9569D91-7FF2-4CAE-A044-09C426E0B36B}"/>
              </a:ext>
            </a:extLst>
          </p:cNvPr>
          <p:cNvSpPr/>
          <p:nvPr/>
        </p:nvSpPr>
        <p:spPr>
          <a:xfrm>
            <a:off x="5428323" y="4727007"/>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06899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40269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마크베이스</a:t>
            </a:r>
            <a:r>
              <a:rPr lang="en-US" altLang="ko-KR" sz="1200" b="1" dirty="0">
                <a:latin typeface="+mn-ea"/>
              </a:rPr>
              <a:t> </a:t>
            </a:r>
            <a:r>
              <a:rPr lang="ko-KR" altLang="en-US" sz="1200" b="1" dirty="0">
                <a:latin typeface="+mn-ea"/>
              </a:rPr>
              <a:t>모듈 설치</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마크베이스를 </a:t>
            </a:r>
            <a:r>
              <a:rPr lang="en-US" altLang="ko-KR" sz="1200" b="1" dirty="0">
                <a:latin typeface="+mn-ea"/>
              </a:rPr>
              <a:t>Grafana</a:t>
            </a:r>
            <a:r>
              <a:rPr lang="ko-KR" altLang="en-US" sz="1200" b="1" dirty="0">
                <a:latin typeface="+mn-ea"/>
              </a:rPr>
              <a:t>에 연동 하려면 추가적으로 모듈 설치가 필요</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모듈 파일을 클라우드에 저장 후 아래 명령어로 설치</a:t>
            </a:r>
            <a:endParaRPr lang="en-US" altLang="ko-KR" sz="1200" b="1" dirty="0">
              <a:latin typeface="+mn-ea"/>
            </a:endParaRPr>
          </a:p>
          <a:p>
            <a:pPr>
              <a:lnSpc>
                <a:spcPct val="150000"/>
              </a:lnSpc>
            </a:pP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lvl="1">
              <a:lnSpc>
                <a:spcPct val="200000"/>
              </a:lnSpc>
            </a:pPr>
            <a:r>
              <a:rPr lang="en-US" altLang="ko-KR" sz="1200" b="1" dirty="0">
                <a:latin typeface="+mn-ea"/>
              </a:rPr>
              <a:t>$ mv machbase.tgz machbase-sql.tgz machbase-tag.tgz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cd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machbase.tgz </a:t>
            </a:r>
            <a:r>
              <a:rPr lang="en-US" altLang="ko-KR" sz="1200" b="1" dirty="0">
                <a:latin typeface="+mn-ea"/>
              </a:rPr>
              <a:t>-C </a:t>
            </a:r>
            <a:r>
              <a:rPr lang="en-US" altLang="ko-KR" sz="1200" b="1" dirty="0" err="1">
                <a:latin typeface="+mn-ea"/>
              </a:rPr>
              <a:t>machbase</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machbase-sql</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machbase-sql.tgz </a:t>
            </a:r>
            <a:r>
              <a:rPr lang="en-US" altLang="ko-KR" sz="1200" b="1" dirty="0">
                <a:latin typeface="+mn-ea"/>
              </a:rPr>
              <a:t>-C </a:t>
            </a:r>
            <a:r>
              <a:rPr lang="en-US" altLang="ko-KR" sz="1200" b="1" dirty="0" err="1">
                <a:latin typeface="+mn-ea"/>
              </a:rPr>
              <a:t>machbase-sql</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-tag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machbase-tag.tgz </a:t>
            </a:r>
            <a:r>
              <a:rPr lang="en-US" altLang="ko-KR" sz="1200" b="1" dirty="0">
                <a:latin typeface="+mn-ea"/>
              </a:rPr>
              <a:t>-C </a:t>
            </a:r>
            <a:r>
              <a:rPr lang="en-US" altLang="ko-KR" sz="1200" b="1" dirty="0" err="1">
                <a:latin typeface="+mn-ea"/>
              </a:rPr>
              <a:t>machbase</a:t>
            </a:r>
            <a:r>
              <a:rPr lang="en-US" altLang="ko-KR" sz="1200" b="1" dirty="0">
                <a:latin typeface="+mn-ea"/>
              </a:rPr>
              <a:t>-tag</a:t>
            </a:r>
          </a:p>
          <a:p>
            <a:pPr lvl="1">
              <a:lnSpc>
                <a:spcPct val="20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20077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t>10.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마크베이스 연결</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메뉴 </a:t>
            </a:r>
            <a:r>
              <a:rPr lang="en-US" altLang="ko-KR" sz="1200" b="1" dirty="0">
                <a:latin typeface="+mn-ea"/>
              </a:rPr>
              <a:t>-&gt; Configuration -&gt; Data Sources </a:t>
            </a:r>
            <a:endParaRPr lang="ko-KR" altLang="en-US" sz="1200" b="1" dirty="0">
              <a:latin typeface="+mn-ea"/>
            </a:endParaRPr>
          </a:p>
          <a:p>
            <a:pPr>
              <a:lnSpc>
                <a:spcPct val="150000"/>
              </a:lnSpc>
            </a:pPr>
            <a:r>
              <a:rPr lang="en-US" altLang="ko-KR" sz="1200" b="1" dirty="0">
                <a:latin typeface="+mn-ea"/>
              </a:rPr>
              <a:t>    Add data source </a:t>
            </a:r>
            <a:r>
              <a:rPr lang="ko-KR" altLang="en-US" sz="1200" b="1" dirty="0">
                <a:latin typeface="+mn-ea"/>
              </a:rPr>
              <a:t>선택 </a:t>
            </a:r>
            <a:r>
              <a:rPr lang="en-US" altLang="ko-KR" sz="1200" b="1" dirty="0">
                <a:latin typeface="+mn-ea"/>
              </a:rPr>
              <a:t>-&gt; </a:t>
            </a:r>
            <a:r>
              <a:rPr lang="en-US" altLang="ko-KR" sz="1200" b="1" dirty="0" err="1">
                <a:latin typeface="+mn-ea"/>
              </a:rPr>
              <a:t>Machbase</a:t>
            </a:r>
            <a:r>
              <a:rPr lang="en-US" altLang="ko-KR" sz="1200" b="1" dirty="0">
                <a:latin typeface="+mn-ea"/>
              </a:rPr>
              <a:t> </a:t>
            </a:r>
            <a:r>
              <a:rPr lang="ko-KR" altLang="en-US" sz="1200" b="1" dirty="0">
                <a:latin typeface="+mn-ea"/>
              </a:rPr>
              <a:t>검색 </a:t>
            </a:r>
            <a:r>
              <a:rPr lang="en-US" altLang="ko-KR" sz="1200" b="1" dirty="0">
                <a:latin typeface="+mn-ea"/>
              </a:rPr>
              <a:t>-&gt; </a:t>
            </a:r>
            <a:r>
              <a:rPr lang="ko-KR" altLang="en-US" sz="1200" b="1" dirty="0">
                <a:latin typeface="+mn-ea"/>
              </a:rPr>
              <a:t>리스트에서 </a:t>
            </a:r>
            <a:r>
              <a:rPr lang="en-US" altLang="ko-KR" sz="1200" b="1" dirty="0" err="1">
                <a:latin typeface="+mn-ea"/>
              </a:rPr>
              <a:t>Machbase</a:t>
            </a:r>
            <a:r>
              <a:rPr lang="en-US" altLang="ko-KR" sz="1200" b="1" dirty="0">
                <a:latin typeface="+mn-ea"/>
              </a:rPr>
              <a:t> </a:t>
            </a:r>
            <a:r>
              <a:rPr lang="ko-KR" altLang="en-US" sz="1200" b="1" dirty="0">
                <a:latin typeface="+mn-ea"/>
              </a:rPr>
              <a:t>선택</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주요내용 </a:t>
            </a:r>
            <a:r>
              <a:rPr lang="en-US" altLang="ko-KR" sz="1200" b="1" dirty="0">
                <a:latin typeface="+mn-ea"/>
              </a:rPr>
              <a:t>(Name, URL) </a:t>
            </a:r>
            <a:r>
              <a:rPr lang="ko-KR" altLang="en-US" sz="1200" b="1" dirty="0">
                <a:latin typeface="+mn-ea"/>
              </a:rPr>
              <a:t>입력 </a:t>
            </a:r>
            <a:r>
              <a:rPr lang="en-US" altLang="ko-KR" sz="1200" b="1" dirty="0">
                <a:latin typeface="+mn-ea"/>
              </a:rPr>
              <a:t>-&gt; Save &amp; Test</a:t>
            </a:r>
          </a:p>
        </p:txBody>
      </p:sp>
      <p:grpSp>
        <p:nvGrpSpPr>
          <p:cNvPr id="4" name="그룹 3">
            <a:extLst>
              <a:ext uri="{FF2B5EF4-FFF2-40B4-BE49-F238E27FC236}">
                <a16:creationId xmlns:a16="http://schemas.microsoft.com/office/drawing/2014/main" id="{217F3CD2-BE24-4B68-8296-2282396448F7}"/>
              </a:ext>
            </a:extLst>
          </p:cNvPr>
          <p:cNvGrpSpPr/>
          <p:nvPr/>
        </p:nvGrpSpPr>
        <p:grpSpPr>
          <a:xfrm>
            <a:off x="611560" y="2469378"/>
            <a:ext cx="8022976" cy="3240360"/>
            <a:chOff x="551384" y="2611948"/>
            <a:chExt cx="10020342" cy="3841388"/>
          </a:xfrm>
        </p:grpSpPr>
        <p:pic>
          <p:nvPicPr>
            <p:cNvPr id="5" name="그림 4">
              <a:extLst>
                <a:ext uri="{FF2B5EF4-FFF2-40B4-BE49-F238E27FC236}">
                  <a16:creationId xmlns:a16="http://schemas.microsoft.com/office/drawing/2014/main" id="{0575BAD2-719C-48BF-B809-EC4AD4277DF6}"/>
                </a:ext>
              </a:extLst>
            </p:cNvPr>
            <p:cNvPicPr>
              <a:picLocks noChangeAspect="1"/>
            </p:cNvPicPr>
            <p:nvPr/>
          </p:nvPicPr>
          <p:blipFill>
            <a:blip r:embed="rId2"/>
            <a:stretch>
              <a:fillRect/>
            </a:stretch>
          </p:blipFill>
          <p:spPr>
            <a:xfrm>
              <a:off x="551384" y="2617021"/>
              <a:ext cx="1705029" cy="3836315"/>
            </a:xfrm>
            <a:prstGeom prst="rect">
              <a:avLst/>
            </a:prstGeom>
          </p:spPr>
        </p:pic>
        <p:pic>
          <p:nvPicPr>
            <p:cNvPr id="7" name="그림 6">
              <a:extLst>
                <a:ext uri="{FF2B5EF4-FFF2-40B4-BE49-F238E27FC236}">
                  <a16:creationId xmlns:a16="http://schemas.microsoft.com/office/drawing/2014/main" id="{0DBEE7BF-183C-425E-A150-80176AB5CC8F}"/>
                </a:ext>
              </a:extLst>
            </p:cNvPr>
            <p:cNvPicPr>
              <a:picLocks noChangeAspect="1"/>
            </p:cNvPicPr>
            <p:nvPr/>
          </p:nvPicPr>
          <p:blipFill>
            <a:blip r:embed="rId3"/>
            <a:stretch>
              <a:fillRect/>
            </a:stretch>
          </p:blipFill>
          <p:spPr>
            <a:xfrm>
              <a:off x="2639616" y="2617021"/>
              <a:ext cx="4293971" cy="1543819"/>
            </a:xfrm>
            <a:prstGeom prst="rect">
              <a:avLst/>
            </a:prstGeom>
          </p:spPr>
        </p:pic>
        <p:pic>
          <p:nvPicPr>
            <p:cNvPr id="8" name="그림 7">
              <a:extLst>
                <a:ext uri="{FF2B5EF4-FFF2-40B4-BE49-F238E27FC236}">
                  <a16:creationId xmlns:a16="http://schemas.microsoft.com/office/drawing/2014/main" id="{D226B0BD-29A6-4C65-981D-CC57F456E09D}"/>
                </a:ext>
              </a:extLst>
            </p:cNvPr>
            <p:cNvPicPr>
              <a:picLocks noChangeAspect="1"/>
            </p:cNvPicPr>
            <p:nvPr/>
          </p:nvPicPr>
          <p:blipFill>
            <a:blip r:embed="rId4"/>
            <a:stretch>
              <a:fillRect/>
            </a:stretch>
          </p:blipFill>
          <p:spPr>
            <a:xfrm>
              <a:off x="2639616" y="4210929"/>
              <a:ext cx="4293971" cy="2242407"/>
            </a:xfrm>
            <a:prstGeom prst="rect">
              <a:avLst/>
            </a:prstGeom>
          </p:spPr>
        </p:pic>
        <p:sp>
          <p:nvSpPr>
            <p:cNvPr id="9" name="직사각형 8">
              <a:extLst>
                <a:ext uri="{FF2B5EF4-FFF2-40B4-BE49-F238E27FC236}">
                  <a16:creationId xmlns:a16="http://schemas.microsoft.com/office/drawing/2014/main" id="{56153171-7255-4739-9A91-3D0D61BBB391}"/>
                </a:ext>
              </a:extLst>
            </p:cNvPr>
            <p:cNvSpPr/>
            <p:nvPr/>
          </p:nvSpPr>
          <p:spPr>
            <a:xfrm>
              <a:off x="1007435" y="4823953"/>
              <a:ext cx="1248978" cy="31334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직사각형 9">
              <a:extLst>
                <a:ext uri="{FF2B5EF4-FFF2-40B4-BE49-F238E27FC236}">
                  <a16:creationId xmlns:a16="http://schemas.microsoft.com/office/drawing/2014/main" id="{10733F01-3DC0-41A2-B3AA-6DD98C373EC1}"/>
                </a:ext>
              </a:extLst>
            </p:cNvPr>
            <p:cNvSpPr/>
            <p:nvPr/>
          </p:nvSpPr>
          <p:spPr>
            <a:xfrm>
              <a:off x="5755431" y="3769150"/>
              <a:ext cx="1132658" cy="36004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46232F93-19EB-4D2D-A81E-4D4FE47C3976}"/>
                </a:ext>
              </a:extLst>
            </p:cNvPr>
            <p:cNvCxnSpPr>
              <a:cxnSpLocks/>
              <a:stCxn id="9" idx="3"/>
              <a:endCxn id="7" idx="1"/>
            </p:cNvCxnSpPr>
            <p:nvPr/>
          </p:nvCxnSpPr>
          <p:spPr>
            <a:xfrm flipV="1">
              <a:off x="2256413" y="3388931"/>
              <a:ext cx="383203" cy="159169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289125C-CFB8-40AB-BFF7-9D9B9A5ABC99}"/>
                </a:ext>
              </a:extLst>
            </p:cNvPr>
            <p:cNvCxnSpPr>
              <a:cxnSpLocks/>
            </p:cNvCxnSpPr>
            <p:nvPr/>
          </p:nvCxnSpPr>
          <p:spPr>
            <a:xfrm rot="5400000">
              <a:off x="5513312" y="3402481"/>
              <a:ext cx="81739" cy="153515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A9E3F4F-BA59-42DA-9AE0-41F3A1366E13}"/>
                </a:ext>
              </a:extLst>
            </p:cNvPr>
            <p:cNvSpPr/>
            <p:nvPr/>
          </p:nvSpPr>
          <p:spPr>
            <a:xfrm>
              <a:off x="2674834" y="5045240"/>
              <a:ext cx="828878" cy="38009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a16="http://schemas.microsoft.com/office/drawing/2014/main" id="{AAE39B90-D215-4ECD-9759-AE2948EE1CCF}"/>
                </a:ext>
              </a:extLst>
            </p:cNvPr>
            <p:cNvSpPr/>
            <p:nvPr/>
          </p:nvSpPr>
          <p:spPr>
            <a:xfrm>
              <a:off x="6132004" y="5813295"/>
              <a:ext cx="612068" cy="2601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795174BD-BCD6-4DBD-ADF4-DEC9C0ADC643}"/>
                </a:ext>
              </a:extLst>
            </p:cNvPr>
            <p:cNvCxnSpPr>
              <a:cxnSpLocks/>
              <a:stCxn id="13" idx="3"/>
              <a:endCxn id="14" idx="1"/>
            </p:cNvCxnSpPr>
            <p:nvPr/>
          </p:nvCxnSpPr>
          <p:spPr>
            <a:xfrm>
              <a:off x="3503712" y="5235287"/>
              <a:ext cx="2628292" cy="708063"/>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그림 16">
              <a:extLst>
                <a:ext uri="{FF2B5EF4-FFF2-40B4-BE49-F238E27FC236}">
                  <a16:creationId xmlns:a16="http://schemas.microsoft.com/office/drawing/2014/main" id="{0D365894-C831-40F6-90CF-9B70B70C29BB}"/>
                </a:ext>
              </a:extLst>
            </p:cNvPr>
            <p:cNvPicPr>
              <a:picLocks noChangeAspect="1"/>
            </p:cNvPicPr>
            <p:nvPr/>
          </p:nvPicPr>
          <p:blipFill>
            <a:blip r:embed="rId5"/>
            <a:stretch>
              <a:fillRect/>
            </a:stretch>
          </p:blipFill>
          <p:spPr>
            <a:xfrm>
              <a:off x="7316790" y="2611948"/>
              <a:ext cx="3243706" cy="3841388"/>
            </a:xfrm>
            <a:prstGeom prst="rect">
              <a:avLst/>
            </a:prstGeom>
          </p:spPr>
        </p:pic>
        <p:sp>
          <p:nvSpPr>
            <p:cNvPr id="18" name="직사각형 17">
              <a:extLst>
                <a:ext uri="{FF2B5EF4-FFF2-40B4-BE49-F238E27FC236}">
                  <a16:creationId xmlns:a16="http://schemas.microsoft.com/office/drawing/2014/main" id="{3472351D-0A59-4FC4-A997-8E36E8DF1C1F}"/>
                </a:ext>
              </a:extLst>
            </p:cNvPr>
            <p:cNvSpPr/>
            <p:nvPr/>
          </p:nvSpPr>
          <p:spPr>
            <a:xfrm>
              <a:off x="7328020" y="2996952"/>
              <a:ext cx="3243706" cy="24283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E1C0C29E-F914-4B5E-98FF-48C31BC37F58}"/>
                </a:ext>
              </a:extLst>
            </p:cNvPr>
            <p:cNvSpPr/>
            <p:nvPr/>
          </p:nvSpPr>
          <p:spPr>
            <a:xfrm>
              <a:off x="7324670" y="6184461"/>
              <a:ext cx="611826" cy="23591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0" name="연결선: 꺾임 19">
              <a:extLst>
                <a:ext uri="{FF2B5EF4-FFF2-40B4-BE49-F238E27FC236}">
                  <a16:creationId xmlns:a16="http://schemas.microsoft.com/office/drawing/2014/main" id="{585BEC46-6B3C-47AF-B2C8-567F31DA10F0}"/>
                </a:ext>
              </a:extLst>
            </p:cNvPr>
            <p:cNvCxnSpPr>
              <a:cxnSpLocks/>
              <a:stCxn id="18" idx="2"/>
              <a:endCxn id="19" idx="0"/>
            </p:cNvCxnSpPr>
            <p:nvPr/>
          </p:nvCxnSpPr>
          <p:spPr>
            <a:xfrm rot="5400000">
              <a:off x="7910664" y="5145252"/>
              <a:ext cx="759128" cy="1319290"/>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연결선: 꺾임 20">
              <a:extLst>
                <a:ext uri="{FF2B5EF4-FFF2-40B4-BE49-F238E27FC236}">
                  <a16:creationId xmlns:a16="http://schemas.microsoft.com/office/drawing/2014/main" id="{1FA4B7C4-2192-4E53-9E48-79E3544A757A}"/>
                </a:ext>
              </a:extLst>
            </p:cNvPr>
            <p:cNvCxnSpPr>
              <a:cxnSpLocks/>
              <a:stCxn id="14" idx="3"/>
              <a:endCxn id="17" idx="1"/>
            </p:cNvCxnSpPr>
            <p:nvPr/>
          </p:nvCxnSpPr>
          <p:spPr>
            <a:xfrm flipV="1">
              <a:off x="6744072" y="4532642"/>
              <a:ext cx="572718" cy="141070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65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latin typeface="+mn-ea"/>
              </a:rPr>
              <a:t>대쉬보드 관리 </a:t>
            </a:r>
            <a:r>
              <a:rPr kumimoji="1" lang="en-US" altLang="ko-KR" sz="2000" dirty="0">
                <a:latin typeface="+mn-ea"/>
              </a:rPr>
              <a:t>(1/3)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err="1">
                <a:latin typeface="+mn-ea"/>
              </a:rPr>
              <a:t>대쉬보드</a:t>
            </a:r>
            <a:r>
              <a:rPr lang="ko-KR" altLang="en-US" sz="1200" b="1" dirty="0">
                <a:latin typeface="+mn-ea"/>
              </a:rPr>
              <a:t> 관리 페이지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Dashboard      -&gt; Manage </a:t>
            </a:r>
            <a:r>
              <a:rPr lang="ko-KR" altLang="en-US" sz="1200" b="1" dirty="0">
                <a:latin typeface="+mn-ea"/>
              </a:rPr>
              <a:t>선택</a:t>
            </a:r>
          </a:p>
        </p:txBody>
      </p:sp>
      <p:sp>
        <p:nvSpPr>
          <p:cNvPr id="12" name="TextBox 11">
            <a:extLst>
              <a:ext uri="{FF2B5EF4-FFF2-40B4-BE49-F238E27FC236}">
                <a16:creationId xmlns:a16="http://schemas.microsoft.com/office/drawing/2014/main" id="{B38C0D00-3EB8-476B-B066-60F8AF4E490F}"/>
              </a:ext>
            </a:extLst>
          </p:cNvPr>
          <p:cNvSpPr txBox="1"/>
          <p:nvPr/>
        </p:nvSpPr>
        <p:spPr>
          <a:xfrm>
            <a:off x="4427984" y="5868051"/>
            <a:ext cx="136815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대쉬보드 및 폴더 목록</a:t>
            </a:r>
          </a:p>
        </p:txBody>
      </p:sp>
      <p:cxnSp>
        <p:nvCxnSpPr>
          <p:cNvPr id="13" name="연결선: 꺾임 12">
            <a:extLst>
              <a:ext uri="{FF2B5EF4-FFF2-40B4-BE49-F238E27FC236}">
                <a16:creationId xmlns:a16="http://schemas.microsoft.com/office/drawing/2014/main" id="{90FB2DA5-1C5F-4618-976E-8A87F32C067E}"/>
              </a:ext>
            </a:extLst>
          </p:cNvPr>
          <p:cNvCxnSpPr>
            <a:cxnSpLocks/>
            <a:endCxn id="12" idx="0"/>
          </p:cNvCxnSpPr>
          <p:nvPr/>
        </p:nvCxnSpPr>
        <p:spPr>
          <a:xfrm>
            <a:off x="4651841" y="5661247"/>
            <a:ext cx="460219" cy="20680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BC05E7-7702-4052-8CC5-693C6AC56451}"/>
              </a:ext>
            </a:extLst>
          </p:cNvPr>
          <p:cNvSpPr txBox="1"/>
          <p:nvPr/>
        </p:nvSpPr>
        <p:spPr>
          <a:xfrm>
            <a:off x="856574" y="1683922"/>
            <a:ext cx="969631"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검색</a:t>
            </a:r>
            <a:endParaRPr lang="ko-KR" altLang="en-US" sz="900" dirty="0">
              <a:solidFill>
                <a:schemeClr val="bg1"/>
              </a:solidFill>
            </a:endParaRPr>
          </a:p>
        </p:txBody>
      </p:sp>
      <p:pic>
        <p:nvPicPr>
          <p:cNvPr id="23" name="그림 22">
            <a:extLst>
              <a:ext uri="{FF2B5EF4-FFF2-40B4-BE49-F238E27FC236}">
                <a16:creationId xmlns:a16="http://schemas.microsoft.com/office/drawing/2014/main" id="{697C6386-C7BD-4AB6-BEA0-EAC69187E962}"/>
              </a:ext>
            </a:extLst>
          </p:cNvPr>
          <p:cNvPicPr>
            <a:picLocks noChangeAspect="1"/>
          </p:cNvPicPr>
          <p:nvPr/>
        </p:nvPicPr>
        <p:blipFill>
          <a:blip r:embed="rId2"/>
          <a:stretch>
            <a:fillRect/>
          </a:stretch>
        </p:blipFill>
        <p:spPr>
          <a:xfrm>
            <a:off x="755576" y="2003403"/>
            <a:ext cx="7825010" cy="3585837"/>
          </a:xfrm>
          <a:prstGeom prst="rect">
            <a:avLst/>
          </a:prstGeom>
        </p:spPr>
      </p:pic>
      <p:sp>
        <p:nvSpPr>
          <p:cNvPr id="7" name="직사각형 6">
            <a:extLst>
              <a:ext uri="{FF2B5EF4-FFF2-40B4-BE49-F238E27FC236}">
                <a16:creationId xmlns:a16="http://schemas.microsoft.com/office/drawing/2014/main" id="{AB9202D9-7718-4C30-9252-3B0C1A579BD4}"/>
              </a:ext>
            </a:extLst>
          </p:cNvPr>
          <p:cNvSpPr/>
          <p:nvPr/>
        </p:nvSpPr>
        <p:spPr>
          <a:xfrm>
            <a:off x="5545492" y="2129066"/>
            <a:ext cx="1186748"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3909D3A2-1908-4664-A0EA-7E3582BB066D}"/>
              </a:ext>
            </a:extLst>
          </p:cNvPr>
          <p:cNvCxnSpPr>
            <a:cxnSpLocks/>
            <a:stCxn id="7" idx="0"/>
            <a:endCxn id="9" idx="2"/>
          </p:cNvCxnSpPr>
          <p:nvPr/>
        </p:nvCxnSpPr>
        <p:spPr>
          <a:xfrm rot="16200000" flipV="1">
            <a:off x="5806958" y="1797158"/>
            <a:ext cx="213074" cy="45074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669600-8E55-4A0E-B5A1-C97DAD027DBD}"/>
              </a:ext>
            </a:extLst>
          </p:cNvPr>
          <p:cNvSpPr txBox="1"/>
          <p:nvPr/>
        </p:nvSpPr>
        <p:spPr>
          <a:xfrm>
            <a:off x="5076056" y="1685160"/>
            <a:ext cx="122413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신규생성</a:t>
            </a:r>
            <a:endParaRPr lang="ko-KR" altLang="en-US" sz="900" dirty="0">
              <a:solidFill>
                <a:schemeClr val="bg1"/>
              </a:solidFill>
            </a:endParaRPr>
          </a:p>
        </p:txBody>
      </p:sp>
      <p:sp>
        <p:nvSpPr>
          <p:cNvPr id="21" name="직사각형 20">
            <a:extLst>
              <a:ext uri="{FF2B5EF4-FFF2-40B4-BE49-F238E27FC236}">
                <a16:creationId xmlns:a16="http://schemas.microsoft.com/office/drawing/2014/main" id="{4D8793C0-30E3-4DE6-898D-5E23597390FF}"/>
              </a:ext>
            </a:extLst>
          </p:cNvPr>
          <p:cNvSpPr/>
          <p:nvPr/>
        </p:nvSpPr>
        <p:spPr>
          <a:xfrm>
            <a:off x="827584" y="2996952"/>
            <a:ext cx="7632848" cy="266066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28">
            <a:extLst>
              <a:ext uri="{FF2B5EF4-FFF2-40B4-BE49-F238E27FC236}">
                <a16:creationId xmlns:a16="http://schemas.microsoft.com/office/drawing/2014/main" id="{872C9166-AF81-4111-9EBB-23283BA96498}"/>
              </a:ext>
            </a:extLst>
          </p:cNvPr>
          <p:cNvSpPr txBox="1"/>
          <p:nvPr/>
        </p:nvSpPr>
        <p:spPr>
          <a:xfrm>
            <a:off x="6597714" y="1685160"/>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폴더 생성</a:t>
            </a:r>
          </a:p>
        </p:txBody>
      </p:sp>
      <p:cxnSp>
        <p:nvCxnSpPr>
          <p:cNvPr id="30" name="연결선: 꺾임 29">
            <a:extLst>
              <a:ext uri="{FF2B5EF4-FFF2-40B4-BE49-F238E27FC236}">
                <a16:creationId xmlns:a16="http://schemas.microsoft.com/office/drawing/2014/main" id="{29E9EDAB-A7C5-43A0-A3CB-D530EA04FC07}"/>
              </a:ext>
            </a:extLst>
          </p:cNvPr>
          <p:cNvCxnSpPr>
            <a:cxnSpLocks/>
            <a:stCxn id="33" idx="0"/>
            <a:endCxn id="29" idx="2"/>
          </p:cNvCxnSpPr>
          <p:nvPr/>
        </p:nvCxnSpPr>
        <p:spPr>
          <a:xfrm rot="16200000" flipV="1">
            <a:off x="6987970" y="1885777"/>
            <a:ext cx="210263" cy="27069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E9A8188-6CE8-43D9-9467-3A69C9331637}"/>
              </a:ext>
            </a:extLst>
          </p:cNvPr>
          <p:cNvSpPr/>
          <p:nvPr/>
        </p:nvSpPr>
        <p:spPr>
          <a:xfrm>
            <a:off x="6788551" y="2126255"/>
            <a:ext cx="879793"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F5C9242B-5119-4CDD-81CF-F1CAFC6EB622}"/>
              </a:ext>
            </a:extLst>
          </p:cNvPr>
          <p:cNvSpPr/>
          <p:nvPr/>
        </p:nvSpPr>
        <p:spPr>
          <a:xfrm>
            <a:off x="7733213" y="2124254"/>
            <a:ext cx="727219"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8" name="TextBox 37">
            <a:extLst>
              <a:ext uri="{FF2B5EF4-FFF2-40B4-BE49-F238E27FC236}">
                <a16:creationId xmlns:a16="http://schemas.microsoft.com/office/drawing/2014/main" id="{FF3BC73D-A69E-4D1A-8B31-F198C6273ACB}"/>
              </a:ext>
            </a:extLst>
          </p:cNvPr>
          <p:cNvSpPr txBox="1"/>
          <p:nvPr/>
        </p:nvSpPr>
        <p:spPr>
          <a:xfrm>
            <a:off x="7526159" y="1683922"/>
            <a:ext cx="114132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en-US" altLang="ko-KR" sz="900" dirty="0">
                <a:solidFill>
                  <a:schemeClr val="bg1"/>
                </a:solidFill>
              </a:rPr>
              <a:t> </a:t>
            </a:r>
            <a:r>
              <a:rPr lang="ko-KR" altLang="en-US" sz="900" dirty="0">
                <a:solidFill>
                  <a:schemeClr val="bg1"/>
                </a:solidFill>
              </a:rPr>
              <a:t>가져오기</a:t>
            </a:r>
          </a:p>
        </p:txBody>
      </p:sp>
      <p:cxnSp>
        <p:nvCxnSpPr>
          <p:cNvPr id="39" name="연결선: 꺾임 38">
            <a:extLst>
              <a:ext uri="{FF2B5EF4-FFF2-40B4-BE49-F238E27FC236}">
                <a16:creationId xmlns:a16="http://schemas.microsoft.com/office/drawing/2014/main" id="{92D0721C-1D08-4662-A442-84C51180546F}"/>
              </a:ext>
            </a:extLst>
          </p:cNvPr>
          <p:cNvCxnSpPr>
            <a:cxnSpLocks/>
            <a:stCxn id="37" idx="0"/>
            <a:endCxn id="38" idx="2"/>
          </p:cNvCxnSpPr>
          <p:nvPr/>
        </p:nvCxnSpPr>
        <p:spPr>
          <a:xfrm rot="16200000" flipV="1">
            <a:off x="7992073" y="2019503"/>
            <a:ext cx="209500"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DBB868-E7EC-46E3-BB14-7EDC8E354B67}"/>
              </a:ext>
            </a:extLst>
          </p:cNvPr>
          <p:cNvSpPr/>
          <p:nvPr/>
        </p:nvSpPr>
        <p:spPr>
          <a:xfrm>
            <a:off x="856575" y="2127718"/>
            <a:ext cx="2741933" cy="3547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9DA1978C-E08F-41CD-9453-29BE53665562}"/>
              </a:ext>
            </a:extLst>
          </p:cNvPr>
          <p:cNvCxnSpPr>
            <a:cxnSpLocks/>
            <a:stCxn id="10" idx="0"/>
            <a:endCxn id="14" idx="2"/>
          </p:cNvCxnSpPr>
          <p:nvPr/>
        </p:nvCxnSpPr>
        <p:spPr>
          <a:xfrm rot="16200000" flipV="1">
            <a:off x="1677984" y="1578160"/>
            <a:ext cx="212964" cy="88615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D4D8898C-F84A-423B-B0FA-38783057E667}"/>
              </a:ext>
            </a:extLst>
          </p:cNvPr>
          <p:cNvCxnSpPr>
            <a:cxnSpLocks/>
            <a:stCxn id="60" idx="0"/>
            <a:endCxn id="61" idx="2"/>
          </p:cNvCxnSpPr>
          <p:nvPr/>
        </p:nvCxnSpPr>
        <p:spPr>
          <a:xfrm rot="16200000" flipV="1">
            <a:off x="6285892" y="3038937"/>
            <a:ext cx="208620" cy="3600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1BC905E-E41C-43E8-B6F3-5E70BFA06882}"/>
              </a:ext>
            </a:extLst>
          </p:cNvPr>
          <p:cNvSpPr txBox="1"/>
          <p:nvPr/>
        </p:nvSpPr>
        <p:spPr>
          <a:xfrm>
            <a:off x="2483769" y="3140968"/>
            <a:ext cx="432048"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폴더</a:t>
            </a:r>
            <a:endParaRPr lang="ko-KR" altLang="en-US" sz="900" dirty="0">
              <a:solidFill>
                <a:schemeClr val="bg1"/>
              </a:solidFill>
            </a:endParaRPr>
          </a:p>
        </p:txBody>
      </p:sp>
      <p:sp>
        <p:nvSpPr>
          <p:cNvPr id="57" name="TextBox 56">
            <a:extLst>
              <a:ext uri="{FF2B5EF4-FFF2-40B4-BE49-F238E27FC236}">
                <a16:creationId xmlns:a16="http://schemas.microsoft.com/office/drawing/2014/main" id="{A0BCE14A-5568-400D-8476-D4ABCFDBA2DE}"/>
              </a:ext>
            </a:extLst>
          </p:cNvPr>
          <p:cNvSpPr txBox="1"/>
          <p:nvPr/>
        </p:nvSpPr>
        <p:spPr>
          <a:xfrm>
            <a:off x="2555776" y="3513643"/>
            <a:ext cx="72008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endParaRPr lang="ko-KR" altLang="en-US" sz="900" dirty="0">
              <a:solidFill>
                <a:schemeClr val="bg1"/>
              </a:solidFill>
            </a:endParaRPr>
          </a:p>
        </p:txBody>
      </p:sp>
      <p:sp>
        <p:nvSpPr>
          <p:cNvPr id="59" name="TextBox 58">
            <a:extLst>
              <a:ext uri="{FF2B5EF4-FFF2-40B4-BE49-F238E27FC236}">
                <a16:creationId xmlns:a16="http://schemas.microsoft.com/office/drawing/2014/main" id="{F48B6FD4-B094-475F-8D0F-AF0ECE193881}"/>
              </a:ext>
            </a:extLst>
          </p:cNvPr>
          <p:cNvSpPr txBox="1"/>
          <p:nvPr/>
        </p:nvSpPr>
        <p:spPr>
          <a:xfrm>
            <a:off x="827584" y="5868051"/>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편집기능</a:t>
            </a:r>
          </a:p>
        </p:txBody>
      </p:sp>
      <p:sp>
        <p:nvSpPr>
          <p:cNvPr id="60" name="TextBox 59">
            <a:extLst>
              <a:ext uri="{FF2B5EF4-FFF2-40B4-BE49-F238E27FC236}">
                <a16:creationId xmlns:a16="http://schemas.microsoft.com/office/drawing/2014/main" id="{F39B5FEB-6BEC-43C6-B843-75E12F19BC95}"/>
              </a:ext>
            </a:extLst>
          </p:cNvPr>
          <p:cNvSpPr txBox="1"/>
          <p:nvPr/>
        </p:nvSpPr>
        <p:spPr>
          <a:xfrm>
            <a:off x="5868144" y="3161249"/>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필터링</a:t>
            </a:r>
          </a:p>
        </p:txBody>
      </p:sp>
      <p:sp>
        <p:nvSpPr>
          <p:cNvPr id="61" name="직사각형 60">
            <a:extLst>
              <a:ext uri="{FF2B5EF4-FFF2-40B4-BE49-F238E27FC236}">
                <a16:creationId xmlns:a16="http://schemas.microsoft.com/office/drawing/2014/main" id="{E6A12AB7-F70A-4B7F-BD8C-88AC4D2F799C}"/>
              </a:ext>
            </a:extLst>
          </p:cNvPr>
          <p:cNvSpPr/>
          <p:nvPr/>
        </p:nvSpPr>
        <p:spPr>
          <a:xfrm>
            <a:off x="5868144" y="2721797"/>
            <a:ext cx="1008112"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xtBox 70">
            <a:extLst>
              <a:ext uri="{FF2B5EF4-FFF2-40B4-BE49-F238E27FC236}">
                <a16:creationId xmlns:a16="http://schemas.microsoft.com/office/drawing/2014/main" id="{FEFA6405-6ACE-4AFB-A6AB-21F07B3A0905}"/>
              </a:ext>
            </a:extLst>
          </p:cNvPr>
          <p:cNvSpPr txBox="1"/>
          <p:nvPr/>
        </p:nvSpPr>
        <p:spPr>
          <a:xfrm>
            <a:off x="7164288" y="3162897"/>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태그 필터링</a:t>
            </a:r>
          </a:p>
        </p:txBody>
      </p:sp>
      <p:sp>
        <p:nvSpPr>
          <p:cNvPr id="72" name="직사각형 71">
            <a:extLst>
              <a:ext uri="{FF2B5EF4-FFF2-40B4-BE49-F238E27FC236}">
                <a16:creationId xmlns:a16="http://schemas.microsoft.com/office/drawing/2014/main" id="{8B6F74AA-8B9D-4639-8637-3A10D3FE3F15}"/>
              </a:ext>
            </a:extLst>
          </p:cNvPr>
          <p:cNvSpPr/>
          <p:nvPr/>
        </p:nvSpPr>
        <p:spPr>
          <a:xfrm>
            <a:off x="6947088" y="2721796"/>
            <a:ext cx="1513344"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직사각형 72">
            <a:extLst>
              <a:ext uri="{FF2B5EF4-FFF2-40B4-BE49-F238E27FC236}">
                <a16:creationId xmlns:a16="http://schemas.microsoft.com/office/drawing/2014/main" id="{DCCD80E0-FA9A-48B0-B4F5-5DD34E0441E6}"/>
              </a:ext>
            </a:extLst>
          </p:cNvPr>
          <p:cNvSpPr/>
          <p:nvPr/>
        </p:nvSpPr>
        <p:spPr>
          <a:xfrm>
            <a:off x="971601" y="3140968"/>
            <a:ext cx="504055" cy="237626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5" name="연결선: 꺾임 74">
            <a:extLst>
              <a:ext uri="{FF2B5EF4-FFF2-40B4-BE49-F238E27FC236}">
                <a16:creationId xmlns:a16="http://schemas.microsoft.com/office/drawing/2014/main" id="{723959BB-D824-4A2A-8D99-B247F9A7AD1C}"/>
              </a:ext>
            </a:extLst>
          </p:cNvPr>
          <p:cNvCxnSpPr>
            <a:cxnSpLocks/>
            <a:stCxn id="73" idx="2"/>
            <a:endCxn id="59" idx="0"/>
          </p:cNvCxnSpPr>
          <p:nvPr/>
        </p:nvCxnSpPr>
        <p:spPr>
          <a:xfrm rot="5400000">
            <a:off x="1030217" y="5674639"/>
            <a:ext cx="350820" cy="3600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id="{E0E3AA2F-CF29-493E-A507-F3443A3068CC}"/>
              </a:ext>
            </a:extLst>
          </p:cNvPr>
          <p:cNvCxnSpPr>
            <a:cxnSpLocks/>
            <a:stCxn id="71" idx="0"/>
            <a:endCxn id="72" idx="2"/>
          </p:cNvCxnSpPr>
          <p:nvPr/>
        </p:nvCxnSpPr>
        <p:spPr>
          <a:xfrm rot="16200000" flipV="1">
            <a:off x="7598920" y="3057469"/>
            <a:ext cx="210269" cy="58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8A6FE73-0AB4-4064-B282-E0CA323351B6}"/>
              </a:ext>
            </a:extLst>
          </p:cNvPr>
          <p:cNvSpPr/>
          <p:nvPr/>
        </p:nvSpPr>
        <p:spPr>
          <a:xfrm>
            <a:off x="1187625" y="2685381"/>
            <a:ext cx="936103" cy="28118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2" name="연결선: 꺾임 81">
            <a:extLst>
              <a:ext uri="{FF2B5EF4-FFF2-40B4-BE49-F238E27FC236}">
                <a16:creationId xmlns:a16="http://schemas.microsoft.com/office/drawing/2014/main" id="{4B5BCA25-260B-46E8-9A72-A2E0FF889690}"/>
              </a:ext>
            </a:extLst>
          </p:cNvPr>
          <p:cNvCxnSpPr>
            <a:cxnSpLocks/>
            <a:stCxn id="81" idx="3"/>
            <a:endCxn id="85" idx="1"/>
          </p:cNvCxnSpPr>
          <p:nvPr/>
        </p:nvCxnSpPr>
        <p:spPr>
          <a:xfrm flipV="1">
            <a:off x="2123728" y="2772637"/>
            <a:ext cx="539130" cy="5333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093746B-8304-439D-9E5B-6C6D8DC2F534}"/>
              </a:ext>
            </a:extLst>
          </p:cNvPr>
          <p:cNvSpPr txBox="1"/>
          <p:nvPr/>
        </p:nvSpPr>
        <p:spPr>
          <a:xfrm>
            <a:off x="2662858" y="2657221"/>
            <a:ext cx="1189062"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목록 보기형식 설정</a:t>
            </a:r>
            <a:endParaRPr lang="ko-KR" altLang="en-US" sz="900" dirty="0">
              <a:solidFill>
                <a:schemeClr val="bg1"/>
              </a:solidFill>
            </a:endParaRPr>
          </a:p>
        </p:txBody>
      </p:sp>
      <p:pic>
        <p:nvPicPr>
          <p:cNvPr id="92" name="그림 91">
            <a:extLst>
              <a:ext uri="{FF2B5EF4-FFF2-40B4-BE49-F238E27FC236}">
                <a16:creationId xmlns:a16="http://schemas.microsoft.com/office/drawing/2014/main" id="{4DBF131D-8D62-4FCF-932F-682A5E4F88DB}"/>
              </a:ext>
            </a:extLst>
          </p:cNvPr>
          <p:cNvPicPr>
            <a:picLocks noChangeAspect="1"/>
          </p:cNvPicPr>
          <p:nvPr/>
        </p:nvPicPr>
        <p:blipFill>
          <a:blip r:embed="rId3"/>
          <a:stretch>
            <a:fillRect/>
          </a:stretch>
        </p:blipFill>
        <p:spPr>
          <a:xfrm>
            <a:off x="2483578" y="1272916"/>
            <a:ext cx="226529" cy="223799"/>
          </a:xfrm>
          <a:prstGeom prst="rect">
            <a:avLst/>
          </a:prstGeom>
        </p:spPr>
      </p:pic>
      <p:sp>
        <p:nvSpPr>
          <p:cNvPr id="93" name="직사각형 92">
            <a:extLst>
              <a:ext uri="{FF2B5EF4-FFF2-40B4-BE49-F238E27FC236}">
                <a16:creationId xmlns:a16="http://schemas.microsoft.com/office/drawing/2014/main" id="{7B7F3585-F205-40C1-A9FD-6B25E42E62C8}"/>
              </a:ext>
            </a:extLst>
          </p:cNvPr>
          <p:cNvSpPr/>
          <p:nvPr/>
        </p:nvSpPr>
        <p:spPr>
          <a:xfrm>
            <a:off x="1512179" y="3960114"/>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8459EBBE-48D7-44AC-89D0-1F989764B61F}"/>
              </a:ext>
            </a:extLst>
          </p:cNvPr>
          <p:cNvSpPr/>
          <p:nvPr/>
        </p:nvSpPr>
        <p:spPr>
          <a:xfrm>
            <a:off x="1512179" y="4378916"/>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0213854-54F0-4B6D-BF14-9394E4BB4866}"/>
              </a:ext>
            </a:extLst>
          </p:cNvPr>
          <p:cNvSpPr/>
          <p:nvPr/>
        </p:nvSpPr>
        <p:spPr>
          <a:xfrm>
            <a:off x="1512179" y="4810903"/>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8CAEE8FA-8B89-4145-A13E-B9AE5130E616}"/>
              </a:ext>
            </a:extLst>
          </p:cNvPr>
          <p:cNvSpPr/>
          <p:nvPr/>
        </p:nvSpPr>
        <p:spPr>
          <a:xfrm>
            <a:off x="1512178" y="5242890"/>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14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5A93E31-0F9A-4491-B9F9-77C27631594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2776"/>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회원 가입 링크를 클릭하여 회원 가입 절차 진행</a:t>
            </a:r>
            <a:endParaRPr lang="en-US" altLang="ko-KR" sz="1200" dirty="0">
              <a:latin typeface="+mn-ea"/>
            </a:endParaRPr>
          </a:p>
        </p:txBody>
      </p:sp>
      <p:pic>
        <p:nvPicPr>
          <p:cNvPr id="4" name="그림 3">
            <a:extLst>
              <a:ext uri="{FF2B5EF4-FFF2-40B4-BE49-F238E27FC236}">
                <a16:creationId xmlns:a16="http://schemas.microsoft.com/office/drawing/2014/main" id="{B56C4BB9-BAB7-4C9D-AE2F-840C0096BDE4}"/>
              </a:ext>
            </a:extLst>
          </p:cNvPr>
          <p:cNvPicPr>
            <a:picLocks noChangeAspect="1"/>
          </p:cNvPicPr>
          <p:nvPr/>
        </p:nvPicPr>
        <p:blipFill>
          <a:blip r:embed="rId2"/>
          <a:stretch>
            <a:fillRect/>
          </a:stretch>
        </p:blipFill>
        <p:spPr>
          <a:xfrm>
            <a:off x="3341947" y="2843507"/>
            <a:ext cx="2454188" cy="2097661"/>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03EF0C8A-EC47-41B9-9981-1931C0A9EB72}"/>
              </a:ext>
            </a:extLst>
          </p:cNvPr>
          <p:cNvPicPr>
            <a:picLocks noChangeAspect="1"/>
          </p:cNvPicPr>
          <p:nvPr/>
        </p:nvPicPr>
        <p:blipFill>
          <a:blip r:embed="rId3"/>
          <a:stretch>
            <a:fillRect/>
          </a:stretch>
        </p:blipFill>
        <p:spPr>
          <a:xfrm>
            <a:off x="6066165" y="2834933"/>
            <a:ext cx="2538283" cy="2097661"/>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13452D72-7FB7-42D5-94FE-F5019FB63693}"/>
              </a:ext>
            </a:extLst>
          </p:cNvPr>
          <p:cNvPicPr>
            <a:picLocks noChangeAspect="1"/>
          </p:cNvPicPr>
          <p:nvPr/>
        </p:nvPicPr>
        <p:blipFill>
          <a:blip r:embed="rId4"/>
          <a:stretch>
            <a:fillRect/>
          </a:stretch>
        </p:blipFill>
        <p:spPr>
          <a:xfrm>
            <a:off x="617025" y="2834933"/>
            <a:ext cx="2454189" cy="2097661"/>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853C74F1-2840-4EAB-80A2-53C2110D7407}"/>
              </a:ext>
            </a:extLst>
          </p:cNvPr>
          <p:cNvSpPr/>
          <p:nvPr/>
        </p:nvSpPr>
        <p:spPr>
          <a:xfrm>
            <a:off x="1982283" y="4608558"/>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a:extLst>
              <a:ext uri="{FF2B5EF4-FFF2-40B4-BE49-F238E27FC236}">
                <a16:creationId xmlns:a16="http://schemas.microsoft.com/office/drawing/2014/main" id="{79A3C64E-13CD-49D0-9CA3-346726AB6452}"/>
              </a:ext>
            </a:extLst>
          </p:cNvPr>
          <p:cNvSpPr/>
          <p:nvPr/>
        </p:nvSpPr>
        <p:spPr>
          <a:xfrm>
            <a:off x="4374969" y="4528835"/>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70296DEA-E91B-4DDB-B93E-962B7D692DD8}"/>
              </a:ext>
            </a:extLst>
          </p:cNvPr>
          <p:cNvSpPr/>
          <p:nvPr/>
        </p:nvSpPr>
        <p:spPr>
          <a:xfrm>
            <a:off x="7686345" y="418508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272286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(2/3)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887615"/>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신규 </a:t>
            </a:r>
            <a:r>
              <a:rPr lang="ko-KR" altLang="en-US" sz="1200" b="1" dirty="0" err="1">
                <a:latin typeface="+mn-ea"/>
              </a:rPr>
              <a:t>대쉬보드</a:t>
            </a:r>
            <a:r>
              <a:rPr lang="ko-KR" altLang="en-US" sz="1200" b="1" dirty="0">
                <a:latin typeface="+mn-ea"/>
              </a:rPr>
              <a:t> 생성</a:t>
            </a:r>
          </a:p>
          <a:p>
            <a:pPr>
              <a:lnSpc>
                <a:spcPct val="150000"/>
              </a:lnSpc>
            </a:pPr>
            <a:r>
              <a:rPr lang="ko-KR" altLang="en-US" sz="1200" b="1" dirty="0">
                <a:latin typeface="+mn-ea"/>
              </a:rPr>
              <a:t>    관리페이지 </a:t>
            </a:r>
            <a:r>
              <a:rPr lang="en-US" altLang="ko-KR" sz="1200" b="1" dirty="0">
                <a:latin typeface="+mn-ea"/>
              </a:rPr>
              <a:t>-&gt; new</a:t>
            </a:r>
            <a:r>
              <a:rPr lang="ko-KR" altLang="en-US" sz="1200" b="1" dirty="0">
                <a:latin typeface="+mn-ea"/>
              </a:rPr>
              <a:t> </a:t>
            </a:r>
            <a:r>
              <a:rPr lang="en-US" altLang="ko-KR" sz="1200" b="1" dirty="0">
                <a:latin typeface="+mn-ea"/>
              </a:rPr>
              <a:t>Dashboard</a:t>
            </a:r>
            <a:r>
              <a:rPr lang="ko-KR" altLang="en-US" sz="1200" b="1" dirty="0">
                <a:latin typeface="+mn-ea"/>
              </a:rPr>
              <a:t>   </a:t>
            </a:r>
            <a:r>
              <a:rPr lang="en-US" altLang="ko-KR" sz="1200" b="1" dirty="0">
                <a:latin typeface="+mn-ea"/>
              </a:rPr>
              <a:t>or  </a:t>
            </a:r>
            <a:r>
              <a:rPr lang="ko-KR" altLang="en-US" sz="1200" b="1" dirty="0">
                <a:latin typeface="+mn-ea"/>
              </a:rPr>
              <a:t>우측메뉴 </a:t>
            </a:r>
            <a:r>
              <a:rPr lang="en-US" altLang="ko-KR" sz="1200" b="1" dirty="0">
                <a:latin typeface="+mn-ea"/>
              </a:rPr>
              <a:t>-&gt; Configuration -&gt; Dashboard</a:t>
            </a:r>
            <a:endParaRPr lang="ko-KR" altLang="en-US" sz="1200" b="1" dirty="0">
              <a:latin typeface="+mn-ea"/>
            </a:endParaRPr>
          </a:p>
          <a:p>
            <a:pPr>
              <a:lnSpc>
                <a:spcPct val="150000"/>
              </a:lnSpc>
            </a:pPr>
            <a:r>
              <a:rPr lang="ko-KR" altLang="en-US" sz="1200" b="1" dirty="0">
                <a:latin typeface="+mn-ea"/>
              </a:rPr>
              <a:t>    우측상단 저장        </a:t>
            </a:r>
            <a:r>
              <a:rPr lang="en-US" altLang="ko-KR" sz="1200" b="1" dirty="0">
                <a:latin typeface="+mn-ea"/>
              </a:rPr>
              <a:t>-&gt; </a:t>
            </a:r>
            <a:r>
              <a:rPr lang="ko-KR" altLang="en-US" sz="1200" b="1" dirty="0">
                <a:latin typeface="+mn-ea"/>
              </a:rPr>
              <a:t>기본정보 입력 </a:t>
            </a:r>
            <a:r>
              <a:rPr lang="en-US" altLang="ko-KR" sz="1200" b="1" dirty="0">
                <a:latin typeface="+mn-ea"/>
              </a:rPr>
              <a:t>-&gt;</a:t>
            </a:r>
            <a:r>
              <a:rPr lang="ko-KR" altLang="en-US" sz="1200" b="1" dirty="0">
                <a:latin typeface="+mn-ea"/>
              </a:rPr>
              <a:t> </a:t>
            </a:r>
            <a:r>
              <a:rPr lang="en-US" altLang="ko-KR" sz="1200" b="1" dirty="0">
                <a:latin typeface="+mn-ea"/>
              </a:rPr>
              <a:t>Save</a:t>
            </a:r>
            <a:endParaRPr lang="ko-KR" altLang="en-US" sz="1200" b="1" dirty="0">
              <a:latin typeface="+mn-ea"/>
            </a:endParaRPr>
          </a:p>
        </p:txBody>
      </p:sp>
      <p:pic>
        <p:nvPicPr>
          <p:cNvPr id="59" name="그림 58">
            <a:extLst>
              <a:ext uri="{FF2B5EF4-FFF2-40B4-BE49-F238E27FC236}">
                <a16:creationId xmlns:a16="http://schemas.microsoft.com/office/drawing/2014/main" id="{5CC77BE0-8B03-4645-B911-275F3CADFBC3}"/>
              </a:ext>
            </a:extLst>
          </p:cNvPr>
          <p:cNvPicPr>
            <a:picLocks noChangeAspect="1"/>
          </p:cNvPicPr>
          <p:nvPr/>
        </p:nvPicPr>
        <p:blipFill>
          <a:blip r:embed="rId2"/>
          <a:stretch>
            <a:fillRect/>
          </a:stretch>
        </p:blipFill>
        <p:spPr>
          <a:xfrm>
            <a:off x="1764298" y="1487711"/>
            <a:ext cx="363437" cy="324497"/>
          </a:xfrm>
          <a:prstGeom prst="rect">
            <a:avLst/>
          </a:prstGeom>
        </p:spPr>
      </p:pic>
      <p:pic>
        <p:nvPicPr>
          <p:cNvPr id="60" name="그림 59">
            <a:extLst>
              <a:ext uri="{FF2B5EF4-FFF2-40B4-BE49-F238E27FC236}">
                <a16:creationId xmlns:a16="http://schemas.microsoft.com/office/drawing/2014/main" id="{07E92057-DDD4-438F-A44B-C6DDDBDA3D2D}"/>
              </a:ext>
            </a:extLst>
          </p:cNvPr>
          <p:cNvPicPr>
            <a:picLocks noChangeAspect="1"/>
          </p:cNvPicPr>
          <p:nvPr/>
        </p:nvPicPr>
        <p:blipFill>
          <a:blip r:embed="rId3"/>
          <a:stretch>
            <a:fillRect/>
          </a:stretch>
        </p:blipFill>
        <p:spPr>
          <a:xfrm>
            <a:off x="539552" y="2200019"/>
            <a:ext cx="2352213" cy="3809496"/>
          </a:xfrm>
          <a:prstGeom prst="rect">
            <a:avLst/>
          </a:prstGeom>
        </p:spPr>
      </p:pic>
      <p:pic>
        <p:nvPicPr>
          <p:cNvPr id="61" name="그림 60">
            <a:extLst>
              <a:ext uri="{FF2B5EF4-FFF2-40B4-BE49-F238E27FC236}">
                <a16:creationId xmlns:a16="http://schemas.microsoft.com/office/drawing/2014/main" id="{0D4E6722-6FB7-4A5E-9C98-34929DB38FB0}"/>
              </a:ext>
            </a:extLst>
          </p:cNvPr>
          <p:cNvPicPr>
            <a:picLocks noChangeAspect="1"/>
          </p:cNvPicPr>
          <p:nvPr/>
        </p:nvPicPr>
        <p:blipFill>
          <a:blip r:embed="rId4"/>
          <a:stretch>
            <a:fillRect/>
          </a:stretch>
        </p:blipFill>
        <p:spPr>
          <a:xfrm>
            <a:off x="3231187" y="2204864"/>
            <a:ext cx="5472608" cy="3788728"/>
          </a:xfrm>
          <a:prstGeom prst="rect">
            <a:avLst/>
          </a:prstGeom>
        </p:spPr>
      </p:pic>
      <p:sp>
        <p:nvSpPr>
          <p:cNvPr id="62" name="직사각형 61">
            <a:extLst>
              <a:ext uri="{FF2B5EF4-FFF2-40B4-BE49-F238E27FC236}">
                <a16:creationId xmlns:a16="http://schemas.microsoft.com/office/drawing/2014/main" id="{22B24EFE-2537-4343-93BC-FD752C1FB180}"/>
              </a:ext>
            </a:extLst>
          </p:cNvPr>
          <p:cNvSpPr/>
          <p:nvPr/>
        </p:nvSpPr>
        <p:spPr>
          <a:xfrm>
            <a:off x="1331639" y="3298213"/>
            <a:ext cx="1560125" cy="367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63" name="연결선: 꺾임 62">
            <a:extLst>
              <a:ext uri="{FF2B5EF4-FFF2-40B4-BE49-F238E27FC236}">
                <a16:creationId xmlns:a16="http://schemas.microsoft.com/office/drawing/2014/main" id="{7B067098-0B65-41F5-84C3-994DAAB77413}"/>
              </a:ext>
            </a:extLst>
          </p:cNvPr>
          <p:cNvCxnSpPr>
            <a:cxnSpLocks/>
            <a:stCxn id="62" idx="3"/>
            <a:endCxn id="61" idx="1"/>
          </p:cNvCxnSpPr>
          <p:nvPr/>
        </p:nvCxnSpPr>
        <p:spPr>
          <a:xfrm>
            <a:off x="2891764" y="3481854"/>
            <a:ext cx="339423" cy="61737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4530871-7F6E-4DDE-83F9-BEB896AEC125}"/>
              </a:ext>
            </a:extLst>
          </p:cNvPr>
          <p:cNvSpPr/>
          <p:nvPr/>
        </p:nvSpPr>
        <p:spPr>
          <a:xfrm>
            <a:off x="6516216" y="2196196"/>
            <a:ext cx="288032" cy="2918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5" name="직사각형 64">
            <a:extLst>
              <a:ext uri="{FF2B5EF4-FFF2-40B4-BE49-F238E27FC236}">
                <a16:creationId xmlns:a16="http://schemas.microsoft.com/office/drawing/2014/main" id="{EA6248E9-3A1D-4EA9-8A5B-0E77F731921F}"/>
              </a:ext>
            </a:extLst>
          </p:cNvPr>
          <p:cNvSpPr/>
          <p:nvPr/>
        </p:nvSpPr>
        <p:spPr>
          <a:xfrm>
            <a:off x="4461354" y="2575158"/>
            <a:ext cx="2702934" cy="171793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0" name="연결선: 꺾임 69">
            <a:extLst>
              <a:ext uri="{FF2B5EF4-FFF2-40B4-BE49-F238E27FC236}">
                <a16:creationId xmlns:a16="http://schemas.microsoft.com/office/drawing/2014/main" id="{1038E319-39EC-4A1B-BAAE-2E03A4935E7E}"/>
              </a:ext>
            </a:extLst>
          </p:cNvPr>
          <p:cNvCxnSpPr>
            <a:cxnSpLocks/>
            <a:stCxn id="64" idx="1"/>
            <a:endCxn id="65" idx="0"/>
          </p:cNvCxnSpPr>
          <p:nvPr/>
        </p:nvCxnSpPr>
        <p:spPr>
          <a:xfrm rot="10800000" flipV="1">
            <a:off x="5812822" y="2342124"/>
            <a:ext cx="703395" cy="23303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56CE300-D709-4FBB-B750-1E7668F7C633}"/>
              </a:ext>
            </a:extLst>
          </p:cNvPr>
          <p:cNvSpPr/>
          <p:nvPr/>
        </p:nvSpPr>
        <p:spPr>
          <a:xfrm>
            <a:off x="4608004" y="3803107"/>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72800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(3/3)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2568" y="928031"/>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대쉬보드</a:t>
            </a:r>
            <a:r>
              <a:rPr lang="en-US" altLang="ko-KR" sz="1200" b="1" dirty="0">
                <a:latin typeface="+mn-ea"/>
              </a:rPr>
              <a:t> </a:t>
            </a:r>
            <a:r>
              <a:rPr lang="ko-KR" altLang="en-US" sz="1200" b="1" dirty="0">
                <a:latin typeface="+mn-ea"/>
              </a:rPr>
              <a:t>가져오기</a:t>
            </a: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Configuration -&gt; Import</a:t>
            </a:r>
            <a:r>
              <a:rPr lang="ko-KR" altLang="en-US" sz="1200" b="1" dirty="0">
                <a:latin typeface="+mn-ea"/>
              </a:rPr>
              <a:t> </a:t>
            </a:r>
          </a:p>
          <a:p>
            <a:pPr>
              <a:lnSpc>
                <a:spcPct val="150000"/>
              </a:lnSpc>
            </a:pPr>
            <a:r>
              <a:rPr lang="en-US" altLang="ko-KR" sz="1200" b="1" dirty="0">
                <a:latin typeface="+mn-ea"/>
              </a:rPr>
              <a:t>    json </a:t>
            </a:r>
            <a:r>
              <a:rPr lang="ko-KR" altLang="en-US" sz="1200" b="1" dirty="0" err="1">
                <a:latin typeface="+mn-ea"/>
              </a:rPr>
              <a:t>파일업로드</a:t>
            </a:r>
            <a:r>
              <a:rPr lang="ko-KR" altLang="en-US" sz="1200" b="1" dirty="0">
                <a:latin typeface="+mn-ea"/>
              </a:rPr>
              <a:t> 및 텍스트</a:t>
            </a:r>
            <a:r>
              <a:rPr lang="en-US" altLang="ko-KR" sz="1200" b="1" dirty="0">
                <a:latin typeface="+mn-ea"/>
              </a:rPr>
              <a:t>, </a:t>
            </a:r>
            <a:r>
              <a:rPr lang="ko-KR" altLang="en-US" sz="1200" b="1" dirty="0">
                <a:latin typeface="+mn-ea"/>
              </a:rPr>
              <a:t>대쉬보드 </a:t>
            </a:r>
            <a:r>
              <a:rPr lang="en-US" altLang="ko-KR" sz="1200" b="1" dirty="0">
                <a:latin typeface="+mn-ea"/>
              </a:rPr>
              <a:t>id </a:t>
            </a:r>
            <a:r>
              <a:rPr lang="ko-KR" altLang="en-US" sz="1200" b="1" dirty="0">
                <a:latin typeface="+mn-ea"/>
              </a:rPr>
              <a:t>중 선택 입력</a:t>
            </a:r>
          </a:p>
          <a:p>
            <a:pPr>
              <a:lnSpc>
                <a:spcPct val="150000"/>
              </a:lnSpc>
            </a:pPr>
            <a:r>
              <a:rPr lang="ko-KR" altLang="en-US" sz="1200" b="1" dirty="0">
                <a:latin typeface="+mn-ea"/>
              </a:rPr>
              <a:t>    기본정보 입력 </a:t>
            </a:r>
            <a:r>
              <a:rPr lang="en-US" altLang="ko-KR" sz="1200" b="1" dirty="0">
                <a:latin typeface="+mn-ea"/>
              </a:rPr>
              <a:t>(</a:t>
            </a:r>
            <a:r>
              <a:rPr lang="en-US" altLang="ko-KR" sz="1200" b="1" dirty="0" err="1">
                <a:latin typeface="+mn-ea"/>
              </a:rPr>
              <a:t>uid</a:t>
            </a:r>
            <a:r>
              <a:rPr lang="en-US" altLang="ko-KR" sz="1200" b="1" dirty="0">
                <a:latin typeface="+mn-ea"/>
              </a:rPr>
              <a:t> </a:t>
            </a:r>
            <a:r>
              <a:rPr lang="ko-KR" altLang="en-US" sz="1200" b="1" dirty="0">
                <a:latin typeface="+mn-ea"/>
              </a:rPr>
              <a:t>는 </a:t>
            </a:r>
            <a:r>
              <a:rPr lang="ko-KR" altLang="en-US" sz="1200" b="1" dirty="0" err="1">
                <a:latin typeface="+mn-ea"/>
              </a:rPr>
              <a:t>임의값</a:t>
            </a:r>
            <a:r>
              <a:rPr lang="en-US" altLang="ko-KR" sz="1200" b="1" dirty="0">
                <a:latin typeface="+mn-ea"/>
              </a:rPr>
              <a:t>) -&gt; </a:t>
            </a:r>
            <a:r>
              <a:rPr lang="ko-KR" altLang="en-US" sz="1200" b="1" dirty="0">
                <a:latin typeface="+mn-ea"/>
              </a:rPr>
              <a:t>데이터베이스 선택 </a:t>
            </a:r>
            <a:r>
              <a:rPr lang="en-US" altLang="ko-KR" sz="1200" b="1" dirty="0">
                <a:latin typeface="+mn-ea"/>
              </a:rPr>
              <a:t>-&gt; import</a:t>
            </a:r>
            <a:endParaRPr lang="ko-KR" altLang="en-US" sz="1200" b="1" dirty="0">
              <a:latin typeface="+mn-ea"/>
            </a:endParaRPr>
          </a:p>
        </p:txBody>
      </p:sp>
      <p:pic>
        <p:nvPicPr>
          <p:cNvPr id="5" name="그림 4">
            <a:extLst>
              <a:ext uri="{FF2B5EF4-FFF2-40B4-BE49-F238E27FC236}">
                <a16:creationId xmlns:a16="http://schemas.microsoft.com/office/drawing/2014/main" id="{94170DF3-F1D2-4024-A580-C94AFBD12138}"/>
              </a:ext>
            </a:extLst>
          </p:cNvPr>
          <p:cNvPicPr>
            <a:picLocks noChangeAspect="1"/>
          </p:cNvPicPr>
          <p:nvPr/>
        </p:nvPicPr>
        <p:blipFill>
          <a:blip r:embed="rId2"/>
          <a:stretch>
            <a:fillRect/>
          </a:stretch>
        </p:blipFill>
        <p:spPr>
          <a:xfrm>
            <a:off x="608946" y="2347823"/>
            <a:ext cx="2730467" cy="3809402"/>
          </a:xfrm>
          <a:prstGeom prst="rect">
            <a:avLst/>
          </a:prstGeom>
        </p:spPr>
      </p:pic>
      <p:sp>
        <p:nvSpPr>
          <p:cNvPr id="7" name="TextBox 6">
            <a:extLst>
              <a:ext uri="{FF2B5EF4-FFF2-40B4-BE49-F238E27FC236}">
                <a16:creationId xmlns:a16="http://schemas.microsoft.com/office/drawing/2014/main" id="{7DF1B780-A622-4365-9398-0C1DC77CB9FC}"/>
              </a:ext>
            </a:extLst>
          </p:cNvPr>
          <p:cNvSpPr txBox="1"/>
          <p:nvPr/>
        </p:nvSpPr>
        <p:spPr>
          <a:xfrm>
            <a:off x="3472026" y="3421916"/>
            <a:ext cx="2010472" cy="1969770"/>
          </a:xfrm>
          <a:prstGeom prst="rect">
            <a:avLst/>
          </a:prstGeom>
          <a:noFill/>
          <a:ln>
            <a:solidFill>
              <a:schemeClr val="tx1"/>
            </a:solidFill>
          </a:ln>
        </p:spPr>
        <p:txBody>
          <a:bodyPr wrap="square">
            <a:spAutoFit/>
          </a:bodyPr>
          <a:lstStyle/>
          <a:p>
            <a:r>
              <a:rPr lang="en-US" altLang="ko-KR" sz="1200" b="1" dirty="0"/>
              <a:t>glances_rev3.json</a:t>
            </a:r>
          </a:p>
          <a:p>
            <a:endParaRPr lang="en-US" altLang="ko-KR" sz="1000" dirty="0"/>
          </a:p>
          <a:p>
            <a:endParaRPr lang="en-US" altLang="ko-KR" sz="1000" dirty="0"/>
          </a:p>
          <a:p>
            <a:r>
              <a:rPr lang="en-US" altLang="ko-KR" sz="1000" dirty="0"/>
              <a:t>{  "__inputs": [</a:t>
            </a:r>
          </a:p>
          <a:p>
            <a:r>
              <a:rPr lang="en-US" altLang="ko-KR" sz="1000" dirty="0"/>
              <a:t>    {</a:t>
            </a:r>
          </a:p>
          <a:p>
            <a:r>
              <a:rPr lang="en-US" altLang="ko-KR" sz="1000" dirty="0"/>
              <a:t>      "name": "DS_GLANCES",</a:t>
            </a:r>
          </a:p>
          <a:p>
            <a:r>
              <a:rPr lang="en-US" altLang="ko-KR" sz="1000" dirty="0"/>
              <a:t>      "label": "glances",</a:t>
            </a:r>
          </a:p>
          <a:p>
            <a:r>
              <a:rPr lang="en-US" altLang="ko-KR" sz="1000" dirty="0"/>
              <a:t>      "description": "",</a:t>
            </a:r>
          </a:p>
          <a:p>
            <a:r>
              <a:rPr lang="en-US" altLang="ko-KR" sz="1000" dirty="0"/>
              <a:t>      "type": "</a:t>
            </a:r>
            <a:r>
              <a:rPr lang="en-US" altLang="ko-KR" sz="1000" dirty="0" err="1"/>
              <a:t>datasource</a:t>
            </a:r>
            <a:r>
              <a:rPr lang="en-US" altLang="ko-KR" sz="1000" dirty="0"/>
              <a:t>",</a:t>
            </a:r>
          </a:p>
          <a:p>
            <a:r>
              <a:rPr lang="en-US" altLang="ko-KR" sz="1000" dirty="0"/>
              <a:t>      "</a:t>
            </a:r>
            <a:r>
              <a:rPr lang="en-US" altLang="ko-KR" sz="1000" dirty="0" err="1"/>
              <a:t>pluginId</a:t>
            </a:r>
            <a:r>
              <a:rPr lang="en-US" altLang="ko-KR" sz="1000" dirty="0"/>
              <a:t>": "</a:t>
            </a:r>
            <a:r>
              <a:rPr lang="en-US" altLang="ko-KR" sz="1000" dirty="0" err="1"/>
              <a:t>influxdb</a:t>
            </a:r>
            <a:r>
              <a:rPr lang="en-US" altLang="ko-KR" sz="1000" dirty="0"/>
              <a:t>",</a:t>
            </a:r>
          </a:p>
          <a:p>
            <a:r>
              <a:rPr lang="en-US" altLang="ko-KR" sz="1000" dirty="0"/>
              <a:t>      "</a:t>
            </a:r>
            <a:r>
              <a:rPr lang="en-US" altLang="ko-KR" sz="1000" dirty="0" err="1"/>
              <a:t>pluginName</a:t>
            </a:r>
            <a:r>
              <a:rPr lang="en-US" altLang="ko-KR" sz="1000" dirty="0"/>
              <a:t>": "</a:t>
            </a:r>
            <a:r>
              <a:rPr lang="en-US" altLang="ko-KR" sz="1000" dirty="0" err="1"/>
              <a:t>InfluxDB</a:t>
            </a:r>
            <a:r>
              <a:rPr lang="en-US" altLang="ko-KR" sz="1000" dirty="0"/>
              <a:t>“</a:t>
            </a:r>
          </a:p>
          <a:p>
            <a:r>
              <a:rPr lang="en-US" altLang="ko-KR" sz="1000" dirty="0"/>
              <a:t>....</a:t>
            </a:r>
            <a:endParaRPr lang="ko-KR" altLang="en-US" sz="1000" dirty="0"/>
          </a:p>
        </p:txBody>
      </p:sp>
      <p:sp>
        <p:nvSpPr>
          <p:cNvPr id="8" name="직사각형 7">
            <a:extLst>
              <a:ext uri="{FF2B5EF4-FFF2-40B4-BE49-F238E27FC236}">
                <a16:creationId xmlns:a16="http://schemas.microsoft.com/office/drawing/2014/main" id="{02EB095F-F54C-47E5-B509-A7A37779A749}"/>
              </a:ext>
            </a:extLst>
          </p:cNvPr>
          <p:cNvSpPr/>
          <p:nvPr/>
        </p:nvSpPr>
        <p:spPr>
          <a:xfrm>
            <a:off x="680956" y="3060568"/>
            <a:ext cx="1080120"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9" name="연결선: 꺾임 8">
            <a:extLst>
              <a:ext uri="{FF2B5EF4-FFF2-40B4-BE49-F238E27FC236}">
                <a16:creationId xmlns:a16="http://schemas.microsoft.com/office/drawing/2014/main" id="{BDEDF943-E888-4682-ABDF-40EF8510AA29}"/>
              </a:ext>
            </a:extLst>
          </p:cNvPr>
          <p:cNvCxnSpPr>
            <a:cxnSpLocks/>
            <a:stCxn id="8" idx="3"/>
            <a:endCxn id="7" idx="1"/>
          </p:cNvCxnSpPr>
          <p:nvPr/>
        </p:nvCxnSpPr>
        <p:spPr>
          <a:xfrm>
            <a:off x="1761076" y="3208205"/>
            <a:ext cx="1710950" cy="1198596"/>
          </a:xfrm>
          <a:prstGeom prst="bentConnector3">
            <a:avLst>
              <a:gd name="adj1" fmla="val 8986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BF5CCC0-81D1-44FD-838F-F2C58DCA3DE9}"/>
              </a:ext>
            </a:extLst>
          </p:cNvPr>
          <p:cNvSpPr/>
          <p:nvPr/>
        </p:nvSpPr>
        <p:spPr>
          <a:xfrm>
            <a:off x="752963" y="4171345"/>
            <a:ext cx="2376264" cy="15607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EB56B409-B4AC-45C8-857B-40D1B7B5A4AE}"/>
              </a:ext>
            </a:extLst>
          </p:cNvPr>
          <p:cNvCxnSpPr>
            <a:cxnSpLocks/>
            <a:stCxn id="10" idx="3"/>
            <a:endCxn id="7" idx="1"/>
          </p:cNvCxnSpPr>
          <p:nvPr/>
        </p:nvCxnSpPr>
        <p:spPr>
          <a:xfrm flipV="1">
            <a:off x="3129227" y="4406801"/>
            <a:ext cx="342799" cy="54492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103038E-91DC-47DA-A86B-B8E528EEAA75}"/>
              </a:ext>
            </a:extLst>
          </p:cNvPr>
          <p:cNvPicPr>
            <a:picLocks noChangeAspect="1"/>
          </p:cNvPicPr>
          <p:nvPr/>
        </p:nvPicPr>
        <p:blipFill>
          <a:blip r:embed="rId3"/>
          <a:stretch>
            <a:fillRect/>
          </a:stretch>
        </p:blipFill>
        <p:spPr>
          <a:xfrm>
            <a:off x="3490651" y="2394667"/>
            <a:ext cx="1945445" cy="863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직사각형 12">
            <a:extLst>
              <a:ext uri="{FF2B5EF4-FFF2-40B4-BE49-F238E27FC236}">
                <a16:creationId xmlns:a16="http://schemas.microsoft.com/office/drawing/2014/main" id="{F1D8498C-3F89-424A-B5FB-27CDBDC5E2F7}"/>
              </a:ext>
            </a:extLst>
          </p:cNvPr>
          <p:cNvSpPr/>
          <p:nvPr/>
        </p:nvSpPr>
        <p:spPr>
          <a:xfrm>
            <a:off x="752963" y="3715881"/>
            <a:ext cx="2376264"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4" name="연결선: 꺾임 13">
            <a:extLst>
              <a:ext uri="{FF2B5EF4-FFF2-40B4-BE49-F238E27FC236}">
                <a16:creationId xmlns:a16="http://schemas.microsoft.com/office/drawing/2014/main" id="{9BBBEA01-E314-4B8A-9E2A-6E4E3DA4CE46}"/>
              </a:ext>
            </a:extLst>
          </p:cNvPr>
          <p:cNvCxnSpPr>
            <a:cxnSpLocks/>
            <a:stCxn id="16" idx="1"/>
            <a:endCxn id="13" idx="0"/>
          </p:cNvCxnSpPr>
          <p:nvPr/>
        </p:nvCxnSpPr>
        <p:spPr>
          <a:xfrm rot="10800000" flipV="1">
            <a:off x="1941096" y="2943015"/>
            <a:ext cx="2980233" cy="77286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4B807DE9-FF8B-4AD2-A4F5-1B0251DD790E}"/>
              </a:ext>
            </a:extLst>
          </p:cNvPr>
          <p:cNvPicPr>
            <a:picLocks noChangeAspect="1"/>
          </p:cNvPicPr>
          <p:nvPr/>
        </p:nvPicPr>
        <p:blipFill>
          <a:blip r:embed="rId4"/>
          <a:stretch>
            <a:fillRect/>
          </a:stretch>
        </p:blipFill>
        <p:spPr>
          <a:xfrm>
            <a:off x="5682775" y="2407891"/>
            <a:ext cx="2993681" cy="3778380"/>
          </a:xfrm>
          <a:prstGeom prst="rect">
            <a:avLst/>
          </a:prstGeom>
        </p:spPr>
      </p:pic>
      <p:sp>
        <p:nvSpPr>
          <p:cNvPr id="16" name="직사각형 15">
            <a:extLst>
              <a:ext uri="{FF2B5EF4-FFF2-40B4-BE49-F238E27FC236}">
                <a16:creationId xmlns:a16="http://schemas.microsoft.com/office/drawing/2014/main" id="{516B7329-C224-47B7-A612-CD2AE7FD4422}"/>
              </a:ext>
            </a:extLst>
          </p:cNvPr>
          <p:cNvSpPr/>
          <p:nvPr/>
        </p:nvSpPr>
        <p:spPr>
          <a:xfrm>
            <a:off x="4921328" y="2889077"/>
            <a:ext cx="226736" cy="10787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1CE084A2-E130-4B38-A325-857906ADF46A}"/>
              </a:ext>
            </a:extLst>
          </p:cNvPr>
          <p:cNvSpPr/>
          <p:nvPr/>
        </p:nvSpPr>
        <p:spPr>
          <a:xfrm>
            <a:off x="752963" y="5804207"/>
            <a:ext cx="434661" cy="22992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0ECD65F9-2D73-4480-94F9-F8A65CD5991F}"/>
              </a:ext>
            </a:extLst>
          </p:cNvPr>
          <p:cNvCxnSpPr>
            <a:cxnSpLocks/>
            <a:stCxn id="18" idx="3"/>
            <a:endCxn id="17" idx="1"/>
          </p:cNvCxnSpPr>
          <p:nvPr/>
        </p:nvCxnSpPr>
        <p:spPr>
          <a:xfrm flipV="1">
            <a:off x="1187624" y="4297081"/>
            <a:ext cx="4495151" cy="1622086"/>
          </a:xfrm>
          <a:prstGeom prst="bentConnector3">
            <a:avLst>
              <a:gd name="adj1" fmla="val 9704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22A743A9-1588-4DE6-9416-E303247E1820}"/>
              </a:ext>
            </a:extLst>
          </p:cNvPr>
          <p:cNvSpPr/>
          <p:nvPr/>
        </p:nvSpPr>
        <p:spPr>
          <a:xfrm>
            <a:off x="5862194" y="5718703"/>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51697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(1/2)</a:t>
            </a:r>
            <a:endParaRPr kumimoji="1" lang="x-none" altLang="en-US" sz="2000" dirty="0"/>
          </a:p>
        </p:txBody>
      </p:sp>
      <p:pic>
        <p:nvPicPr>
          <p:cNvPr id="5" name="그림 4">
            <a:extLst>
              <a:ext uri="{FF2B5EF4-FFF2-40B4-BE49-F238E27FC236}">
                <a16:creationId xmlns:a16="http://schemas.microsoft.com/office/drawing/2014/main" id="{9B4ED95F-0074-4F54-AB22-450E57F68556}"/>
              </a:ext>
            </a:extLst>
          </p:cNvPr>
          <p:cNvPicPr>
            <a:picLocks noChangeAspect="1"/>
          </p:cNvPicPr>
          <p:nvPr/>
        </p:nvPicPr>
        <p:blipFill>
          <a:blip r:embed="rId2"/>
          <a:stretch>
            <a:fillRect/>
          </a:stretch>
        </p:blipFill>
        <p:spPr>
          <a:xfrm>
            <a:off x="755576" y="1790664"/>
            <a:ext cx="7848872" cy="4164179"/>
          </a:xfrm>
          <a:prstGeom prst="rect">
            <a:avLst/>
          </a:prstGeom>
        </p:spPr>
      </p:pic>
      <p:sp>
        <p:nvSpPr>
          <p:cNvPr id="7" name="직사각형 6">
            <a:extLst>
              <a:ext uri="{FF2B5EF4-FFF2-40B4-BE49-F238E27FC236}">
                <a16:creationId xmlns:a16="http://schemas.microsoft.com/office/drawing/2014/main" id="{0D550148-BFE9-49F2-A94C-DB470E4A1C39}"/>
              </a:ext>
            </a:extLst>
          </p:cNvPr>
          <p:cNvSpPr/>
          <p:nvPr/>
        </p:nvSpPr>
        <p:spPr>
          <a:xfrm>
            <a:off x="755575" y="1790665"/>
            <a:ext cx="1728193"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F5B07B13-6C5F-4C37-A9A6-0ADAC39788AE}"/>
              </a:ext>
            </a:extLst>
          </p:cNvPr>
          <p:cNvCxnSpPr>
            <a:cxnSpLocks/>
            <a:stCxn id="7" idx="0"/>
            <a:endCxn id="9" idx="2"/>
          </p:cNvCxnSpPr>
          <p:nvPr/>
        </p:nvCxnSpPr>
        <p:spPr>
          <a:xfrm rot="16200000" flipV="1">
            <a:off x="1198910" y="1369902"/>
            <a:ext cx="214999" cy="62652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A50880-E1DC-4DC3-B8C9-3835A4639546}"/>
              </a:ext>
            </a:extLst>
          </p:cNvPr>
          <p:cNvSpPr txBox="1"/>
          <p:nvPr/>
        </p:nvSpPr>
        <p:spPr>
          <a:xfrm>
            <a:off x="589698" y="134076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err="1">
                <a:solidFill>
                  <a:schemeClr val="bg1"/>
                </a:solidFill>
              </a:rPr>
              <a:t>대쉬보드명</a:t>
            </a:r>
            <a:endParaRPr lang="ko-KR" altLang="en-US" sz="900" dirty="0">
              <a:solidFill>
                <a:schemeClr val="bg1"/>
              </a:solidFill>
            </a:endParaRPr>
          </a:p>
        </p:txBody>
      </p:sp>
      <p:sp>
        <p:nvSpPr>
          <p:cNvPr id="14" name="직사각형 13">
            <a:extLst>
              <a:ext uri="{FF2B5EF4-FFF2-40B4-BE49-F238E27FC236}">
                <a16:creationId xmlns:a16="http://schemas.microsoft.com/office/drawing/2014/main" id="{ADE72152-8F31-4DB3-BBFD-F63185387E06}"/>
              </a:ext>
            </a:extLst>
          </p:cNvPr>
          <p:cNvSpPr/>
          <p:nvPr/>
        </p:nvSpPr>
        <p:spPr>
          <a:xfrm>
            <a:off x="2521134"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직사각형 15">
            <a:extLst>
              <a:ext uri="{FF2B5EF4-FFF2-40B4-BE49-F238E27FC236}">
                <a16:creationId xmlns:a16="http://schemas.microsoft.com/office/drawing/2014/main" id="{646EAEA7-069A-4DE5-9DBF-0EF1A85EC182}"/>
              </a:ext>
            </a:extLst>
          </p:cNvPr>
          <p:cNvSpPr/>
          <p:nvPr/>
        </p:nvSpPr>
        <p:spPr>
          <a:xfrm>
            <a:off x="2699791"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TextBox 16">
            <a:extLst>
              <a:ext uri="{FF2B5EF4-FFF2-40B4-BE49-F238E27FC236}">
                <a16:creationId xmlns:a16="http://schemas.microsoft.com/office/drawing/2014/main" id="{72686C5B-DE76-413F-A073-6AD5D5B2C318}"/>
              </a:ext>
            </a:extLst>
          </p:cNvPr>
          <p:cNvSpPr txBox="1"/>
          <p:nvPr/>
        </p:nvSpPr>
        <p:spPr>
          <a:xfrm>
            <a:off x="1453795" y="1340768"/>
            <a:ext cx="9135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설정</a:t>
            </a:r>
          </a:p>
        </p:txBody>
      </p:sp>
      <p:cxnSp>
        <p:nvCxnSpPr>
          <p:cNvPr id="18" name="연결선: 꺾임 17">
            <a:extLst>
              <a:ext uri="{FF2B5EF4-FFF2-40B4-BE49-F238E27FC236}">
                <a16:creationId xmlns:a16="http://schemas.microsoft.com/office/drawing/2014/main" id="{3E52AB59-2E20-4EC9-83C9-11E0C4A648EB}"/>
              </a:ext>
            </a:extLst>
          </p:cNvPr>
          <p:cNvCxnSpPr>
            <a:cxnSpLocks/>
            <a:stCxn id="14" idx="0"/>
            <a:endCxn id="17" idx="2"/>
          </p:cNvCxnSpPr>
          <p:nvPr/>
        </p:nvCxnSpPr>
        <p:spPr>
          <a:xfrm rot="16200000" flipV="1">
            <a:off x="2142324" y="1339844"/>
            <a:ext cx="219063" cy="68257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EA779D-5F58-4551-AA8E-09C7B027E863}"/>
              </a:ext>
            </a:extLst>
          </p:cNvPr>
          <p:cNvSpPr txBox="1"/>
          <p:nvPr/>
        </p:nvSpPr>
        <p:spPr>
          <a:xfrm>
            <a:off x="2425254" y="1340768"/>
            <a:ext cx="6847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공유 설정</a:t>
            </a:r>
          </a:p>
        </p:txBody>
      </p:sp>
      <p:cxnSp>
        <p:nvCxnSpPr>
          <p:cNvPr id="22" name="연결선: 꺾임 21">
            <a:extLst>
              <a:ext uri="{FF2B5EF4-FFF2-40B4-BE49-F238E27FC236}">
                <a16:creationId xmlns:a16="http://schemas.microsoft.com/office/drawing/2014/main" id="{898D7901-90BD-4506-AEBE-1EFC192EA0A7}"/>
              </a:ext>
            </a:extLst>
          </p:cNvPr>
          <p:cNvCxnSpPr>
            <a:cxnSpLocks/>
            <a:stCxn id="16" idx="0"/>
            <a:endCxn id="21" idx="2"/>
          </p:cNvCxnSpPr>
          <p:nvPr/>
        </p:nvCxnSpPr>
        <p:spPr>
          <a:xfrm rot="16200000" flipV="1">
            <a:off x="2660177" y="1679041"/>
            <a:ext cx="219063" cy="418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6F5C76D-86FC-4EE0-AF56-BEC8A4184E2D}"/>
              </a:ext>
            </a:extLst>
          </p:cNvPr>
          <p:cNvSpPr/>
          <p:nvPr/>
        </p:nvSpPr>
        <p:spPr>
          <a:xfrm>
            <a:off x="6122476" y="1790663"/>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30">
            <a:extLst>
              <a:ext uri="{FF2B5EF4-FFF2-40B4-BE49-F238E27FC236}">
                <a16:creationId xmlns:a16="http://schemas.microsoft.com/office/drawing/2014/main" id="{E921ADDB-D16B-45E6-8884-BCCC8ECC43A6}"/>
              </a:ext>
            </a:extLst>
          </p:cNvPr>
          <p:cNvSpPr txBox="1"/>
          <p:nvPr/>
        </p:nvSpPr>
        <p:spPr>
          <a:xfrm>
            <a:off x="4281543" y="1340768"/>
            <a:ext cx="80689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cxnSp>
        <p:nvCxnSpPr>
          <p:cNvPr id="32" name="연결선: 꺾임 31">
            <a:extLst>
              <a:ext uri="{FF2B5EF4-FFF2-40B4-BE49-F238E27FC236}">
                <a16:creationId xmlns:a16="http://schemas.microsoft.com/office/drawing/2014/main" id="{2EAC89B0-EE39-456E-B0BC-41B820A57F35}"/>
              </a:ext>
            </a:extLst>
          </p:cNvPr>
          <p:cNvCxnSpPr>
            <a:cxnSpLocks/>
            <a:stCxn id="27" idx="0"/>
            <a:endCxn id="31" idx="2"/>
          </p:cNvCxnSpPr>
          <p:nvPr/>
        </p:nvCxnSpPr>
        <p:spPr>
          <a:xfrm rot="16200000" flipV="1">
            <a:off x="5348208" y="908383"/>
            <a:ext cx="219063" cy="1545498"/>
          </a:xfrm>
          <a:prstGeom prst="bentConnector3">
            <a:avLst>
              <a:gd name="adj1" fmla="val 2043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B9D444-D723-43E2-A068-CAB7B465E8EB}"/>
              </a:ext>
            </a:extLst>
          </p:cNvPr>
          <p:cNvSpPr txBox="1"/>
          <p:nvPr/>
        </p:nvSpPr>
        <p:spPr>
          <a:xfrm>
            <a:off x="515016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저장</a:t>
            </a:r>
            <a:endParaRPr lang="ko-KR" altLang="en-US" sz="900" dirty="0">
              <a:solidFill>
                <a:schemeClr val="bg1"/>
              </a:solidFill>
            </a:endParaRPr>
          </a:p>
        </p:txBody>
      </p:sp>
      <p:cxnSp>
        <p:nvCxnSpPr>
          <p:cNvPr id="37" name="연결선: 꺾임 36">
            <a:extLst>
              <a:ext uri="{FF2B5EF4-FFF2-40B4-BE49-F238E27FC236}">
                <a16:creationId xmlns:a16="http://schemas.microsoft.com/office/drawing/2014/main" id="{10ED9F58-63A7-4567-80C5-EF404EA428F1}"/>
              </a:ext>
            </a:extLst>
          </p:cNvPr>
          <p:cNvCxnSpPr>
            <a:cxnSpLocks/>
            <a:stCxn id="41" idx="0"/>
            <a:endCxn id="36" idx="2"/>
          </p:cNvCxnSpPr>
          <p:nvPr/>
        </p:nvCxnSpPr>
        <p:spPr>
          <a:xfrm rot="16200000" flipV="1">
            <a:off x="5942151" y="1251278"/>
            <a:ext cx="216420" cy="85970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E11E07FF-FDE0-41E0-9ED2-6BB632A3571E}"/>
              </a:ext>
            </a:extLst>
          </p:cNvPr>
          <p:cNvSpPr/>
          <p:nvPr/>
        </p:nvSpPr>
        <p:spPr>
          <a:xfrm>
            <a:off x="637220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4" name="직사각형 43">
            <a:extLst>
              <a:ext uri="{FF2B5EF4-FFF2-40B4-BE49-F238E27FC236}">
                <a16:creationId xmlns:a16="http://schemas.microsoft.com/office/drawing/2014/main" id="{C56871E5-A029-42D7-9327-0022CAF51BC1}"/>
              </a:ext>
            </a:extLst>
          </p:cNvPr>
          <p:cNvSpPr/>
          <p:nvPr/>
        </p:nvSpPr>
        <p:spPr>
          <a:xfrm>
            <a:off x="6606225"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5" name="직사각형 44">
            <a:extLst>
              <a:ext uri="{FF2B5EF4-FFF2-40B4-BE49-F238E27FC236}">
                <a16:creationId xmlns:a16="http://schemas.microsoft.com/office/drawing/2014/main" id="{32A868B0-09B4-4C7B-A28C-D4EC0508FAF2}"/>
              </a:ext>
            </a:extLst>
          </p:cNvPr>
          <p:cNvSpPr/>
          <p:nvPr/>
        </p:nvSpPr>
        <p:spPr>
          <a:xfrm>
            <a:off x="685468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6" name="직사각형 45">
            <a:extLst>
              <a:ext uri="{FF2B5EF4-FFF2-40B4-BE49-F238E27FC236}">
                <a16:creationId xmlns:a16="http://schemas.microsoft.com/office/drawing/2014/main" id="{9F2C80FB-FB69-4678-B696-D276003A4582}"/>
              </a:ext>
            </a:extLst>
          </p:cNvPr>
          <p:cNvSpPr/>
          <p:nvPr/>
        </p:nvSpPr>
        <p:spPr>
          <a:xfrm>
            <a:off x="7129512" y="1792654"/>
            <a:ext cx="826863"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59DF0DAF-7FC1-4E7B-B77E-8CE14BCD6671}"/>
              </a:ext>
            </a:extLst>
          </p:cNvPr>
          <p:cNvSpPr/>
          <p:nvPr/>
        </p:nvSpPr>
        <p:spPr>
          <a:xfrm>
            <a:off x="7992379"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직사각형 47">
            <a:extLst>
              <a:ext uri="{FF2B5EF4-FFF2-40B4-BE49-F238E27FC236}">
                <a16:creationId xmlns:a16="http://schemas.microsoft.com/office/drawing/2014/main" id="{655283C1-0A04-4B53-A4E6-0AF9BD016675}"/>
              </a:ext>
            </a:extLst>
          </p:cNvPr>
          <p:cNvSpPr/>
          <p:nvPr/>
        </p:nvSpPr>
        <p:spPr>
          <a:xfrm>
            <a:off x="8236891" y="1788844"/>
            <a:ext cx="358365"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TextBox 48">
            <a:extLst>
              <a:ext uri="{FF2B5EF4-FFF2-40B4-BE49-F238E27FC236}">
                <a16:creationId xmlns:a16="http://schemas.microsoft.com/office/drawing/2014/main" id="{FDFA669F-C0D7-447F-9AC8-ABA1C4CB0EF7}"/>
              </a:ext>
            </a:extLst>
          </p:cNvPr>
          <p:cNvSpPr txBox="1"/>
          <p:nvPr/>
        </p:nvSpPr>
        <p:spPr>
          <a:xfrm>
            <a:off x="615350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sp>
        <p:nvSpPr>
          <p:cNvPr id="50" name="TextBox 49">
            <a:extLst>
              <a:ext uri="{FF2B5EF4-FFF2-40B4-BE49-F238E27FC236}">
                <a16:creationId xmlns:a16="http://schemas.microsoft.com/office/drawing/2014/main" id="{B2F8D3AE-F2F7-46EA-9C2D-9A797C6EAEB1}"/>
              </a:ext>
            </a:extLst>
          </p:cNvPr>
          <p:cNvSpPr txBox="1"/>
          <p:nvPr/>
        </p:nvSpPr>
        <p:spPr>
          <a:xfrm>
            <a:off x="7151189" y="1344573"/>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보기 모드</a:t>
            </a:r>
          </a:p>
        </p:txBody>
      </p:sp>
      <p:sp>
        <p:nvSpPr>
          <p:cNvPr id="51" name="TextBox 50">
            <a:extLst>
              <a:ext uri="{FF2B5EF4-FFF2-40B4-BE49-F238E27FC236}">
                <a16:creationId xmlns:a16="http://schemas.microsoft.com/office/drawing/2014/main" id="{CE346108-4F31-4279-9E4A-76906B2A1B2C}"/>
              </a:ext>
            </a:extLst>
          </p:cNvPr>
          <p:cNvSpPr txBox="1"/>
          <p:nvPr/>
        </p:nvSpPr>
        <p:spPr>
          <a:xfrm>
            <a:off x="7909805" y="1340768"/>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설정</a:t>
            </a:r>
          </a:p>
        </p:txBody>
      </p:sp>
      <p:sp>
        <p:nvSpPr>
          <p:cNvPr id="55" name="TextBox 54">
            <a:extLst>
              <a:ext uri="{FF2B5EF4-FFF2-40B4-BE49-F238E27FC236}">
                <a16:creationId xmlns:a16="http://schemas.microsoft.com/office/drawing/2014/main" id="{FDCB682E-D4F4-47BE-A40F-7A2B3D30D2B4}"/>
              </a:ext>
            </a:extLst>
          </p:cNvPr>
          <p:cNvSpPr txBox="1"/>
          <p:nvPr/>
        </p:nvSpPr>
        <p:spPr>
          <a:xfrm>
            <a:off x="6841227" y="2099002"/>
            <a:ext cx="6871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축소</a:t>
            </a:r>
          </a:p>
        </p:txBody>
      </p:sp>
      <p:cxnSp>
        <p:nvCxnSpPr>
          <p:cNvPr id="57" name="연결선: 꺾임 56">
            <a:extLst>
              <a:ext uri="{FF2B5EF4-FFF2-40B4-BE49-F238E27FC236}">
                <a16:creationId xmlns:a16="http://schemas.microsoft.com/office/drawing/2014/main" id="{2E981341-35B7-4ABA-83DE-CB6BEE5C5F7E}"/>
              </a:ext>
            </a:extLst>
          </p:cNvPr>
          <p:cNvCxnSpPr>
            <a:cxnSpLocks/>
            <a:stCxn id="44" idx="0"/>
            <a:endCxn id="49" idx="2"/>
          </p:cNvCxnSpPr>
          <p:nvPr/>
        </p:nvCxnSpPr>
        <p:spPr>
          <a:xfrm rot="16200000" flipV="1">
            <a:off x="6560834" y="1635935"/>
            <a:ext cx="216420" cy="9038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A361C64A-51B6-4AB1-95E0-F67F83618E05}"/>
              </a:ext>
            </a:extLst>
          </p:cNvPr>
          <p:cNvCxnSpPr>
            <a:cxnSpLocks/>
            <a:stCxn id="45" idx="0"/>
            <a:endCxn id="50" idx="2"/>
          </p:cNvCxnSpPr>
          <p:nvPr/>
        </p:nvCxnSpPr>
        <p:spPr>
          <a:xfrm rot="5400000" flipH="1" flipV="1">
            <a:off x="7123634" y="1414463"/>
            <a:ext cx="213934" cy="53581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675503FB-6DE3-4710-ABD1-5DC5BB5B4083}"/>
              </a:ext>
            </a:extLst>
          </p:cNvPr>
          <p:cNvCxnSpPr>
            <a:cxnSpLocks/>
            <a:stCxn id="46" idx="0"/>
            <a:endCxn id="51" idx="2"/>
          </p:cNvCxnSpPr>
          <p:nvPr/>
        </p:nvCxnSpPr>
        <p:spPr>
          <a:xfrm rot="5400000" flipH="1" flipV="1">
            <a:off x="7789508" y="1325036"/>
            <a:ext cx="221054" cy="71418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5952B536-55BB-4EA2-B81D-AF1D7E75A17D}"/>
              </a:ext>
            </a:extLst>
          </p:cNvPr>
          <p:cNvCxnSpPr>
            <a:cxnSpLocks/>
            <a:stCxn id="47" idx="2"/>
            <a:endCxn id="55" idx="0"/>
          </p:cNvCxnSpPr>
          <p:nvPr/>
        </p:nvCxnSpPr>
        <p:spPr>
          <a:xfrm rot="5400000">
            <a:off x="7586849" y="1585459"/>
            <a:ext cx="111485" cy="91560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1AD8D6-15BA-4A93-BC24-A9A395A6595D}"/>
              </a:ext>
            </a:extLst>
          </p:cNvPr>
          <p:cNvSpPr txBox="1"/>
          <p:nvPr/>
        </p:nvSpPr>
        <p:spPr>
          <a:xfrm>
            <a:off x="7596336" y="2099002"/>
            <a:ext cx="99892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새로 고침 설정</a:t>
            </a:r>
            <a:endParaRPr lang="ko-KR" altLang="en-US" sz="900" dirty="0">
              <a:solidFill>
                <a:schemeClr val="bg1"/>
              </a:solidFill>
            </a:endParaRPr>
          </a:p>
        </p:txBody>
      </p:sp>
      <p:cxnSp>
        <p:nvCxnSpPr>
          <p:cNvPr id="76" name="연결선: 꺾임 75">
            <a:extLst>
              <a:ext uri="{FF2B5EF4-FFF2-40B4-BE49-F238E27FC236}">
                <a16:creationId xmlns:a16="http://schemas.microsoft.com/office/drawing/2014/main" id="{16706D67-B72C-4560-B7C7-62C480DDD73D}"/>
              </a:ext>
            </a:extLst>
          </p:cNvPr>
          <p:cNvCxnSpPr>
            <a:cxnSpLocks/>
            <a:stCxn id="48" idx="2"/>
            <a:endCxn id="72" idx="0"/>
          </p:cNvCxnSpPr>
          <p:nvPr/>
        </p:nvCxnSpPr>
        <p:spPr>
          <a:xfrm rot="5400000">
            <a:off x="8199945" y="1882873"/>
            <a:ext cx="111980" cy="32027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69C942-7BFA-4463-A69B-BC0CF7E3AC3E}"/>
              </a:ext>
            </a:extLst>
          </p:cNvPr>
          <p:cNvSpPr txBox="1"/>
          <p:nvPr/>
        </p:nvSpPr>
        <p:spPr>
          <a:xfrm>
            <a:off x="2950235" y="2099002"/>
            <a:ext cx="209780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변수 카테고리 목록</a:t>
            </a:r>
          </a:p>
        </p:txBody>
      </p:sp>
      <p:sp>
        <p:nvSpPr>
          <p:cNvPr id="82" name="직사각형 81">
            <a:extLst>
              <a:ext uri="{FF2B5EF4-FFF2-40B4-BE49-F238E27FC236}">
                <a16:creationId xmlns:a16="http://schemas.microsoft.com/office/drawing/2014/main" id="{F55A6229-1BBD-4DDC-B4EC-6C3D364363AF}"/>
              </a:ext>
            </a:extLst>
          </p:cNvPr>
          <p:cNvSpPr/>
          <p:nvPr/>
        </p:nvSpPr>
        <p:spPr>
          <a:xfrm>
            <a:off x="749924" y="2099065"/>
            <a:ext cx="2092300"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3" name="연결선: 꺾임 82">
            <a:extLst>
              <a:ext uri="{FF2B5EF4-FFF2-40B4-BE49-F238E27FC236}">
                <a16:creationId xmlns:a16="http://schemas.microsoft.com/office/drawing/2014/main" id="{BF69F2FF-94C7-403E-AC8F-FBD023EA4366}"/>
              </a:ext>
            </a:extLst>
          </p:cNvPr>
          <p:cNvCxnSpPr>
            <a:cxnSpLocks/>
            <a:stCxn id="82" idx="3"/>
            <a:endCxn id="81" idx="1"/>
          </p:cNvCxnSpPr>
          <p:nvPr/>
        </p:nvCxnSpPr>
        <p:spPr>
          <a:xfrm flipV="1">
            <a:off x="2842224" y="2214418"/>
            <a:ext cx="108011" cy="3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3542C3AC-9698-478B-893F-8410CAFD5080}"/>
              </a:ext>
            </a:extLst>
          </p:cNvPr>
          <p:cNvSpPr/>
          <p:nvPr/>
        </p:nvSpPr>
        <p:spPr>
          <a:xfrm>
            <a:off x="749924" y="2407340"/>
            <a:ext cx="7845332" cy="3547407"/>
          </a:xfrm>
          <a:prstGeom prst="rect">
            <a:avLst/>
          </a:prstGeom>
          <a:no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7" name="TextBox 86">
            <a:extLst>
              <a:ext uri="{FF2B5EF4-FFF2-40B4-BE49-F238E27FC236}">
                <a16:creationId xmlns:a16="http://schemas.microsoft.com/office/drawing/2014/main" id="{7D1A680F-20B6-4813-A526-0300923083CF}"/>
              </a:ext>
            </a:extLst>
          </p:cNvPr>
          <p:cNvSpPr txBox="1"/>
          <p:nvPr/>
        </p:nvSpPr>
        <p:spPr>
          <a:xfrm>
            <a:off x="4237708" y="6119070"/>
            <a:ext cx="86888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목록</a:t>
            </a:r>
          </a:p>
        </p:txBody>
      </p:sp>
      <p:cxnSp>
        <p:nvCxnSpPr>
          <p:cNvPr id="88" name="연결선: 꺾임 87">
            <a:extLst>
              <a:ext uri="{FF2B5EF4-FFF2-40B4-BE49-F238E27FC236}">
                <a16:creationId xmlns:a16="http://schemas.microsoft.com/office/drawing/2014/main" id="{64911D8A-117D-49C7-B14B-4922021169F4}"/>
              </a:ext>
            </a:extLst>
          </p:cNvPr>
          <p:cNvCxnSpPr>
            <a:cxnSpLocks/>
            <a:stCxn id="86" idx="2"/>
            <a:endCxn id="87" idx="0"/>
          </p:cNvCxnSpPr>
          <p:nvPr/>
        </p:nvCxnSpPr>
        <p:spPr>
          <a:xfrm rot="5400000">
            <a:off x="4590209" y="6036688"/>
            <a:ext cx="164323" cy="44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55721-A2D4-456B-BE6E-AE71B6B9381A}"/>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대쉬보드 화면 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https://grafana.com/docs/grafana/latest/dashboards/)</a:t>
            </a:r>
            <a:r>
              <a:rPr lang="ko-KR" altLang="en-US" sz="1200" b="1" dirty="0">
                <a:latin typeface="+mn-ea"/>
              </a:rPr>
              <a:t> </a:t>
            </a:r>
          </a:p>
        </p:txBody>
      </p:sp>
    </p:spTree>
    <p:extLst>
      <p:ext uri="{BB962C8B-B14F-4D97-AF65-F5344CB8AC3E}">
        <p14:creationId xmlns:p14="http://schemas.microsoft.com/office/powerpoint/2010/main" val="247271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(2/2)</a:t>
            </a:r>
            <a:endParaRPr kumimoji="1" lang="x-none" altLang="en-US" sz="2000" dirty="0"/>
          </a:p>
        </p:txBody>
      </p:sp>
      <p:sp>
        <p:nvSpPr>
          <p:cNvPr id="94" name="TextBox 93">
            <a:extLst>
              <a:ext uri="{FF2B5EF4-FFF2-40B4-BE49-F238E27FC236}">
                <a16:creationId xmlns:a16="http://schemas.microsoft.com/office/drawing/2014/main" id="{41E55721-A2D4-456B-BE6E-AE71B6B9381A}"/>
              </a:ext>
            </a:extLst>
          </p:cNvPr>
          <p:cNvSpPr txBox="1"/>
          <p:nvPr/>
        </p:nvSpPr>
        <p:spPr>
          <a:xfrm>
            <a:off x="467544" y="920170"/>
            <a:ext cx="8352928"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패널 관리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a:t>
            </a:r>
          </a:p>
          <a:p>
            <a:pPr>
              <a:lnSpc>
                <a:spcPct val="150000"/>
              </a:lnSpc>
            </a:pPr>
            <a:r>
              <a:rPr lang="en-US" altLang="ko-KR" sz="1200" b="1" dirty="0">
                <a:latin typeface="+mn-ea"/>
              </a:rPr>
              <a:t>    </a:t>
            </a:r>
            <a:r>
              <a:rPr lang="ko-KR" altLang="en-US" sz="1200" b="1" dirty="0">
                <a:latin typeface="+mn-ea"/>
              </a:rPr>
              <a:t>패널 추가 </a:t>
            </a:r>
            <a:r>
              <a:rPr lang="en-US" altLang="ko-KR" sz="1200" b="1" dirty="0">
                <a:latin typeface="+mn-ea"/>
              </a:rPr>
              <a:t>: </a:t>
            </a:r>
            <a:r>
              <a:rPr lang="ko-KR" altLang="en-US" sz="1200" b="1" dirty="0">
                <a:latin typeface="+mn-ea"/>
              </a:rPr>
              <a:t>대쉬보드 우측상단 </a:t>
            </a:r>
            <a:r>
              <a:rPr lang="en-US" altLang="ko-KR" sz="1200" b="1" dirty="0">
                <a:latin typeface="+mn-ea"/>
              </a:rPr>
              <a:t>-&gt; Add</a:t>
            </a:r>
            <a:r>
              <a:rPr lang="ko-KR" altLang="en-US" sz="1200" b="1" dirty="0">
                <a:latin typeface="+mn-ea"/>
              </a:rPr>
              <a:t> </a:t>
            </a:r>
            <a:r>
              <a:rPr lang="en-US" altLang="ko-KR" sz="1200" b="1" dirty="0">
                <a:latin typeface="+mn-ea"/>
              </a:rPr>
              <a:t>Panel</a:t>
            </a:r>
          </a:p>
          <a:p>
            <a:pPr>
              <a:lnSpc>
                <a:spcPct val="150000"/>
              </a:lnSpc>
            </a:pPr>
            <a:r>
              <a:rPr lang="ko-KR" altLang="en-US" sz="1200" b="1" dirty="0">
                <a:latin typeface="+mn-ea"/>
              </a:rPr>
              <a:t>    패널 편집 </a:t>
            </a:r>
            <a:r>
              <a:rPr lang="en-US" altLang="ko-KR" sz="1200" b="1" dirty="0">
                <a:latin typeface="+mn-ea"/>
              </a:rPr>
              <a:t>: </a:t>
            </a:r>
            <a:r>
              <a:rPr lang="ko-KR" altLang="en-US" sz="1200" b="1" dirty="0">
                <a:latin typeface="+mn-ea"/>
              </a:rPr>
              <a:t>편집할 패널 타이틀 선택 </a:t>
            </a:r>
            <a:r>
              <a:rPr lang="en-US" altLang="ko-KR" sz="1200" b="1" dirty="0">
                <a:latin typeface="+mn-ea"/>
              </a:rPr>
              <a:t>-&gt; edit</a:t>
            </a:r>
          </a:p>
          <a:p>
            <a:pPr>
              <a:lnSpc>
                <a:spcPct val="150000"/>
              </a:lnSpc>
            </a:pPr>
            <a:r>
              <a:rPr lang="en-US" altLang="ko-KR" sz="1200" b="1" dirty="0">
                <a:latin typeface="+mn-ea"/>
              </a:rPr>
              <a:t>    </a:t>
            </a:r>
            <a:r>
              <a:rPr lang="ko-KR" altLang="en-US" sz="1200" b="1" dirty="0">
                <a:latin typeface="+mn-ea"/>
              </a:rPr>
              <a:t>패널 삭제 </a:t>
            </a:r>
            <a:r>
              <a:rPr lang="en-US" altLang="ko-KR" sz="1200" b="1" dirty="0">
                <a:latin typeface="+mn-ea"/>
              </a:rPr>
              <a:t>: </a:t>
            </a:r>
            <a:r>
              <a:rPr lang="ko-KR" altLang="en-US" sz="1200" b="1" dirty="0">
                <a:latin typeface="+mn-ea"/>
              </a:rPr>
              <a:t>편집할 패널 타이틀 선택 </a:t>
            </a:r>
            <a:r>
              <a:rPr lang="en-US" altLang="ko-KR" sz="1200" b="1" dirty="0">
                <a:latin typeface="+mn-ea"/>
              </a:rPr>
              <a:t>-&gt; remove</a:t>
            </a:r>
          </a:p>
          <a:p>
            <a:pPr>
              <a:lnSpc>
                <a:spcPct val="150000"/>
              </a:lnSpc>
            </a:pPr>
            <a:r>
              <a:rPr lang="en-US" altLang="ko-KR" sz="1200" b="1" dirty="0">
                <a:latin typeface="+mn-ea"/>
              </a:rPr>
              <a:t>    </a:t>
            </a:r>
            <a:r>
              <a:rPr lang="ko-KR" altLang="en-US" sz="1200" b="1" dirty="0">
                <a:latin typeface="+mn-ea"/>
              </a:rPr>
              <a:t>패널 복제 </a:t>
            </a:r>
            <a:r>
              <a:rPr lang="en-US" altLang="ko-KR" sz="1200" b="1" dirty="0">
                <a:latin typeface="+mn-ea"/>
              </a:rPr>
              <a:t>: </a:t>
            </a:r>
            <a:r>
              <a:rPr lang="ko-KR" altLang="en-US" sz="1200" b="1" dirty="0">
                <a:latin typeface="+mn-ea"/>
              </a:rPr>
              <a:t>편집할 패널 타이틀 선택 </a:t>
            </a:r>
            <a:r>
              <a:rPr lang="en-US" altLang="ko-KR" sz="1200" b="1" dirty="0">
                <a:latin typeface="+mn-ea"/>
              </a:rPr>
              <a:t>-&gt; More</a:t>
            </a:r>
            <a:r>
              <a:rPr lang="ko-KR" altLang="en-US" sz="1200" b="1" dirty="0">
                <a:latin typeface="+mn-ea"/>
              </a:rPr>
              <a:t> </a:t>
            </a:r>
            <a:r>
              <a:rPr lang="en-US" altLang="ko-KR" sz="1200" b="1" dirty="0">
                <a:latin typeface="+mn-ea"/>
              </a:rPr>
              <a:t>-&gt; Duplicate</a:t>
            </a:r>
            <a:endParaRPr lang="ko-KR" altLang="en-US" sz="1200" b="1" dirty="0">
              <a:latin typeface="+mn-ea"/>
            </a:endParaRPr>
          </a:p>
        </p:txBody>
      </p:sp>
      <p:pic>
        <p:nvPicPr>
          <p:cNvPr id="42" name="그림 41">
            <a:extLst>
              <a:ext uri="{FF2B5EF4-FFF2-40B4-BE49-F238E27FC236}">
                <a16:creationId xmlns:a16="http://schemas.microsoft.com/office/drawing/2014/main" id="{E555AFB8-EF9B-4599-9F1C-95A3971EC378}"/>
              </a:ext>
            </a:extLst>
          </p:cNvPr>
          <p:cNvPicPr>
            <a:picLocks noChangeAspect="1"/>
          </p:cNvPicPr>
          <p:nvPr/>
        </p:nvPicPr>
        <p:blipFill>
          <a:blip r:embed="rId2"/>
          <a:stretch>
            <a:fillRect/>
          </a:stretch>
        </p:blipFill>
        <p:spPr>
          <a:xfrm>
            <a:off x="3923928" y="1212286"/>
            <a:ext cx="360040" cy="278741"/>
          </a:xfrm>
          <a:prstGeom prst="rect">
            <a:avLst/>
          </a:prstGeom>
        </p:spPr>
      </p:pic>
      <p:pic>
        <p:nvPicPr>
          <p:cNvPr id="24" name="그림 23">
            <a:extLst>
              <a:ext uri="{FF2B5EF4-FFF2-40B4-BE49-F238E27FC236}">
                <a16:creationId xmlns:a16="http://schemas.microsoft.com/office/drawing/2014/main" id="{911FF41E-4D5D-4930-ABCE-AB6E3A0FCB69}"/>
              </a:ext>
            </a:extLst>
          </p:cNvPr>
          <p:cNvPicPr>
            <a:picLocks noChangeAspect="1"/>
          </p:cNvPicPr>
          <p:nvPr/>
        </p:nvPicPr>
        <p:blipFill>
          <a:blip r:embed="rId3"/>
          <a:stretch>
            <a:fillRect/>
          </a:stretch>
        </p:blipFill>
        <p:spPr>
          <a:xfrm>
            <a:off x="1457908" y="2792254"/>
            <a:ext cx="6210436" cy="2929102"/>
          </a:xfrm>
          <a:prstGeom prst="rect">
            <a:avLst/>
          </a:prstGeom>
        </p:spPr>
      </p:pic>
      <p:sp>
        <p:nvSpPr>
          <p:cNvPr id="52" name="직사각형 51">
            <a:extLst>
              <a:ext uri="{FF2B5EF4-FFF2-40B4-BE49-F238E27FC236}">
                <a16:creationId xmlns:a16="http://schemas.microsoft.com/office/drawing/2014/main" id="{4D9F327D-89D7-4421-B431-A6258A7ECC98}"/>
              </a:ext>
            </a:extLst>
          </p:cNvPr>
          <p:cNvSpPr/>
          <p:nvPr/>
        </p:nvSpPr>
        <p:spPr>
          <a:xfrm>
            <a:off x="4096547" y="2830293"/>
            <a:ext cx="360040" cy="26797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4" name="TextBox 53">
            <a:extLst>
              <a:ext uri="{FF2B5EF4-FFF2-40B4-BE49-F238E27FC236}">
                <a16:creationId xmlns:a16="http://schemas.microsoft.com/office/drawing/2014/main" id="{8FED89AD-EAC2-4765-8848-E509F73C451A}"/>
              </a:ext>
            </a:extLst>
          </p:cNvPr>
          <p:cNvSpPr txBox="1"/>
          <p:nvPr/>
        </p:nvSpPr>
        <p:spPr>
          <a:xfrm>
            <a:off x="3909123" y="312569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sp>
        <p:nvSpPr>
          <p:cNvPr id="58" name="직사각형 57">
            <a:extLst>
              <a:ext uri="{FF2B5EF4-FFF2-40B4-BE49-F238E27FC236}">
                <a16:creationId xmlns:a16="http://schemas.microsoft.com/office/drawing/2014/main" id="{A9757920-EC86-43F7-A120-AB8D017BCA4C}"/>
              </a:ext>
            </a:extLst>
          </p:cNvPr>
          <p:cNvSpPr/>
          <p:nvPr/>
        </p:nvSpPr>
        <p:spPr>
          <a:xfrm>
            <a:off x="1763688" y="3633368"/>
            <a:ext cx="432048"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59" name="연결선: 꺾임 58">
            <a:extLst>
              <a:ext uri="{FF2B5EF4-FFF2-40B4-BE49-F238E27FC236}">
                <a16:creationId xmlns:a16="http://schemas.microsoft.com/office/drawing/2014/main" id="{D87B4B6C-5CA2-48CA-894B-BC8B8943397A}"/>
              </a:ext>
            </a:extLst>
          </p:cNvPr>
          <p:cNvCxnSpPr>
            <a:cxnSpLocks/>
            <a:stCxn id="58" idx="2"/>
            <a:endCxn id="62" idx="0"/>
          </p:cNvCxnSpPr>
          <p:nvPr/>
        </p:nvCxnSpPr>
        <p:spPr>
          <a:xfrm rot="5400000">
            <a:off x="1852415" y="3999744"/>
            <a:ext cx="254595" cy="1270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318729-5403-4B47-A67B-0C7A7625A544}"/>
              </a:ext>
            </a:extLst>
          </p:cNvPr>
          <p:cNvSpPr txBox="1"/>
          <p:nvPr/>
        </p:nvSpPr>
        <p:spPr>
          <a:xfrm>
            <a:off x="1495576" y="4397551"/>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편집</a:t>
            </a:r>
          </a:p>
        </p:txBody>
      </p:sp>
      <p:sp>
        <p:nvSpPr>
          <p:cNvPr id="62" name="직사각형 61">
            <a:extLst>
              <a:ext uri="{FF2B5EF4-FFF2-40B4-BE49-F238E27FC236}">
                <a16:creationId xmlns:a16="http://schemas.microsoft.com/office/drawing/2014/main" id="{2C02C34A-AD14-412C-AF87-6CD2DBC04BD8}"/>
              </a:ext>
            </a:extLst>
          </p:cNvPr>
          <p:cNvSpPr/>
          <p:nvPr/>
        </p:nvSpPr>
        <p:spPr>
          <a:xfrm>
            <a:off x="1475656" y="4127042"/>
            <a:ext cx="1008112"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3E74A050-FD45-4D59-BD9A-E4407E80DB19}"/>
              </a:ext>
            </a:extLst>
          </p:cNvPr>
          <p:cNvSpPr/>
          <p:nvPr/>
        </p:nvSpPr>
        <p:spPr>
          <a:xfrm>
            <a:off x="1552268" y="5438988"/>
            <a:ext cx="715476"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81B9EC68-08A4-44AF-B45B-E5BDDC981A34}"/>
              </a:ext>
            </a:extLst>
          </p:cNvPr>
          <p:cNvSpPr txBox="1"/>
          <p:nvPr/>
        </p:nvSpPr>
        <p:spPr>
          <a:xfrm>
            <a:off x="1462512" y="5710432"/>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삭제</a:t>
            </a:r>
          </a:p>
        </p:txBody>
      </p:sp>
      <p:pic>
        <p:nvPicPr>
          <p:cNvPr id="30" name="그림 29">
            <a:extLst>
              <a:ext uri="{FF2B5EF4-FFF2-40B4-BE49-F238E27FC236}">
                <a16:creationId xmlns:a16="http://schemas.microsoft.com/office/drawing/2014/main" id="{81FAFF93-97DC-45FE-A743-EC0C8A1183F9}"/>
              </a:ext>
            </a:extLst>
          </p:cNvPr>
          <p:cNvPicPr>
            <a:picLocks noChangeAspect="1"/>
          </p:cNvPicPr>
          <p:nvPr/>
        </p:nvPicPr>
        <p:blipFill>
          <a:blip r:embed="rId4"/>
          <a:stretch>
            <a:fillRect/>
          </a:stretch>
        </p:blipFill>
        <p:spPr>
          <a:xfrm>
            <a:off x="3864776" y="1537781"/>
            <a:ext cx="239172" cy="247419"/>
          </a:xfrm>
          <a:prstGeom prst="rect">
            <a:avLst/>
          </a:prstGeom>
        </p:spPr>
      </p:pic>
      <p:pic>
        <p:nvPicPr>
          <p:cNvPr id="34" name="그림 33">
            <a:extLst>
              <a:ext uri="{FF2B5EF4-FFF2-40B4-BE49-F238E27FC236}">
                <a16:creationId xmlns:a16="http://schemas.microsoft.com/office/drawing/2014/main" id="{7021E3AB-E464-4F6C-94EB-E07669626A02}"/>
              </a:ext>
            </a:extLst>
          </p:cNvPr>
          <p:cNvPicPr>
            <a:picLocks noChangeAspect="1"/>
          </p:cNvPicPr>
          <p:nvPr/>
        </p:nvPicPr>
        <p:blipFill>
          <a:blip r:embed="rId5"/>
          <a:stretch>
            <a:fillRect/>
          </a:stretch>
        </p:blipFill>
        <p:spPr>
          <a:xfrm>
            <a:off x="4155380" y="1824471"/>
            <a:ext cx="257175" cy="247650"/>
          </a:xfrm>
          <a:prstGeom prst="rect">
            <a:avLst/>
          </a:prstGeom>
        </p:spPr>
      </p:pic>
    </p:spTree>
    <p:extLst>
      <p:ext uri="{BB962C8B-B14F-4D97-AF65-F5344CB8AC3E}">
        <p14:creationId xmlns:p14="http://schemas.microsoft.com/office/powerpoint/2010/main" val="366217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(1/4)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패널 편집 화면구성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https://grafana.com/docs/grafana/latest/panels/panel-editor/)</a:t>
            </a:r>
            <a:endParaRPr lang="ko-KR" altLang="en-US" sz="1200" b="1" dirty="0">
              <a:latin typeface="+mn-ea"/>
            </a:endParaRPr>
          </a:p>
        </p:txBody>
      </p:sp>
      <p:pic>
        <p:nvPicPr>
          <p:cNvPr id="23" name="그림 22">
            <a:extLst>
              <a:ext uri="{FF2B5EF4-FFF2-40B4-BE49-F238E27FC236}">
                <a16:creationId xmlns:a16="http://schemas.microsoft.com/office/drawing/2014/main" id="{4E69E525-C2CD-45D2-BAAB-0BB247A28796}"/>
              </a:ext>
            </a:extLst>
          </p:cNvPr>
          <p:cNvPicPr>
            <a:picLocks noChangeAspect="1"/>
          </p:cNvPicPr>
          <p:nvPr/>
        </p:nvPicPr>
        <p:blipFill>
          <a:blip r:embed="rId3"/>
          <a:stretch>
            <a:fillRect/>
          </a:stretch>
        </p:blipFill>
        <p:spPr>
          <a:xfrm>
            <a:off x="1772752" y="1701396"/>
            <a:ext cx="5742511" cy="4306129"/>
          </a:xfrm>
          <a:prstGeom prst="rect">
            <a:avLst/>
          </a:prstGeom>
        </p:spPr>
      </p:pic>
      <p:sp>
        <p:nvSpPr>
          <p:cNvPr id="18" name="직사각형 17">
            <a:extLst>
              <a:ext uri="{FF2B5EF4-FFF2-40B4-BE49-F238E27FC236}">
                <a16:creationId xmlns:a16="http://schemas.microsoft.com/office/drawing/2014/main" id="{188C8077-76AC-42A0-B820-45E21E28FC46}"/>
              </a:ext>
            </a:extLst>
          </p:cNvPr>
          <p:cNvSpPr/>
          <p:nvPr/>
        </p:nvSpPr>
        <p:spPr>
          <a:xfrm>
            <a:off x="1763687" y="3854460"/>
            <a:ext cx="4392489" cy="21530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0F24ED64-5BD6-46EB-95DE-D6ADC8C6F1DF}"/>
              </a:ext>
            </a:extLst>
          </p:cNvPr>
          <p:cNvSpPr/>
          <p:nvPr/>
        </p:nvSpPr>
        <p:spPr>
          <a:xfrm>
            <a:off x="6199058" y="1896255"/>
            <a:ext cx="1296143" cy="26642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27AD6B0B-30FE-4C35-A47B-870B04BAA83C}"/>
              </a:ext>
            </a:extLst>
          </p:cNvPr>
          <p:cNvSpPr txBox="1"/>
          <p:nvPr/>
        </p:nvSpPr>
        <p:spPr>
          <a:xfrm>
            <a:off x="556335" y="2632396"/>
            <a:ext cx="936503"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패널 미리보기</a:t>
            </a:r>
            <a:endParaRPr lang="ko-KR" altLang="en-US" sz="900" dirty="0">
              <a:solidFill>
                <a:schemeClr val="bg1"/>
              </a:solidFill>
            </a:endParaRPr>
          </a:p>
        </p:txBody>
      </p:sp>
      <p:sp>
        <p:nvSpPr>
          <p:cNvPr id="16" name="직사각형 15">
            <a:extLst>
              <a:ext uri="{FF2B5EF4-FFF2-40B4-BE49-F238E27FC236}">
                <a16:creationId xmlns:a16="http://schemas.microsoft.com/office/drawing/2014/main" id="{B187FBAA-9369-4771-BE3A-B6576854A6A0}"/>
              </a:ext>
            </a:extLst>
          </p:cNvPr>
          <p:cNvSpPr/>
          <p:nvPr/>
        </p:nvSpPr>
        <p:spPr>
          <a:xfrm>
            <a:off x="1763687" y="1715249"/>
            <a:ext cx="4392489" cy="205321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4" name="연결선: 꺾임 23">
            <a:extLst>
              <a:ext uri="{FF2B5EF4-FFF2-40B4-BE49-F238E27FC236}">
                <a16:creationId xmlns:a16="http://schemas.microsoft.com/office/drawing/2014/main" id="{68B27933-1449-4DD7-B746-4E11C044B24B}"/>
              </a:ext>
            </a:extLst>
          </p:cNvPr>
          <p:cNvCxnSpPr>
            <a:cxnSpLocks/>
            <a:stCxn id="16" idx="1"/>
            <a:endCxn id="21" idx="3"/>
          </p:cNvCxnSpPr>
          <p:nvPr/>
        </p:nvCxnSpPr>
        <p:spPr>
          <a:xfrm rot="10800000" flipV="1">
            <a:off x="1492839" y="2741856"/>
            <a:ext cx="270849" cy="595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2A0AFF-8104-4021-A199-732BB6F327EB}"/>
              </a:ext>
            </a:extLst>
          </p:cNvPr>
          <p:cNvSpPr txBox="1"/>
          <p:nvPr/>
        </p:nvSpPr>
        <p:spPr>
          <a:xfrm>
            <a:off x="556335" y="4897436"/>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설정</a:t>
            </a:r>
            <a:endParaRPr lang="en-US" altLang="ko-KR" sz="900" dirty="0">
              <a:solidFill>
                <a:schemeClr val="bg1"/>
              </a:solidFill>
            </a:endParaRPr>
          </a:p>
        </p:txBody>
      </p:sp>
      <p:cxnSp>
        <p:nvCxnSpPr>
          <p:cNvPr id="28" name="연결선: 꺾임 27">
            <a:extLst>
              <a:ext uri="{FF2B5EF4-FFF2-40B4-BE49-F238E27FC236}">
                <a16:creationId xmlns:a16="http://schemas.microsoft.com/office/drawing/2014/main" id="{4FFF4840-7E0A-422F-B999-6A672E1B11CA}"/>
              </a:ext>
            </a:extLst>
          </p:cNvPr>
          <p:cNvCxnSpPr>
            <a:cxnSpLocks/>
            <a:stCxn id="18" idx="1"/>
            <a:endCxn id="27" idx="3"/>
          </p:cNvCxnSpPr>
          <p:nvPr/>
        </p:nvCxnSpPr>
        <p:spPr>
          <a:xfrm rot="10800000" flipV="1">
            <a:off x="1572907" y="4930992"/>
            <a:ext cx="190781" cy="8185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B2A2D77-E792-47C3-9AA5-6D1AE5A50848}"/>
              </a:ext>
            </a:extLst>
          </p:cNvPr>
          <p:cNvSpPr txBox="1"/>
          <p:nvPr/>
        </p:nvSpPr>
        <p:spPr>
          <a:xfrm>
            <a:off x="7668344" y="3739044"/>
            <a:ext cx="108051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그래프 속성 설정</a:t>
            </a:r>
            <a:endParaRPr lang="ko-KR" altLang="en-US" sz="900" dirty="0">
              <a:solidFill>
                <a:schemeClr val="bg1"/>
              </a:solidFill>
            </a:endParaRPr>
          </a:p>
        </p:txBody>
      </p:sp>
      <p:cxnSp>
        <p:nvCxnSpPr>
          <p:cNvPr id="42" name="연결선: 꺾임 41">
            <a:extLst>
              <a:ext uri="{FF2B5EF4-FFF2-40B4-BE49-F238E27FC236}">
                <a16:creationId xmlns:a16="http://schemas.microsoft.com/office/drawing/2014/main" id="{F291027E-9AA2-4A24-9BE0-8BCFC022C42D}"/>
              </a:ext>
            </a:extLst>
          </p:cNvPr>
          <p:cNvCxnSpPr>
            <a:cxnSpLocks/>
            <a:stCxn id="23" idx="3"/>
            <a:endCxn id="41" idx="1"/>
          </p:cNvCxnSpPr>
          <p:nvPr/>
        </p:nvCxnSpPr>
        <p:spPr>
          <a:xfrm flipV="1">
            <a:off x="7515263" y="3854460"/>
            <a:ext cx="153081"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4E33B84-08EC-4371-9EE5-ACC3011051F9}"/>
              </a:ext>
            </a:extLst>
          </p:cNvPr>
          <p:cNvSpPr/>
          <p:nvPr/>
        </p:nvSpPr>
        <p:spPr>
          <a:xfrm>
            <a:off x="6444208" y="1715249"/>
            <a:ext cx="151776"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TextBox 47">
            <a:extLst>
              <a:ext uri="{FF2B5EF4-FFF2-40B4-BE49-F238E27FC236}">
                <a16:creationId xmlns:a16="http://schemas.microsoft.com/office/drawing/2014/main" id="{87DFEB0F-A84E-486E-B2E9-D513F23B434E}"/>
              </a:ext>
            </a:extLst>
          </p:cNvPr>
          <p:cNvSpPr txBox="1"/>
          <p:nvPr/>
        </p:nvSpPr>
        <p:spPr>
          <a:xfrm>
            <a:off x="5364088" y="1309711"/>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cxnSp>
        <p:nvCxnSpPr>
          <p:cNvPr id="49" name="연결선: 꺾임 48">
            <a:extLst>
              <a:ext uri="{FF2B5EF4-FFF2-40B4-BE49-F238E27FC236}">
                <a16:creationId xmlns:a16="http://schemas.microsoft.com/office/drawing/2014/main" id="{4A6EB8DA-CE06-45AC-A5B9-FD4667FEF4C3}"/>
              </a:ext>
            </a:extLst>
          </p:cNvPr>
          <p:cNvCxnSpPr>
            <a:cxnSpLocks/>
            <a:stCxn id="47" idx="0"/>
            <a:endCxn id="48" idx="2"/>
          </p:cNvCxnSpPr>
          <p:nvPr/>
        </p:nvCxnSpPr>
        <p:spPr>
          <a:xfrm rot="16200000" flipV="1">
            <a:off x="6089913" y="1285066"/>
            <a:ext cx="174706" cy="68566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7A16B0-6092-4D77-AB57-C1811F18DE00}"/>
              </a:ext>
            </a:extLst>
          </p:cNvPr>
          <p:cNvSpPr txBox="1"/>
          <p:nvPr/>
        </p:nvSpPr>
        <p:spPr>
          <a:xfrm>
            <a:off x="6343801" y="1309711"/>
            <a:ext cx="74847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편집 취소</a:t>
            </a:r>
            <a:endParaRPr lang="ko-KR" altLang="en-US" sz="900" dirty="0">
              <a:solidFill>
                <a:schemeClr val="bg1"/>
              </a:solidFill>
            </a:endParaRPr>
          </a:p>
        </p:txBody>
      </p:sp>
      <p:cxnSp>
        <p:nvCxnSpPr>
          <p:cNvPr id="60" name="연결선: 꺾임 59">
            <a:extLst>
              <a:ext uri="{FF2B5EF4-FFF2-40B4-BE49-F238E27FC236}">
                <a16:creationId xmlns:a16="http://schemas.microsoft.com/office/drawing/2014/main" id="{88DBA865-6801-49B7-83B9-1670DD033274}"/>
              </a:ext>
            </a:extLst>
          </p:cNvPr>
          <p:cNvCxnSpPr>
            <a:cxnSpLocks/>
            <a:stCxn id="63" idx="0"/>
            <a:endCxn id="59" idx="2"/>
          </p:cNvCxnSpPr>
          <p:nvPr/>
        </p:nvCxnSpPr>
        <p:spPr>
          <a:xfrm rot="16200000" flipV="1">
            <a:off x="6665365" y="1593219"/>
            <a:ext cx="174706" cy="69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BF8FB5F7-A8AD-41D1-8E35-BB302B223D58}"/>
              </a:ext>
            </a:extLst>
          </p:cNvPr>
          <p:cNvSpPr/>
          <p:nvPr/>
        </p:nvSpPr>
        <p:spPr>
          <a:xfrm>
            <a:off x="6626524" y="1715249"/>
            <a:ext cx="32174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7C432D0E-4C9B-4C5B-8F73-01E5E36A4A65}"/>
              </a:ext>
            </a:extLst>
          </p:cNvPr>
          <p:cNvSpPr/>
          <p:nvPr/>
        </p:nvSpPr>
        <p:spPr>
          <a:xfrm>
            <a:off x="6965816" y="1714610"/>
            <a:ext cx="27048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D74492CA-26F4-42D2-8B23-7C945ABB18EA}"/>
              </a:ext>
            </a:extLst>
          </p:cNvPr>
          <p:cNvSpPr txBox="1"/>
          <p:nvPr/>
        </p:nvSpPr>
        <p:spPr>
          <a:xfrm>
            <a:off x="7131297" y="1309711"/>
            <a:ext cx="97174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ko-KR" altLang="en-US" sz="900" dirty="0">
                <a:solidFill>
                  <a:schemeClr val="bg1"/>
                </a:solidFill>
              </a:rPr>
              <a:t> 저장</a:t>
            </a:r>
          </a:p>
        </p:txBody>
      </p:sp>
      <p:cxnSp>
        <p:nvCxnSpPr>
          <p:cNvPr id="67" name="연결선: 꺾임 66">
            <a:extLst>
              <a:ext uri="{FF2B5EF4-FFF2-40B4-BE49-F238E27FC236}">
                <a16:creationId xmlns:a16="http://schemas.microsoft.com/office/drawing/2014/main" id="{86FF9EE8-BD5C-4340-9617-28D62E6FDC75}"/>
              </a:ext>
            </a:extLst>
          </p:cNvPr>
          <p:cNvCxnSpPr>
            <a:cxnSpLocks/>
            <a:stCxn id="64" idx="0"/>
            <a:endCxn id="66" idx="2"/>
          </p:cNvCxnSpPr>
          <p:nvPr/>
        </p:nvCxnSpPr>
        <p:spPr>
          <a:xfrm rot="5400000" flipH="1" flipV="1">
            <a:off x="7272081" y="1369519"/>
            <a:ext cx="174067" cy="51611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D87FA9-1667-4946-B13A-25BC30385579}"/>
              </a:ext>
            </a:extLst>
          </p:cNvPr>
          <p:cNvSpPr txBox="1"/>
          <p:nvPr/>
        </p:nvSpPr>
        <p:spPr>
          <a:xfrm>
            <a:off x="7668512" y="1675335"/>
            <a:ext cx="748479"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설정 완료</a:t>
            </a:r>
            <a:endParaRPr lang="en-US" altLang="ko-KR" sz="900" dirty="0">
              <a:solidFill>
                <a:schemeClr val="bg1"/>
              </a:solidFill>
            </a:endParaRPr>
          </a:p>
        </p:txBody>
      </p:sp>
      <p:sp>
        <p:nvSpPr>
          <p:cNvPr id="72" name="직사각형 71">
            <a:extLst>
              <a:ext uri="{FF2B5EF4-FFF2-40B4-BE49-F238E27FC236}">
                <a16:creationId xmlns:a16="http://schemas.microsoft.com/office/drawing/2014/main" id="{CBAFA948-9EAE-4D8F-A7DE-C7A975D4ED40}"/>
              </a:ext>
            </a:extLst>
          </p:cNvPr>
          <p:cNvSpPr/>
          <p:nvPr/>
        </p:nvSpPr>
        <p:spPr>
          <a:xfrm>
            <a:off x="7254609" y="1713065"/>
            <a:ext cx="250928"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3" name="연결선: 꺾임 72">
            <a:extLst>
              <a:ext uri="{FF2B5EF4-FFF2-40B4-BE49-F238E27FC236}">
                <a16:creationId xmlns:a16="http://schemas.microsoft.com/office/drawing/2014/main" id="{BC4BB32C-BF88-4C96-A549-D44E6D7171C8}"/>
              </a:ext>
            </a:extLst>
          </p:cNvPr>
          <p:cNvCxnSpPr>
            <a:cxnSpLocks/>
            <a:stCxn id="72" idx="3"/>
            <a:endCxn id="71" idx="1"/>
          </p:cNvCxnSpPr>
          <p:nvPr/>
        </p:nvCxnSpPr>
        <p:spPr>
          <a:xfrm>
            <a:off x="7505537" y="1789206"/>
            <a:ext cx="162975" cy="154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8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(2/4)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549609"/>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그래프 속성 주요</a:t>
            </a:r>
            <a:r>
              <a:rPr lang="en-US" altLang="ko-KR" sz="1200" b="1" dirty="0">
                <a:latin typeface="+mn-ea"/>
              </a:rPr>
              <a:t> </a:t>
            </a:r>
            <a:r>
              <a:rPr lang="ko-KR" altLang="en-US" sz="1200" b="1" dirty="0">
                <a:latin typeface="+mn-ea"/>
              </a:rPr>
              <a:t>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https://grafana.com/docs/grafana/latest/panels/visualizations/)</a:t>
            </a:r>
          </a:p>
          <a:p>
            <a:pPr>
              <a:lnSpc>
                <a:spcPct val="150000"/>
              </a:lnSpc>
            </a:pPr>
            <a:r>
              <a:rPr lang="en-US" altLang="ko-KR" sz="1200" b="1" dirty="0">
                <a:latin typeface="+mn-ea"/>
              </a:rPr>
              <a:t>    Field &gt; Unit</a:t>
            </a:r>
            <a:r>
              <a:rPr lang="ko-KR" altLang="en-US" sz="1200" b="1" dirty="0">
                <a:latin typeface="+mn-ea"/>
              </a:rPr>
              <a:t> </a:t>
            </a:r>
            <a:r>
              <a:rPr lang="en-US" altLang="ko-KR" sz="1200" b="1" dirty="0">
                <a:latin typeface="+mn-ea"/>
              </a:rPr>
              <a:t>:</a:t>
            </a:r>
            <a:r>
              <a:rPr lang="ko-KR" altLang="en-US" sz="1200" b="1" dirty="0">
                <a:latin typeface="+mn-ea"/>
              </a:rPr>
              <a:t> 그래프에</a:t>
            </a:r>
            <a:r>
              <a:rPr lang="en-US" altLang="ko-KR" sz="1200" b="1" dirty="0">
                <a:latin typeface="+mn-ea"/>
              </a:rPr>
              <a:t> </a:t>
            </a:r>
            <a:r>
              <a:rPr lang="ko-KR" altLang="en-US" sz="1200" b="1" dirty="0">
                <a:latin typeface="+mn-ea"/>
              </a:rPr>
              <a:t>표현되는 값의 단위를 설정한다</a:t>
            </a:r>
            <a:r>
              <a:rPr lang="en-US" altLang="ko-KR" sz="1200" b="1" dirty="0">
                <a:latin typeface="+mn-ea"/>
              </a:rPr>
              <a:t>.</a:t>
            </a:r>
          </a:p>
          <a:p>
            <a:pPr>
              <a:lnSpc>
                <a:spcPct val="150000"/>
              </a:lnSpc>
            </a:pPr>
            <a:r>
              <a:rPr lang="en-US" altLang="ko-KR" sz="1200" b="1" dirty="0">
                <a:latin typeface="+mn-ea"/>
              </a:rPr>
              <a:t>    Panel &gt; Panel title : </a:t>
            </a:r>
            <a:r>
              <a:rPr lang="ko-KR" altLang="en-US" sz="1200" b="1" dirty="0">
                <a:latin typeface="+mn-ea"/>
              </a:rPr>
              <a:t>패널</a:t>
            </a:r>
            <a:r>
              <a:rPr lang="en-US" altLang="ko-KR" sz="1200" b="1" dirty="0">
                <a:latin typeface="+mn-ea"/>
              </a:rPr>
              <a:t> </a:t>
            </a:r>
            <a:r>
              <a:rPr lang="ko-KR" altLang="en-US" sz="1200" b="1" dirty="0">
                <a:latin typeface="+mn-ea"/>
              </a:rPr>
              <a:t>타이틀 설정</a:t>
            </a:r>
            <a:endParaRPr lang="en-US" altLang="ko-KR" sz="1200" b="1" dirty="0">
              <a:latin typeface="+mn-ea"/>
            </a:endParaRPr>
          </a:p>
          <a:p>
            <a:pPr>
              <a:lnSpc>
                <a:spcPct val="150000"/>
              </a:lnSpc>
            </a:pPr>
            <a:r>
              <a:rPr lang="en-US" altLang="ko-KR" sz="1200" b="1" dirty="0">
                <a:latin typeface="+mn-ea"/>
              </a:rPr>
              <a:t>    Panel &gt; Description : </a:t>
            </a:r>
            <a:r>
              <a:rPr lang="ko-KR" altLang="en-US" sz="1200" b="1" dirty="0">
                <a:latin typeface="+mn-ea"/>
              </a:rPr>
              <a:t>패널 설명 설정</a:t>
            </a:r>
            <a:endParaRPr lang="en-US" altLang="ko-KR" sz="1200" b="1" dirty="0">
              <a:latin typeface="+mn-ea"/>
            </a:endParaRPr>
          </a:p>
          <a:p>
            <a:pPr>
              <a:lnSpc>
                <a:spcPct val="150000"/>
              </a:lnSpc>
            </a:pPr>
            <a:r>
              <a:rPr lang="en-US" altLang="ko-KR" sz="1200" b="1" dirty="0">
                <a:latin typeface="+mn-ea"/>
              </a:rPr>
              <a:t>    Panel &gt; Transparent : </a:t>
            </a:r>
            <a:r>
              <a:rPr lang="ko-KR" altLang="en-US" sz="1200" b="1" dirty="0">
                <a:latin typeface="+mn-ea"/>
              </a:rPr>
              <a:t>배경 투명화 설정</a:t>
            </a:r>
            <a:endParaRPr lang="en-US" altLang="ko-KR" sz="1200" b="1" dirty="0">
              <a:latin typeface="+mn-ea"/>
            </a:endParaRPr>
          </a:p>
          <a:p>
            <a:pPr>
              <a:lnSpc>
                <a:spcPct val="150000"/>
              </a:lnSpc>
            </a:pPr>
            <a:r>
              <a:rPr lang="en-US" altLang="ko-KR" sz="1200" b="1" dirty="0">
                <a:latin typeface="+mn-ea"/>
              </a:rPr>
              <a:t>    Panel &gt; Visualizations : </a:t>
            </a:r>
            <a:r>
              <a:rPr lang="ko-KR" altLang="en-US" sz="1200" b="1" dirty="0">
                <a:latin typeface="+mn-ea"/>
              </a:rPr>
              <a:t>패널에서 사용할 </a:t>
            </a:r>
            <a:r>
              <a:rPr lang="en-US" altLang="ko-KR" sz="1200" b="1" dirty="0">
                <a:latin typeface="+mn-ea"/>
              </a:rPr>
              <a:t>UI</a:t>
            </a:r>
            <a:r>
              <a:rPr lang="ko-KR" altLang="en-US" sz="1200" b="1" dirty="0">
                <a:latin typeface="+mn-ea"/>
              </a:rPr>
              <a:t>를 설정</a:t>
            </a:r>
            <a:r>
              <a:rPr lang="en-US" altLang="ko-KR" sz="1200" b="1" dirty="0">
                <a:latin typeface="+mn-ea"/>
              </a:rPr>
              <a:t> (</a:t>
            </a:r>
            <a:r>
              <a:rPr lang="ko-KR" altLang="en-US" sz="1200" b="1" dirty="0">
                <a:latin typeface="+mn-ea"/>
              </a:rPr>
              <a:t>그래프</a:t>
            </a:r>
            <a:r>
              <a:rPr lang="en-US" altLang="ko-KR" sz="1200" b="1" dirty="0">
                <a:latin typeface="+mn-ea"/>
              </a:rPr>
              <a:t>, </a:t>
            </a:r>
            <a:r>
              <a:rPr lang="ko-KR" altLang="en-US" sz="1200" b="1" dirty="0">
                <a:latin typeface="+mn-ea"/>
              </a:rPr>
              <a:t>게이지</a:t>
            </a:r>
            <a:r>
              <a:rPr lang="en-US" altLang="ko-KR" sz="1200" b="1" dirty="0">
                <a:latin typeface="+mn-ea"/>
              </a:rPr>
              <a:t>, </a:t>
            </a:r>
            <a:r>
              <a:rPr lang="ko-KR" altLang="en-US" sz="1200" b="1" dirty="0">
                <a:latin typeface="+mn-ea"/>
              </a:rPr>
              <a:t>히트 맵</a:t>
            </a:r>
            <a:r>
              <a:rPr lang="en-US" altLang="ko-KR" sz="1200" b="1" dirty="0">
                <a:latin typeface="+mn-ea"/>
              </a:rPr>
              <a:t>,</a:t>
            </a:r>
            <a:r>
              <a:rPr lang="ko-KR" altLang="en-US" sz="1200" b="1" dirty="0">
                <a:latin typeface="+mn-ea"/>
              </a:rPr>
              <a:t> 로그 등</a:t>
            </a:r>
            <a:r>
              <a:rPr lang="en-US" altLang="ko-KR" sz="1200" b="1" dirty="0">
                <a:latin typeface="+mn-ea"/>
              </a:rPr>
              <a:t>), UI</a:t>
            </a:r>
            <a:r>
              <a:rPr lang="ko-KR" altLang="en-US" sz="1200" b="1" dirty="0">
                <a:latin typeface="+mn-ea"/>
              </a:rPr>
              <a:t>에 따라 그래프 속성이 변</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경 변경</a:t>
            </a:r>
            <a:r>
              <a:rPr lang="en-US" altLang="ko-KR" sz="1200" b="1" dirty="0">
                <a:latin typeface="+mn-ea"/>
              </a:rPr>
              <a:t> ,</a:t>
            </a:r>
            <a:r>
              <a:rPr lang="ko-KR" altLang="en-US" sz="1200" b="1" dirty="0">
                <a:latin typeface="+mn-ea"/>
              </a:rPr>
              <a:t>기본 </a:t>
            </a:r>
            <a:r>
              <a:rPr lang="en-US" altLang="ko-KR" sz="1200" b="1" dirty="0">
                <a:latin typeface="+mn-ea"/>
              </a:rPr>
              <a:t>UI </a:t>
            </a:r>
            <a:r>
              <a:rPr lang="ko-KR" altLang="en-US" sz="1200" b="1" dirty="0">
                <a:latin typeface="+mn-ea"/>
              </a:rPr>
              <a:t>이외에 외부 플러그인을 설치하여 추가 가능</a:t>
            </a:r>
            <a:endParaRPr lang="en-US" altLang="ko-KR" sz="1200" b="1" dirty="0">
              <a:latin typeface="+mn-ea"/>
            </a:endParaRPr>
          </a:p>
          <a:p>
            <a:pPr>
              <a:lnSpc>
                <a:spcPct val="150000"/>
              </a:lnSpc>
            </a:pPr>
            <a:r>
              <a:rPr lang="en-US" altLang="ko-KR" sz="1200" b="1" dirty="0">
                <a:latin typeface="+mn-ea"/>
              </a:rPr>
              <a:t>    Panel &gt; Display options : </a:t>
            </a:r>
            <a:r>
              <a:rPr lang="ko-KR" altLang="en-US" sz="1200" b="1" dirty="0">
                <a:latin typeface="+mn-ea"/>
              </a:rPr>
              <a:t>선택한 </a:t>
            </a:r>
            <a:r>
              <a:rPr lang="en-US" altLang="ko-KR" sz="1200" b="1" dirty="0">
                <a:latin typeface="+mn-ea"/>
              </a:rPr>
              <a:t>Visualizations </a:t>
            </a:r>
            <a:r>
              <a:rPr lang="ko-KR" altLang="en-US" sz="1200" b="1" dirty="0">
                <a:latin typeface="+mn-ea"/>
              </a:rPr>
              <a:t>의 기본 설정</a:t>
            </a:r>
            <a:endParaRPr lang="en-US" altLang="ko-KR" sz="1200" b="1" dirty="0">
              <a:latin typeface="+mn-ea"/>
            </a:endParaRPr>
          </a:p>
          <a:p>
            <a:pPr>
              <a:lnSpc>
                <a:spcPct val="150000"/>
              </a:lnSpc>
            </a:pPr>
            <a:r>
              <a:rPr lang="en-US" altLang="ko-KR" sz="1200" b="1" dirty="0">
                <a:latin typeface="+mn-ea"/>
              </a:rPr>
              <a:t>   </a:t>
            </a:r>
            <a:endParaRPr lang="ko-KR" altLang="en-US" sz="1200" b="1" dirty="0">
              <a:latin typeface="+mn-ea"/>
            </a:endParaRPr>
          </a:p>
        </p:txBody>
      </p:sp>
      <p:pic>
        <p:nvPicPr>
          <p:cNvPr id="4" name="그림 3">
            <a:extLst>
              <a:ext uri="{FF2B5EF4-FFF2-40B4-BE49-F238E27FC236}">
                <a16:creationId xmlns:a16="http://schemas.microsoft.com/office/drawing/2014/main" id="{C6686C0B-603E-4752-B69B-653ADE63A18F}"/>
              </a:ext>
            </a:extLst>
          </p:cNvPr>
          <p:cNvPicPr>
            <a:picLocks noChangeAspect="1"/>
          </p:cNvPicPr>
          <p:nvPr/>
        </p:nvPicPr>
        <p:blipFill>
          <a:blip r:embed="rId2"/>
          <a:stretch>
            <a:fillRect/>
          </a:stretch>
        </p:blipFill>
        <p:spPr>
          <a:xfrm>
            <a:off x="2987418" y="3573016"/>
            <a:ext cx="3241172" cy="2571911"/>
          </a:xfrm>
          <a:prstGeom prst="rect">
            <a:avLst/>
          </a:prstGeom>
        </p:spPr>
      </p:pic>
    </p:spTree>
    <p:extLst>
      <p:ext uri="{BB962C8B-B14F-4D97-AF65-F5344CB8AC3E}">
        <p14:creationId xmlns:p14="http://schemas.microsoft.com/office/powerpoint/2010/main" val="1743077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(3/4)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272610"/>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쿼리 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https://grafana.com/docs/grafana/latest/panels/queries/)</a:t>
            </a:r>
            <a:endParaRPr lang="ko-KR" altLang="en-US" sz="1200" b="1" dirty="0">
              <a:latin typeface="+mn-ea"/>
            </a:endParaRPr>
          </a:p>
          <a:p>
            <a:pPr>
              <a:lnSpc>
                <a:spcPct val="150000"/>
              </a:lnSpc>
            </a:pPr>
            <a:r>
              <a:rPr lang="ko-KR" altLang="en-US" sz="1200" b="1" dirty="0">
                <a:latin typeface="+mn-ea"/>
              </a:rPr>
              <a:t>    데이터베이스 설정 </a:t>
            </a:r>
            <a:r>
              <a:rPr lang="en-US" altLang="ko-KR" sz="1200" b="1" dirty="0">
                <a:latin typeface="+mn-ea"/>
              </a:rPr>
              <a:t>: Data Sources </a:t>
            </a:r>
            <a:r>
              <a:rPr lang="ko-KR" altLang="en-US" sz="1200" b="1" dirty="0">
                <a:latin typeface="+mn-ea"/>
              </a:rPr>
              <a:t>목록</a:t>
            </a:r>
            <a:r>
              <a:rPr lang="en-US" altLang="ko-KR" sz="1200" b="1" dirty="0">
                <a:latin typeface="+mn-ea"/>
              </a:rPr>
              <a:t>, </a:t>
            </a:r>
            <a:r>
              <a:rPr lang="ko-KR" altLang="en-US" sz="1200" b="1" dirty="0">
                <a:latin typeface="+mn-ea"/>
              </a:rPr>
              <a:t>쿼리에 사용할 데이터베이스 선택</a:t>
            </a:r>
          </a:p>
          <a:p>
            <a:pPr>
              <a:lnSpc>
                <a:spcPct val="150000"/>
              </a:lnSpc>
            </a:pPr>
            <a:r>
              <a:rPr lang="en-US" altLang="ko-KR" sz="1200" b="1" dirty="0">
                <a:latin typeface="+mn-ea"/>
              </a:rPr>
              <a:t>    </a:t>
            </a:r>
            <a:r>
              <a:rPr lang="ko-KR" altLang="en-US" sz="1200" b="1" dirty="0">
                <a:latin typeface="+mn-ea"/>
              </a:rPr>
              <a:t>쿼리 조건 설정 </a:t>
            </a:r>
            <a:r>
              <a:rPr lang="en-US" altLang="ko-KR" sz="1200" b="1" dirty="0">
                <a:latin typeface="+mn-ea"/>
              </a:rPr>
              <a:t>: </a:t>
            </a:r>
            <a:r>
              <a:rPr lang="ko-KR" altLang="en-US" sz="1200" b="1" dirty="0">
                <a:latin typeface="+mn-ea"/>
              </a:rPr>
              <a:t>데이터베이스에 따라 양식이 다르며 데이터베이스에서 조회할 조건을 설정</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추가 </a:t>
            </a:r>
            <a:r>
              <a:rPr lang="en-US" altLang="ko-KR" sz="1200" b="1" dirty="0">
                <a:latin typeface="+mn-ea"/>
              </a:rPr>
              <a:t>: </a:t>
            </a:r>
            <a:r>
              <a:rPr lang="ko-KR" altLang="en-US" sz="1200" b="1" dirty="0">
                <a:latin typeface="+mn-ea"/>
              </a:rPr>
              <a:t>패널에 표시할 데이터 추가 </a:t>
            </a:r>
            <a:r>
              <a:rPr lang="en-US" altLang="ko-KR" sz="1200" b="1" dirty="0">
                <a:latin typeface="+mn-ea"/>
              </a:rPr>
              <a:t>(</a:t>
            </a:r>
            <a:r>
              <a:rPr lang="ko-KR" altLang="en-US" sz="1200" b="1" dirty="0">
                <a:latin typeface="+mn-ea"/>
              </a:rPr>
              <a:t>그래프 </a:t>
            </a:r>
            <a:r>
              <a:rPr lang="en-US" altLang="ko-KR" sz="1200" b="1" dirty="0">
                <a:latin typeface="+mn-ea"/>
              </a:rPr>
              <a:t>UI</a:t>
            </a:r>
            <a:r>
              <a:rPr lang="ko-KR" altLang="en-US" sz="1200" b="1" dirty="0">
                <a:latin typeface="+mn-ea"/>
              </a:rPr>
              <a:t>의 경우 여러 라인으로 표시</a:t>
            </a:r>
            <a:r>
              <a:rPr lang="en-US" altLang="ko-KR" sz="1200" b="1" dirty="0">
                <a:latin typeface="+mn-ea"/>
              </a:rPr>
              <a:t>)</a:t>
            </a:r>
          </a:p>
          <a:p>
            <a:pPr>
              <a:lnSpc>
                <a:spcPct val="150000"/>
              </a:lnSpc>
            </a:pPr>
            <a:r>
              <a:rPr lang="en-US" altLang="ko-KR" sz="1200" b="1" dirty="0">
                <a:latin typeface="+mn-ea"/>
              </a:rPr>
              <a:t>    </a:t>
            </a:r>
            <a:r>
              <a:rPr lang="ko-KR" altLang="en-US" sz="1200" b="1" dirty="0">
                <a:latin typeface="+mn-ea"/>
              </a:rPr>
              <a:t>쿼리 옵션 </a:t>
            </a:r>
            <a:r>
              <a:rPr lang="en-US" altLang="ko-KR" sz="1200" b="1" dirty="0">
                <a:latin typeface="+mn-ea"/>
              </a:rPr>
              <a:t>: </a:t>
            </a:r>
            <a:r>
              <a:rPr lang="ko-KR" altLang="en-US" sz="1200" b="1" dirty="0">
                <a:latin typeface="+mn-ea"/>
              </a:rPr>
              <a:t>최대 데이터 포인트</a:t>
            </a:r>
            <a:r>
              <a:rPr lang="en-US" altLang="ko-KR" sz="1200" b="1" dirty="0">
                <a:latin typeface="+mn-ea"/>
              </a:rPr>
              <a:t>, </a:t>
            </a:r>
            <a:r>
              <a:rPr lang="ko-KR" altLang="en-US" sz="1200" b="1" dirty="0">
                <a:latin typeface="+mn-ea"/>
              </a:rPr>
              <a:t>최소 간격</a:t>
            </a:r>
            <a:r>
              <a:rPr lang="en-US" altLang="ko-KR" sz="1200" b="1" dirty="0">
                <a:latin typeface="+mn-ea"/>
              </a:rPr>
              <a:t>, </a:t>
            </a:r>
            <a:r>
              <a:rPr lang="ko-KR" altLang="en-US" sz="1200" b="1" dirty="0">
                <a:latin typeface="+mn-ea"/>
              </a:rPr>
              <a:t>상대 시간 등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결과 검사 </a:t>
            </a:r>
            <a:r>
              <a:rPr lang="en-US" altLang="ko-KR" sz="1200" b="1" dirty="0">
                <a:latin typeface="+mn-ea"/>
              </a:rPr>
              <a:t>: </a:t>
            </a:r>
            <a:r>
              <a:rPr lang="ko-KR" altLang="en-US" sz="1200" b="1" dirty="0">
                <a:latin typeface="+mn-ea"/>
              </a:rPr>
              <a:t>쿼리 요청 및 결과를 테이블</a:t>
            </a:r>
            <a:r>
              <a:rPr lang="en-US" altLang="ko-KR" sz="1200" b="1" dirty="0">
                <a:latin typeface="+mn-ea"/>
              </a:rPr>
              <a:t>, JSON </a:t>
            </a:r>
            <a:r>
              <a:rPr lang="ko-KR" altLang="en-US" sz="1200" b="1" dirty="0">
                <a:latin typeface="+mn-ea"/>
              </a:rPr>
              <a:t>등의 형태로 조회</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편집기</a:t>
            </a:r>
            <a:r>
              <a:rPr lang="en-US" altLang="ko-KR" sz="1200" b="1" dirty="0">
                <a:latin typeface="+mn-ea"/>
              </a:rPr>
              <a:t> : </a:t>
            </a:r>
            <a:r>
              <a:rPr lang="ko-KR" altLang="en-US" sz="1200" b="1" dirty="0">
                <a:latin typeface="+mn-ea"/>
              </a:rPr>
              <a:t>쿼리 텍스트 작성</a:t>
            </a:r>
            <a:r>
              <a:rPr lang="en-US" altLang="ko-KR" sz="1200" b="1" dirty="0">
                <a:latin typeface="+mn-ea"/>
              </a:rPr>
              <a:t>      , </a:t>
            </a:r>
            <a:r>
              <a:rPr lang="ko-KR" altLang="en-US" sz="1200" b="1" dirty="0">
                <a:latin typeface="+mn-ea"/>
              </a:rPr>
              <a:t>순서변경          </a:t>
            </a:r>
            <a:r>
              <a:rPr lang="en-US" altLang="ko-KR" sz="1200" b="1" dirty="0">
                <a:latin typeface="+mn-ea"/>
              </a:rPr>
              <a:t>, </a:t>
            </a:r>
            <a:r>
              <a:rPr lang="ko-KR" altLang="en-US" sz="1200" b="1" dirty="0">
                <a:latin typeface="+mn-ea"/>
              </a:rPr>
              <a:t>쿼리 복제     </a:t>
            </a:r>
            <a:r>
              <a:rPr lang="en-US" altLang="ko-KR" sz="1200" b="1" dirty="0">
                <a:latin typeface="+mn-ea"/>
              </a:rPr>
              <a:t>, </a:t>
            </a:r>
            <a:r>
              <a:rPr lang="ko-KR" altLang="en-US" sz="1200" b="1" dirty="0">
                <a:latin typeface="+mn-ea"/>
              </a:rPr>
              <a:t>쿼리 숨기기      </a:t>
            </a:r>
            <a:r>
              <a:rPr lang="en-US" altLang="ko-KR" sz="1200" b="1" dirty="0">
                <a:latin typeface="+mn-ea"/>
              </a:rPr>
              <a:t>, </a:t>
            </a:r>
            <a:r>
              <a:rPr lang="ko-KR" altLang="en-US" sz="1200" b="1" dirty="0">
                <a:latin typeface="+mn-ea"/>
              </a:rPr>
              <a:t>쿼리 삭제</a:t>
            </a:r>
            <a:endParaRPr lang="en-US" altLang="ko-KR" sz="1200" b="1" dirty="0">
              <a:latin typeface="+mn-ea"/>
            </a:endParaRPr>
          </a:p>
          <a:p>
            <a:pPr>
              <a:lnSpc>
                <a:spcPct val="150000"/>
              </a:lnSpc>
            </a:pPr>
            <a:endParaRPr lang="en-US" altLang="ko-KR" sz="1200" b="1" dirty="0">
              <a:latin typeface="+mn-ea"/>
            </a:endParaRPr>
          </a:p>
        </p:txBody>
      </p:sp>
      <p:pic>
        <p:nvPicPr>
          <p:cNvPr id="7" name="그림 6">
            <a:extLst>
              <a:ext uri="{FF2B5EF4-FFF2-40B4-BE49-F238E27FC236}">
                <a16:creationId xmlns:a16="http://schemas.microsoft.com/office/drawing/2014/main" id="{5329C11E-FFB4-4AFB-9FE8-E6254ECC4410}"/>
              </a:ext>
            </a:extLst>
          </p:cNvPr>
          <p:cNvPicPr>
            <a:picLocks noChangeAspect="1"/>
          </p:cNvPicPr>
          <p:nvPr/>
        </p:nvPicPr>
        <p:blipFill>
          <a:blip r:embed="rId2"/>
          <a:stretch>
            <a:fillRect/>
          </a:stretch>
        </p:blipFill>
        <p:spPr>
          <a:xfrm>
            <a:off x="1837319" y="3429000"/>
            <a:ext cx="5652120" cy="2647012"/>
          </a:xfrm>
          <a:prstGeom prst="rect">
            <a:avLst/>
          </a:prstGeom>
        </p:spPr>
      </p:pic>
      <p:sp>
        <p:nvSpPr>
          <p:cNvPr id="9" name="직사각형 8">
            <a:extLst>
              <a:ext uri="{FF2B5EF4-FFF2-40B4-BE49-F238E27FC236}">
                <a16:creationId xmlns:a16="http://schemas.microsoft.com/office/drawing/2014/main" id="{A4F105C2-67D2-4821-8023-DCC090B1E095}"/>
              </a:ext>
            </a:extLst>
          </p:cNvPr>
          <p:cNvSpPr/>
          <p:nvPr/>
        </p:nvSpPr>
        <p:spPr>
          <a:xfrm>
            <a:off x="1981335" y="3947719"/>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TextBox 9">
            <a:extLst>
              <a:ext uri="{FF2B5EF4-FFF2-40B4-BE49-F238E27FC236}">
                <a16:creationId xmlns:a16="http://schemas.microsoft.com/office/drawing/2014/main" id="{5AFE62A4-779E-47A9-830C-E41F61369562}"/>
              </a:ext>
            </a:extLst>
          </p:cNvPr>
          <p:cNvSpPr txBox="1"/>
          <p:nvPr/>
        </p:nvSpPr>
        <p:spPr>
          <a:xfrm>
            <a:off x="611560" y="4755295"/>
            <a:ext cx="10817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조건 설정</a:t>
            </a:r>
            <a:endParaRPr lang="en-US" altLang="ko-KR" sz="900" dirty="0">
              <a:solidFill>
                <a:schemeClr val="bg1"/>
              </a:solidFill>
            </a:endParaRPr>
          </a:p>
        </p:txBody>
      </p:sp>
      <p:cxnSp>
        <p:nvCxnSpPr>
          <p:cNvPr id="11" name="연결선: 꺾임 10">
            <a:extLst>
              <a:ext uri="{FF2B5EF4-FFF2-40B4-BE49-F238E27FC236}">
                <a16:creationId xmlns:a16="http://schemas.microsoft.com/office/drawing/2014/main" id="{A6A1DB38-270E-4E94-8290-6ADE59494B6A}"/>
              </a:ext>
            </a:extLst>
          </p:cNvPr>
          <p:cNvCxnSpPr>
            <a:cxnSpLocks/>
            <a:stCxn id="9" idx="1"/>
            <a:endCxn id="10" idx="3"/>
          </p:cNvCxnSpPr>
          <p:nvPr/>
        </p:nvCxnSpPr>
        <p:spPr>
          <a:xfrm rot="10800000" flipV="1">
            <a:off x="1693303" y="4336431"/>
            <a:ext cx="288032" cy="53427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A156C5-5E8B-465D-B424-022D2DEECB2B}"/>
              </a:ext>
            </a:extLst>
          </p:cNvPr>
          <p:cNvSpPr txBox="1"/>
          <p:nvPr/>
        </p:nvSpPr>
        <p:spPr>
          <a:xfrm>
            <a:off x="611561" y="5833863"/>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추가</a:t>
            </a:r>
          </a:p>
        </p:txBody>
      </p:sp>
      <p:cxnSp>
        <p:nvCxnSpPr>
          <p:cNvPr id="13" name="연결선: 꺾임 12">
            <a:extLst>
              <a:ext uri="{FF2B5EF4-FFF2-40B4-BE49-F238E27FC236}">
                <a16:creationId xmlns:a16="http://schemas.microsoft.com/office/drawing/2014/main" id="{3B3A847C-702C-41AF-9598-0824CE4EDA56}"/>
              </a:ext>
            </a:extLst>
          </p:cNvPr>
          <p:cNvCxnSpPr>
            <a:cxnSpLocks/>
            <a:stCxn id="14" idx="1"/>
            <a:endCxn id="12" idx="3"/>
          </p:cNvCxnSpPr>
          <p:nvPr/>
        </p:nvCxnSpPr>
        <p:spPr>
          <a:xfrm rot="10800000">
            <a:off x="1628132" y="5949279"/>
            <a:ext cx="219924" cy="2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480AD70-9F67-4856-A3E4-148CB3E3641D}"/>
              </a:ext>
            </a:extLst>
          </p:cNvPr>
          <p:cNvSpPr/>
          <p:nvPr/>
        </p:nvSpPr>
        <p:spPr>
          <a:xfrm>
            <a:off x="1848056" y="5867091"/>
            <a:ext cx="493319" cy="16480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5">
            <a:extLst>
              <a:ext uri="{FF2B5EF4-FFF2-40B4-BE49-F238E27FC236}">
                <a16:creationId xmlns:a16="http://schemas.microsoft.com/office/drawing/2014/main" id="{1FAD711B-79CC-4616-B901-F5785F3F00F1}"/>
              </a:ext>
            </a:extLst>
          </p:cNvPr>
          <p:cNvSpPr txBox="1"/>
          <p:nvPr/>
        </p:nvSpPr>
        <p:spPr>
          <a:xfrm>
            <a:off x="613183" y="3441184"/>
            <a:ext cx="116447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데이터베이스 설정</a:t>
            </a:r>
            <a:endParaRPr lang="en-US" altLang="ko-KR" sz="900" dirty="0">
              <a:solidFill>
                <a:schemeClr val="bg1"/>
              </a:solidFill>
            </a:endParaRPr>
          </a:p>
        </p:txBody>
      </p:sp>
      <p:sp>
        <p:nvSpPr>
          <p:cNvPr id="17" name="직사각형 16">
            <a:extLst>
              <a:ext uri="{FF2B5EF4-FFF2-40B4-BE49-F238E27FC236}">
                <a16:creationId xmlns:a16="http://schemas.microsoft.com/office/drawing/2014/main" id="{C47FB61D-688B-42D5-8146-84E5F73CDE96}"/>
              </a:ext>
            </a:extLst>
          </p:cNvPr>
          <p:cNvSpPr/>
          <p:nvPr/>
        </p:nvSpPr>
        <p:spPr>
          <a:xfrm>
            <a:off x="1846106" y="3470392"/>
            <a:ext cx="764895"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8" name="연결선: 꺾임 17">
            <a:extLst>
              <a:ext uri="{FF2B5EF4-FFF2-40B4-BE49-F238E27FC236}">
                <a16:creationId xmlns:a16="http://schemas.microsoft.com/office/drawing/2014/main" id="{D32A640C-7272-4B3C-9600-D5EFEE1C4004}"/>
              </a:ext>
            </a:extLst>
          </p:cNvPr>
          <p:cNvCxnSpPr>
            <a:cxnSpLocks/>
            <a:stCxn id="17" idx="1"/>
            <a:endCxn id="16" idx="3"/>
          </p:cNvCxnSpPr>
          <p:nvPr/>
        </p:nvCxnSpPr>
        <p:spPr>
          <a:xfrm rot="10800000" flipV="1">
            <a:off x="1777654" y="3555330"/>
            <a:ext cx="68453" cy="126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CB17BE4B-C135-4BCA-928F-051214F3F56C}"/>
              </a:ext>
            </a:extLst>
          </p:cNvPr>
          <p:cNvSpPr/>
          <p:nvPr/>
        </p:nvSpPr>
        <p:spPr>
          <a:xfrm>
            <a:off x="1981335" y="4986127"/>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2" name="연결선: 꺾임 21">
            <a:extLst>
              <a:ext uri="{FF2B5EF4-FFF2-40B4-BE49-F238E27FC236}">
                <a16:creationId xmlns:a16="http://schemas.microsoft.com/office/drawing/2014/main" id="{781E3B11-03D3-4CD9-AC7B-58252D2C0F68}"/>
              </a:ext>
            </a:extLst>
          </p:cNvPr>
          <p:cNvCxnSpPr>
            <a:cxnSpLocks/>
            <a:stCxn id="20" idx="1"/>
            <a:endCxn id="10" idx="3"/>
          </p:cNvCxnSpPr>
          <p:nvPr/>
        </p:nvCxnSpPr>
        <p:spPr>
          <a:xfrm rot="10800000">
            <a:off x="1693303" y="4870712"/>
            <a:ext cx="288032" cy="50412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537B752-F365-4E99-A66F-DFCEF2D1D184}"/>
              </a:ext>
            </a:extLst>
          </p:cNvPr>
          <p:cNvSpPr/>
          <p:nvPr/>
        </p:nvSpPr>
        <p:spPr>
          <a:xfrm>
            <a:off x="6732240" y="3464672"/>
            <a:ext cx="694510"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4D6F34D0-2EEA-45B4-AA27-48655B2D6742}"/>
              </a:ext>
            </a:extLst>
          </p:cNvPr>
          <p:cNvSpPr txBox="1"/>
          <p:nvPr/>
        </p:nvSpPr>
        <p:spPr>
          <a:xfrm>
            <a:off x="7542887" y="3440548"/>
            <a:ext cx="98793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결과 검사</a:t>
            </a:r>
            <a:endParaRPr lang="en-US" altLang="ko-KR" sz="900" dirty="0">
              <a:solidFill>
                <a:schemeClr val="bg1"/>
              </a:solidFill>
            </a:endParaRPr>
          </a:p>
        </p:txBody>
      </p:sp>
      <p:sp>
        <p:nvSpPr>
          <p:cNvPr id="23" name="직사각형 22">
            <a:extLst>
              <a:ext uri="{FF2B5EF4-FFF2-40B4-BE49-F238E27FC236}">
                <a16:creationId xmlns:a16="http://schemas.microsoft.com/office/drawing/2014/main" id="{725CC517-EE76-47F7-BD3C-C6B87CA1897C}"/>
              </a:ext>
            </a:extLst>
          </p:cNvPr>
          <p:cNvSpPr/>
          <p:nvPr/>
        </p:nvSpPr>
        <p:spPr>
          <a:xfrm>
            <a:off x="6588224" y="3777841"/>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23">
            <a:extLst>
              <a:ext uri="{FF2B5EF4-FFF2-40B4-BE49-F238E27FC236}">
                <a16:creationId xmlns:a16="http://schemas.microsoft.com/office/drawing/2014/main" id="{9024CEC2-CB6F-4DF0-AE70-1400F98DA4AB}"/>
              </a:ext>
            </a:extLst>
          </p:cNvPr>
          <p:cNvSpPr txBox="1"/>
          <p:nvPr/>
        </p:nvSpPr>
        <p:spPr>
          <a:xfrm>
            <a:off x="7542887" y="3745850"/>
            <a:ext cx="845537"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편집기 </a:t>
            </a:r>
            <a:endParaRPr lang="en-US" altLang="ko-KR" sz="900" dirty="0">
              <a:solidFill>
                <a:schemeClr val="bg1"/>
              </a:solidFill>
            </a:endParaRPr>
          </a:p>
        </p:txBody>
      </p:sp>
      <p:cxnSp>
        <p:nvCxnSpPr>
          <p:cNvPr id="25" name="연결선: 꺾임 24">
            <a:extLst>
              <a:ext uri="{FF2B5EF4-FFF2-40B4-BE49-F238E27FC236}">
                <a16:creationId xmlns:a16="http://schemas.microsoft.com/office/drawing/2014/main" id="{3745ED56-67BC-4798-8545-B67ACBA5CFDE}"/>
              </a:ext>
            </a:extLst>
          </p:cNvPr>
          <p:cNvCxnSpPr>
            <a:cxnSpLocks/>
            <a:stCxn id="19" idx="3"/>
            <a:endCxn id="21" idx="1"/>
          </p:cNvCxnSpPr>
          <p:nvPr/>
        </p:nvCxnSpPr>
        <p:spPr>
          <a:xfrm>
            <a:off x="7426750" y="3549611"/>
            <a:ext cx="116137" cy="6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40281F5E-ECBE-45ED-9681-43FDBDD8832E}"/>
              </a:ext>
            </a:extLst>
          </p:cNvPr>
          <p:cNvCxnSpPr>
            <a:cxnSpLocks/>
            <a:stCxn id="23" idx="3"/>
            <a:endCxn id="24" idx="1"/>
          </p:cNvCxnSpPr>
          <p:nvPr/>
        </p:nvCxnSpPr>
        <p:spPr>
          <a:xfrm flipV="1">
            <a:off x="7426750" y="3861266"/>
            <a:ext cx="116137"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3D8AB11-4B2B-44BB-AF81-23BA1FB4BDA4}"/>
              </a:ext>
            </a:extLst>
          </p:cNvPr>
          <p:cNvSpPr/>
          <p:nvPr/>
        </p:nvSpPr>
        <p:spPr>
          <a:xfrm>
            <a:off x="3041273" y="3481639"/>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extBox 31">
            <a:extLst>
              <a:ext uri="{FF2B5EF4-FFF2-40B4-BE49-F238E27FC236}">
                <a16:creationId xmlns:a16="http://schemas.microsoft.com/office/drawing/2014/main" id="{E5E920C2-0402-4D52-95D6-D21970553394}"/>
              </a:ext>
            </a:extLst>
          </p:cNvPr>
          <p:cNvSpPr txBox="1"/>
          <p:nvPr/>
        </p:nvSpPr>
        <p:spPr>
          <a:xfrm>
            <a:off x="3995937" y="3449648"/>
            <a:ext cx="69451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옵션 </a:t>
            </a:r>
            <a:endParaRPr lang="en-US" altLang="ko-KR" sz="900" dirty="0">
              <a:solidFill>
                <a:schemeClr val="bg1"/>
              </a:solidFill>
            </a:endParaRPr>
          </a:p>
        </p:txBody>
      </p:sp>
      <p:cxnSp>
        <p:nvCxnSpPr>
          <p:cNvPr id="33" name="연결선: 꺾임 32">
            <a:extLst>
              <a:ext uri="{FF2B5EF4-FFF2-40B4-BE49-F238E27FC236}">
                <a16:creationId xmlns:a16="http://schemas.microsoft.com/office/drawing/2014/main" id="{5A795F37-5610-4D35-8092-D2D7E998205C}"/>
              </a:ext>
            </a:extLst>
          </p:cNvPr>
          <p:cNvCxnSpPr>
            <a:cxnSpLocks/>
            <a:stCxn id="31" idx="3"/>
            <a:endCxn id="32" idx="1"/>
          </p:cNvCxnSpPr>
          <p:nvPr/>
        </p:nvCxnSpPr>
        <p:spPr>
          <a:xfrm flipV="1">
            <a:off x="3879799" y="3565064"/>
            <a:ext cx="116138"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15AE7E2D-7722-436F-9D89-E0E716F551F6}"/>
              </a:ext>
            </a:extLst>
          </p:cNvPr>
          <p:cNvPicPr>
            <a:picLocks noChangeAspect="1"/>
          </p:cNvPicPr>
          <p:nvPr/>
        </p:nvPicPr>
        <p:blipFill>
          <a:blip r:embed="rId3"/>
          <a:stretch>
            <a:fillRect/>
          </a:stretch>
        </p:blipFill>
        <p:spPr>
          <a:xfrm>
            <a:off x="2991308" y="2636912"/>
            <a:ext cx="212540" cy="216024"/>
          </a:xfrm>
          <a:prstGeom prst="rect">
            <a:avLst/>
          </a:prstGeom>
        </p:spPr>
      </p:pic>
      <p:pic>
        <p:nvPicPr>
          <p:cNvPr id="40" name="그림 39">
            <a:extLst>
              <a:ext uri="{FF2B5EF4-FFF2-40B4-BE49-F238E27FC236}">
                <a16:creationId xmlns:a16="http://schemas.microsoft.com/office/drawing/2014/main" id="{2851AED3-A326-4C67-807A-385BBA8A3D6C}"/>
              </a:ext>
            </a:extLst>
          </p:cNvPr>
          <p:cNvPicPr>
            <a:picLocks noChangeAspect="1"/>
          </p:cNvPicPr>
          <p:nvPr/>
        </p:nvPicPr>
        <p:blipFill>
          <a:blip r:embed="rId4"/>
          <a:stretch>
            <a:fillRect/>
          </a:stretch>
        </p:blipFill>
        <p:spPr>
          <a:xfrm>
            <a:off x="4005271" y="2636912"/>
            <a:ext cx="432047" cy="216024"/>
          </a:xfrm>
          <a:prstGeom prst="rect">
            <a:avLst/>
          </a:prstGeom>
        </p:spPr>
      </p:pic>
      <p:pic>
        <p:nvPicPr>
          <p:cNvPr id="42" name="그림 41">
            <a:extLst>
              <a:ext uri="{FF2B5EF4-FFF2-40B4-BE49-F238E27FC236}">
                <a16:creationId xmlns:a16="http://schemas.microsoft.com/office/drawing/2014/main" id="{89F12682-D4C3-4A7A-A8AB-FD98CEB83FF7}"/>
              </a:ext>
            </a:extLst>
          </p:cNvPr>
          <p:cNvPicPr>
            <a:picLocks noChangeAspect="1"/>
          </p:cNvPicPr>
          <p:nvPr/>
        </p:nvPicPr>
        <p:blipFill>
          <a:blip r:embed="rId5"/>
          <a:stretch>
            <a:fillRect/>
          </a:stretch>
        </p:blipFill>
        <p:spPr>
          <a:xfrm>
            <a:off x="5292081" y="2635901"/>
            <a:ext cx="198022" cy="216024"/>
          </a:xfrm>
          <a:prstGeom prst="rect">
            <a:avLst/>
          </a:prstGeom>
        </p:spPr>
      </p:pic>
      <p:pic>
        <p:nvPicPr>
          <p:cNvPr id="44" name="그림 43">
            <a:extLst>
              <a:ext uri="{FF2B5EF4-FFF2-40B4-BE49-F238E27FC236}">
                <a16:creationId xmlns:a16="http://schemas.microsoft.com/office/drawing/2014/main" id="{47CCE7BA-08DA-43D6-A20A-8C28B3A7A27B}"/>
              </a:ext>
            </a:extLst>
          </p:cNvPr>
          <p:cNvPicPr>
            <a:picLocks noChangeAspect="1"/>
          </p:cNvPicPr>
          <p:nvPr/>
        </p:nvPicPr>
        <p:blipFill>
          <a:blip r:embed="rId6"/>
          <a:stretch>
            <a:fillRect/>
          </a:stretch>
        </p:blipFill>
        <p:spPr>
          <a:xfrm>
            <a:off x="6480883" y="2635901"/>
            <a:ext cx="214682" cy="222215"/>
          </a:xfrm>
          <a:prstGeom prst="rect">
            <a:avLst/>
          </a:prstGeom>
        </p:spPr>
      </p:pic>
      <p:pic>
        <p:nvPicPr>
          <p:cNvPr id="46" name="그림 45">
            <a:extLst>
              <a:ext uri="{FF2B5EF4-FFF2-40B4-BE49-F238E27FC236}">
                <a16:creationId xmlns:a16="http://schemas.microsoft.com/office/drawing/2014/main" id="{9D3EEC3C-5B0E-4110-82F9-D5AF59FAF42C}"/>
              </a:ext>
            </a:extLst>
          </p:cNvPr>
          <p:cNvPicPr>
            <a:picLocks noChangeAspect="1"/>
          </p:cNvPicPr>
          <p:nvPr/>
        </p:nvPicPr>
        <p:blipFill>
          <a:blip r:embed="rId7"/>
          <a:stretch>
            <a:fillRect/>
          </a:stretch>
        </p:blipFill>
        <p:spPr>
          <a:xfrm>
            <a:off x="7542887" y="2635901"/>
            <a:ext cx="219625" cy="216024"/>
          </a:xfrm>
          <a:prstGeom prst="rect">
            <a:avLst/>
          </a:prstGeom>
        </p:spPr>
      </p:pic>
    </p:spTree>
    <p:extLst>
      <p:ext uri="{BB962C8B-B14F-4D97-AF65-F5344CB8AC3E}">
        <p14:creationId xmlns:p14="http://schemas.microsoft.com/office/powerpoint/2010/main" val="2283284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(4/4)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103607"/>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마크베이스 쿼리 설정 예시 </a:t>
            </a:r>
            <a:r>
              <a:rPr lang="en-US" altLang="ko-KR" sz="1200" b="1" dirty="0">
                <a:latin typeface="+mn-ea"/>
              </a:rPr>
              <a:t>(</a:t>
            </a:r>
            <a:r>
              <a:rPr lang="ko-KR" altLang="en-US" sz="1200" b="1" dirty="0">
                <a:latin typeface="+mn-ea"/>
              </a:rPr>
              <a:t>그래프 </a:t>
            </a:r>
            <a:r>
              <a:rPr lang="en-US" altLang="ko-KR" sz="1200" b="1" dirty="0">
                <a:latin typeface="+mn-ea"/>
              </a:rPr>
              <a:t>UI)</a:t>
            </a:r>
            <a:endParaRPr lang="ko-KR" altLang="en-US" sz="1200" b="1" dirty="0">
              <a:latin typeface="+mn-ea"/>
            </a:endParaRPr>
          </a:p>
          <a:p>
            <a:pPr>
              <a:lnSpc>
                <a:spcPct val="150000"/>
              </a:lnSpc>
            </a:pPr>
            <a:r>
              <a:rPr lang="en-US" altLang="ko-KR" sz="1200" b="1" dirty="0">
                <a:latin typeface="+mn-ea"/>
              </a:rPr>
              <a:t>    </a:t>
            </a:r>
            <a:r>
              <a:rPr lang="ko-KR" altLang="en-US" sz="1200" b="1" dirty="0">
                <a:latin typeface="+mn-ea"/>
              </a:rPr>
              <a:t>마크베이스의 데이터를 그래프로 조회할 시 아래와 같은 조건으로 검색</a:t>
            </a:r>
          </a:p>
          <a:p>
            <a:pPr>
              <a:lnSpc>
                <a:spcPct val="150000"/>
              </a:lnSpc>
            </a:pPr>
            <a:r>
              <a:rPr lang="en-US" altLang="ko-KR" sz="1200" b="1" dirty="0">
                <a:latin typeface="+mn-ea"/>
              </a:rPr>
              <a:t>    - </a:t>
            </a:r>
            <a:r>
              <a:rPr lang="ko-KR" altLang="en-US" sz="1200" b="1" dirty="0">
                <a:latin typeface="+mn-ea"/>
              </a:rPr>
              <a:t>데이터베이스 </a:t>
            </a:r>
            <a:r>
              <a:rPr lang="en-US" altLang="ko-KR" sz="1200" b="1" dirty="0">
                <a:latin typeface="+mn-ea"/>
              </a:rPr>
              <a:t>: </a:t>
            </a:r>
            <a:r>
              <a:rPr lang="en-US" altLang="ko-KR" sz="1200" b="1" dirty="0" err="1">
                <a:latin typeface="+mn-ea"/>
              </a:rPr>
              <a:t>machbase</a:t>
            </a:r>
            <a:r>
              <a:rPr lang="en-US" altLang="ko-KR" sz="1200" b="1" dirty="0">
                <a:latin typeface="+mn-ea"/>
              </a:rPr>
              <a:t>      </a:t>
            </a:r>
          </a:p>
          <a:p>
            <a:pPr>
              <a:lnSpc>
                <a:spcPct val="150000"/>
              </a:lnSpc>
            </a:pPr>
            <a:r>
              <a:rPr lang="en-US" altLang="ko-KR" sz="1200" b="1" dirty="0">
                <a:latin typeface="+mn-ea"/>
              </a:rPr>
              <a:t>    - FROM</a:t>
            </a:r>
            <a:r>
              <a:rPr lang="ko-KR" altLang="en-US" sz="1200" b="1" dirty="0">
                <a:latin typeface="+mn-ea"/>
              </a:rPr>
              <a:t> </a:t>
            </a:r>
            <a:r>
              <a:rPr lang="en-US" altLang="ko-KR" sz="1200" b="1" dirty="0">
                <a:latin typeface="+mn-ea"/>
              </a:rPr>
              <a:t>(</a:t>
            </a:r>
            <a:r>
              <a:rPr lang="ko-KR" altLang="en-US" sz="1200" b="1" dirty="0">
                <a:latin typeface="+mn-ea"/>
              </a:rPr>
              <a:t>테이블명</a:t>
            </a:r>
            <a:r>
              <a:rPr lang="en-US" altLang="ko-KR" sz="1200" b="1" dirty="0">
                <a:latin typeface="+mn-ea"/>
              </a:rPr>
              <a:t>):</a:t>
            </a:r>
            <a:r>
              <a:rPr lang="ko-KR" altLang="en-US" sz="1200" b="1" dirty="0">
                <a:latin typeface="+mn-ea"/>
              </a:rPr>
              <a:t> </a:t>
            </a:r>
            <a:r>
              <a:rPr lang="en-US" altLang="ko-KR" sz="1200" b="1" dirty="0">
                <a:latin typeface="+mn-ea"/>
              </a:rPr>
              <a:t>TAG 	</a:t>
            </a:r>
          </a:p>
          <a:p>
            <a:pPr>
              <a:lnSpc>
                <a:spcPct val="150000"/>
              </a:lnSpc>
            </a:pPr>
            <a:r>
              <a:rPr lang="en-US" altLang="ko-KR" sz="1200" b="1" dirty="0">
                <a:latin typeface="+mn-ea"/>
              </a:rPr>
              <a:t>    - SELECT (</a:t>
            </a:r>
            <a:r>
              <a:rPr lang="ko-KR" altLang="en-US" sz="1200" b="1" dirty="0">
                <a:latin typeface="+mn-ea"/>
              </a:rPr>
              <a:t>값 </a:t>
            </a:r>
            <a:r>
              <a:rPr lang="ko-KR" altLang="en-US" sz="1200" b="1" dirty="0" err="1">
                <a:latin typeface="+mn-ea"/>
              </a:rPr>
              <a:t>필드명</a:t>
            </a:r>
            <a:r>
              <a:rPr lang="en-US" altLang="ko-KR" sz="1200" b="1" dirty="0">
                <a:latin typeface="+mn-ea"/>
              </a:rPr>
              <a:t>): VALUE	</a:t>
            </a:r>
          </a:p>
          <a:p>
            <a:pPr>
              <a:lnSpc>
                <a:spcPct val="150000"/>
              </a:lnSpc>
            </a:pPr>
            <a:r>
              <a:rPr lang="en-US" altLang="ko-KR" sz="1200" b="1" dirty="0">
                <a:latin typeface="+mn-ea"/>
              </a:rPr>
              <a:t>    - </a:t>
            </a:r>
            <a:r>
              <a:rPr lang="en-US" altLang="ko-KR" sz="1200" b="1" dirty="0" err="1">
                <a:latin typeface="+mn-ea"/>
              </a:rPr>
              <a:t>TimeField</a:t>
            </a:r>
            <a:r>
              <a:rPr lang="en-US" altLang="ko-KR" sz="1200" b="1" dirty="0">
                <a:latin typeface="+mn-ea"/>
              </a:rPr>
              <a:t> (</a:t>
            </a:r>
            <a:r>
              <a:rPr lang="ko-KR" altLang="en-US" sz="1200" b="1" dirty="0">
                <a:latin typeface="+mn-ea"/>
              </a:rPr>
              <a:t>시간 </a:t>
            </a:r>
            <a:r>
              <a:rPr lang="ko-KR" altLang="en-US" sz="1200" b="1" dirty="0" err="1">
                <a:latin typeface="+mn-ea"/>
              </a:rPr>
              <a:t>필드명</a:t>
            </a:r>
            <a:r>
              <a:rPr lang="en-US" altLang="ko-KR" sz="1200" b="1" dirty="0">
                <a:latin typeface="+mn-ea"/>
              </a:rPr>
              <a:t>): TIME</a:t>
            </a:r>
          </a:p>
          <a:p>
            <a:pPr>
              <a:lnSpc>
                <a:spcPct val="150000"/>
              </a:lnSpc>
            </a:pPr>
            <a:r>
              <a:rPr lang="en-US" altLang="ko-KR" sz="1200" b="1" dirty="0">
                <a:latin typeface="+mn-ea"/>
              </a:rPr>
              <a:t>    - Filter (</a:t>
            </a:r>
            <a:r>
              <a:rPr lang="ko-KR" altLang="en-US" sz="1200" b="1" dirty="0" err="1">
                <a:latin typeface="+mn-ea"/>
              </a:rPr>
              <a:t>조건문</a:t>
            </a:r>
            <a:r>
              <a:rPr lang="en-US" altLang="ko-KR" sz="1200" b="1" dirty="0">
                <a:latin typeface="+mn-ea"/>
              </a:rPr>
              <a:t>) : </a:t>
            </a:r>
            <a:r>
              <a:rPr lang="ko-KR" altLang="en-US" sz="1200" b="1" dirty="0">
                <a:latin typeface="+mn-ea"/>
              </a:rPr>
              <a:t>조건 필드</a:t>
            </a:r>
            <a:r>
              <a:rPr lang="en-US" altLang="ko-KR" sz="1200" b="1" dirty="0">
                <a:latin typeface="+mn-ea"/>
              </a:rPr>
              <a:t>(NAME), </a:t>
            </a:r>
            <a:r>
              <a:rPr lang="ko-KR" altLang="en-US" sz="1200" b="1" dirty="0">
                <a:latin typeface="+mn-ea"/>
              </a:rPr>
              <a:t>연산자</a:t>
            </a:r>
            <a:r>
              <a:rPr lang="en-US" altLang="ko-KR" sz="1200" b="1" dirty="0">
                <a:latin typeface="+mn-ea"/>
              </a:rPr>
              <a:t>(=), </a:t>
            </a:r>
            <a:r>
              <a:rPr lang="ko-KR" altLang="en-US" sz="1200" b="1" dirty="0">
                <a:latin typeface="+mn-ea"/>
              </a:rPr>
              <a:t>조건</a:t>
            </a:r>
            <a:r>
              <a:rPr lang="en-US" altLang="ko-KR" sz="1200" b="1" dirty="0">
                <a:latin typeface="+mn-ea"/>
              </a:rPr>
              <a:t> </a:t>
            </a:r>
            <a:r>
              <a:rPr lang="ko-KR" altLang="en-US" sz="1200" b="1" dirty="0">
                <a:latin typeface="+mn-ea"/>
              </a:rPr>
              <a:t>내용</a:t>
            </a:r>
            <a:r>
              <a:rPr lang="en-US" altLang="ko-KR" sz="1200" b="1" dirty="0">
                <a:latin typeface="+mn-ea"/>
              </a:rPr>
              <a:t>(</a:t>
            </a:r>
            <a:r>
              <a:rPr lang="ko-KR" altLang="en-US" sz="1200" b="1" dirty="0" err="1">
                <a:latin typeface="+mn-ea"/>
              </a:rPr>
              <a:t>태그명</a:t>
            </a:r>
            <a:r>
              <a:rPr lang="en-US" altLang="ko-KR" sz="1200" b="1" dirty="0">
                <a:latin typeface="+mn-ea"/>
              </a:rPr>
              <a:t>)</a:t>
            </a:r>
          </a:p>
          <a:p>
            <a:pPr>
              <a:lnSpc>
                <a:spcPct val="150000"/>
              </a:lnSpc>
            </a:pPr>
            <a:r>
              <a:rPr lang="en-US" altLang="ko-KR" sz="1200" b="1" dirty="0">
                <a:latin typeface="+mn-ea"/>
              </a:rPr>
              <a:t>    - Panel &gt; Visualization : Graph</a:t>
            </a:r>
          </a:p>
          <a:p>
            <a:pPr>
              <a:lnSpc>
                <a:spcPct val="150000"/>
              </a:lnSpc>
            </a:pPr>
            <a:r>
              <a:rPr lang="en-US" altLang="ko-KR" sz="1200" b="1" dirty="0">
                <a:latin typeface="+mn-ea"/>
              </a:rPr>
              <a:t>    - Field &gt; Unit : Temperature / Celsius (°C)</a:t>
            </a:r>
          </a:p>
          <a:p>
            <a:pPr>
              <a:lnSpc>
                <a:spcPct val="150000"/>
              </a:lnSpc>
            </a:pPr>
            <a:r>
              <a:rPr lang="en-US" altLang="ko-KR" sz="1200" b="1" dirty="0">
                <a:latin typeface="+mn-ea"/>
              </a:rPr>
              <a:t>                </a:t>
            </a:r>
          </a:p>
          <a:p>
            <a:pPr>
              <a:lnSpc>
                <a:spcPct val="150000"/>
              </a:lnSpc>
            </a:pPr>
            <a:endParaRPr lang="en-US" altLang="ko-KR" sz="1200" b="1" dirty="0">
              <a:latin typeface="+mn-ea"/>
            </a:endParaRPr>
          </a:p>
        </p:txBody>
      </p:sp>
      <p:pic>
        <p:nvPicPr>
          <p:cNvPr id="8" name="그림 7">
            <a:extLst>
              <a:ext uri="{FF2B5EF4-FFF2-40B4-BE49-F238E27FC236}">
                <a16:creationId xmlns:a16="http://schemas.microsoft.com/office/drawing/2014/main" id="{C25D56C3-579B-4534-8C68-69CA72F24575}"/>
              </a:ext>
            </a:extLst>
          </p:cNvPr>
          <p:cNvPicPr>
            <a:picLocks noChangeAspect="1"/>
          </p:cNvPicPr>
          <p:nvPr/>
        </p:nvPicPr>
        <p:blipFill>
          <a:blip r:embed="rId2"/>
          <a:stretch>
            <a:fillRect/>
          </a:stretch>
        </p:blipFill>
        <p:spPr>
          <a:xfrm>
            <a:off x="1925960" y="3501008"/>
            <a:ext cx="5292080" cy="2678929"/>
          </a:xfrm>
          <a:prstGeom prst="rect">
            <a:avLst/>
          </a:prstGeom>
        </p:spPr>
      </p:pic>
    </p:spTree>
    <p:extLst>
      <p:ext uri="{BB962C8B-B14F-4D97-AF65-F5344CB8AC3E}">
        <p14:creationId xmlns:p14="http://schemas.microsoft.com/office/powerpoint/2010/main" val="149911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11. </a:t>
            </a:r>
            <a:r>
              <a:rPr lang="ko-KR" altLang="en-US" sz="2800" dirty="0">
                <a:latin typeface="+mj-ea"/>
              </a:rPr>
              <a:t>클라우드 자원 성능 모니터링</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2281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ABF23C-0856-4196-B488-3A51D04AF324}"/>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latin typeface="+mj-ea"/>
              </a:rPr>
              <a:t>11. </a:t>
            </a:r>
            <a:r>
              <a:rPr kumimoji="1" lang="ko-KR" altLang="en-US" sz="2000" dirty="0">
                <a:latin typeface="+mj-ea"/>
              </a:rPr>
              <a:t>클라우드 자원 성능 모니터링 </a:t>
            </a:r>
            <a:r>
              <a:rPr kumimoji="1" lang="en-US" altLang="ko-KR" sz="2000" dirty="0">
                <a:latin typeface="+mj-ea"/>
              </a:rPr>
              <a:t>(1/3)</a:t>
            </a:r>
            <a:endParaRPr kumimoji="1" lang="ko-KR"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Glances </a:t>
            </a:r>
            <a:r>
              <a:rPr lang="ko-KR" altLang="en-US" sz="1200" b="1" dirty="0">
                <a:latin typeface="+mn-ea"/>
              </a:rPr>
              <a:t>개요</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Python </a:t>
            </a:r>
            <a:r>
              <a:rPr lang="ko-KR" altLang="en-US" sz="1200" dirty="0">
                <a:latin typeface="+mn-ea"/>
              </a:rPr>
              <a:t>기반 서버 및 </a:t>
            </a:r>
            <a:r>
              <a:rPr lang="en-US" altLang="ko-KR" sz="1200" dirty="0">
                <a:latin typeface="+mn-ea"/>
              </a:rPr>
              <a:t>PC </a:t>
            </a:r>
            <a:r>
              <a:rPr lang="ko-KR" altLang="en-US" sz="1200" dirty="0">
                <a:latin typeface="+mn-ea"/>
              </a:rPr>
              <a:t>성능 모니터링 툴</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CPU,</a:t>
            </a:r>
            <a:r>
              <a:rPr lang="ko-KR" altLang="en-US" sz="1200" dirty="0">
                <a:latin typeface="+mn-ea"/>
              </a:rPr>
              <a:t> 메모리</a:t>
            </a:r>
            <a:r>
              <a:rPr lang="en-US" altLang="ko-KR" sz="1200" dirty="0">
                <a:latin typeface="+mn-ea"/>
              </a:rPr>
              <a:t>, Network, Disk </a:t>
            </a:r>
            <a:r>
              <a:rPr lang="ko-KR" altLang="en-US" sz="1200" dirty="0">
                <a:latin typeface="+mn-ea"/>
              </a:rPr>
              <a:t>등 종합적인 상태 조회 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쉘 터미널 모니터링 </a:t>
            </a:r>
            <a:r>
              <a:rPr lang="en-US" altLang="ko-KR" sz="1200" dirty="0">
                <a:latin typeface="+mn-ea"/>
              </a:rPr>
              <a:t>UI </a:t>
            </a:r>
            <a:r>
              <a:rPr lang="ko-KR" altLang="en-US" sz="1200" dirty="0">
                <a:latin typeface="+mn-ea"/>
              </a:rPr>
              <a:t>지원</a:t>
            </a:r>
            <a:r>
              <a:rPr lang="en-US" altLang="ko-KR" sz="1200" dirty="0">
                <a:latin typeface="+mn-ea"/>
              </a:rPr>
              <a:t>, </a:t>
            </a:r>
            <a:r>
              <a:rPr lang="ko-KR" altLang="en-US" sz="1200" dirty="0">
                <a:latin typeface="+mn-ea"/>
              </a:rPr>
              <a:t> </a:t>
            </a:r>
            <a:r>
              <a:rPr lang="en-US" altLang="ko-KR" sz="1200" dirty="0" err="1">
                <a:latin typeface="+mn-ea"/>
              </a:rPr>
              <a:t>influxdb</a:t>
            </a:r>
            <a:r>
              <a:rPr lang="ko-KR" altLang="en-US" sz="1200" dirty="0">
                <a:latin typeface="+mn-ea"/>
              </a:rPr>
              <a:t>연동</a:t>
            </a:r>
            <a:r>
              <a:rPr lang="en-US" altLang="ko-KR" sz="1200" dirty="0">
                <a:latin typeface="+mn-ea"/>
              </a:rPr>
              <a:t>, </a:t>
            </a:r>
            <a:r>
              <a:rPr lang="ko-KR" altLang="en-US" sz="1200" dirty="0">
                <a:latin typeface="+mn-ea"/>
              </a:rPr>
              <a:t> </a:t>
            </a:r>
            <a:r>
              <a:rPr lang="en-US" altLang="ko-KR" sz="1200" dirty="0">
                <a:latin typeface="+mn-ea"/>
              </a:rPr>
              <a:t>Grafana Dashboard</a:t>
            </a:r>
            <a:r>
              <a:rPr lang="ko-KR" altLang="en-US" sz="1200" dirty="0">
                <a:latin typeface="+mn-ea"/>
              </a:rPr>
              <a:t> 등 지원</a:t>
            </a:r>
            <a:endParaRPr lang="en-US" altLang="ko-KR" sz="1200" dirty="0">
              <a:latin typeface="+mn-ea"/>
            </a:endParaRPr>
          </a:p>
        </p:txBody>
      </p:sp>
      <p:pic>
        <p:nvPicPr>
          <p:cNvPr id="7" name="그림 6">
            <a:extLst>
              <a:ext uri="{FF2B5EF4-FFF2-40B4-BE49-F238E27FC236}">
                <a16:creationId xmlns:a16="http://schemas.microsoft.com/office/drawing/2014/main" id="{E4096AC0-7AEE-419D-9453-3781F59794B3}"/>
              </a:ext>
            </a:extLst>
          </p:cNvPr>
          <p:cNvPicPr>
            <a:picLocks noChangeAspect="1"/>
          </p:cNvPicPr>
          <p:nvPr/>
        </p:nvPicPr>
        <p:blipFill>
          <a:blip r:embed="rId3"/>
          <a:stretch>
            <a:fillRect/>
          </a:stretch>
        </p:blipFill>
        <p:spPr>
          <a:xfrm>
            <a:off x="755576" y="2204865"/>
            <a:ext cx="3960440" cy="1906252"/>
          </a:xfrm>
          <a:prstGeom prst="rect">
            <a:avLst/>
          </a:prstGeom>
        </p:spPr>
      </p:pic>
      <p:pic>
        <p:nvPicPr>
          <p:cNvPr id="9" name="그림 8">
            <a:extLst>
              <a:ext uri="{FF2B5EF4-FFF2-40B4-BE49-F238E27FC236}">
                <a16:creationId xmlns:a16="http://schemas.microsoft.com/office/drawing/2014/main" id="{2305A8FA-6E53-4C14-8E5F-72492227A89E}"/>
              </a:ext>
            </a:extLst>
          </p:cNvPr>
          <p:cNvPicPr>
            <a:picLocks noChangeAspect="1"/>
          </p:cNvPicPr>
          <p:nvPr/>
        </p:nvPicPr>
        <p:blipFill>
          <a:blip r:embed="rId4"/>
          <a:stretch>
            <a:fillRect/>
          </a:stretch>
        </p:blipFill>
        <p:spPr>
          <a:xfrm>
            <a:off x="4572000" y="4208578"/>
            <a:ext cx="4104456" cy="1975570"/>
          </a:xfrm>
          <a:prstGeom prst="rect">
            <a:avLst/>
          </a:prstGeom>
        </p:spPr>
      </p:pic>
    </p:spTree>
    <p:extLst>
      <p:ext uri="{BB962C8B-B14F-4D97-AF65-F5344CB8AC3E}">
        <p14:creationId xmlns:p14="http://schemas.microsoft.com/office/powerpoint/2010/main" val="381256764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29510</TotalTime>
  <Words>7488</Words>
  <Application>Microsoft Office PowerPoint</Application>
  <PresentationFormat>화면 슬라이드 쇼(4:3)</PresentationFormat>
  <Paragraphs>1389</Paragraphs>
  <Slides>106</Slides>
  <Notes>42</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106</vt:i4>
      </vt:variant>
    </vt:vector>
  </HeadingPairs>
  <TitlesOfParts>
    <vt:vector size="120" baseType="lpstr">
      <vt:lpstr>Raleway</vt:lpstr>
      <vt:lpstr>Ubuntu Condensed</vt:lpstr>
      <vt:lpstr>나눔고딕</vt:lpstr>
      <vt:lpstr>나눔고딕 ExtraBold</vt:lpstr>
      <vt:lpstr>맑은 고딕</vt:lpstr>
      <vt:lpstr>빛고을광주_Bold</vt:lpstr>
      <vt:lpstr>산돌고딕 M</vt:lpstr>
      <vt:lpstr>Arial</vt:lpstr>
      <vt:lpstr>open sans</vt:lpstr>
      <vt:lpstr>Wingdings</vt:lpstr>
      <vt:lpstr>Wingdings 2</vt:lpstr>
      <vt:lpstr>디자인 사용자 지정</vt:lpstr>
      <vt:lpstr>1_디자인 사용자 지정</vt:lpstr>
      <vt:lpstr>2_디자인 사용자 지정</vt:lpstr>
      <vt:lpstr>AAS 기반 데이터 수집/저장 솔루션  클라우드 플랫폼의 구성 및 데이터 활용</vt:lpstr>
      <vt:lpstr>1. 클라우드 수집 및 저장 개요 2. 클라우드 인스턴스 생성 3. 클라우드 원격 접속 4. 클라우드 저장 공간 구성 5. 클라우드 소프트웨어 설치 6. 클라우드 서비스 환경 설정 7. 클라우드 서비스 관리 8. 클라우드 보안 9. 시계열 데이터베이스 백업 10. 시계열 데이터 대쉬보드 활용 11. 클라우드 자원 성능 모니터링 12. 외부 데이터 연동 서비스 (REST API)</vt:lpstr>
      <vt:lpstr>1. 클라우드 수집 및 저장 개요</vt:lpstr>
      <vt:lpstr>1. 클라우드 수집 및 저장 개요 (1/2) - 아키텍쳐</vt:lpstr>
      <vt:lpstr>1. 클라우드 수집 및 저장 개요 (2/2) - 구성도</vt:lpstr>
      <vt:lpstr>PowerPoint 프레젠테이션</vt:lpstr>
      <vt:lpstr>2. 클라우드 인스턴스 생성 (1/17)</vt:lpstr>
      <vt:lpstr>2. 클라우드 인스턴스 생성 (2/17)</vt:lpstr>
      <vt:lpstr>2. 클라우드 인스턴스 생성 (3/17)</vt:lpstr>
      <vt:lpstr>2. 클라우드 인스턴스 생성 (4/17)</vt:lpstr>
      <vt:lpstr>2. 클라우드 인스턴스 생성 (5/17)</vt:lpstr>
      <vt:lpstr>2. 클라우드 인스턴스 생성 (6/17)</vt:lpstr>
      <vt:lpstr>2. 클라우드 인스턴스 생성 (7/17)</vt:lpstr>
      <vt:lpstr>2. 클라우드 인스턴스 생성 (8/17)</vt:lpstr>
      <vt:lpstr>2. 클라우드 설치- 인스턴스 생성 (9/17)</vt:lpstr>
      <vt:lpstr>2. 클라우드 인스턴스 생성 (10/17)</vt:lpstr>
      <vt:lpstr>2. 클라우드 인스턴스 생성 (11/17)</vt:lpstr>
      <vt:lpstr>2. 클라우드 인스턴스 생성 (12/17)</vt:lpstr>
      <vt:lpstr>2. 클라우드 인스턴스 생성 (13/17)</vt:lpstr>
      <vt:lpstr>2. 클라우드 인스턴스 생성 (14/17)</vt:lpstr>
      <vt:lpstr>2. 클라우드 인스턴스 생성 (15/17)</vt:lpstr>
      <vt:lpstr>2. 클라우드 인스턴스 생성 (16/17)</vt:lpstr>
      <vt:lpstr>2. 클라우드 인스턴스 생성 (17/17)</vt:lpstr>
      <vt:lpstr>PowerPoint 프레젠테이션</vt:lpstr>
      <vt:lpstr>3. 클라우드 원격 접속 (1/6)</vt:lpstr>
      <vt:lpstr>3. 클라우드 원격 접속 (2/6)</vt:lpstr>
      <vt:lpstr>3. 클라우드 원격 접속 (3/6)</vt:lpstr>
      <vt:lpstr>3. 클라우드 원격 접속 (4/6)</vt:lpstr>
      <vt:lpstr>3. 클라우드 원격 접속 (5/6)</vt:lpstr>
      <vt:lpstr>3. 클라우드 원격 접속 (6/6)</vt:lpstr>
      <vt:lpstr>PowerPoint 프레젠테이션</vt:lpstr>
      <vt:lpstr>PowerPoint 프레젠테이션</vt:lpstr>
      <vt:lpstr>PowerPoint 프레젠테이션</vt:lpstr>
      <vt:lpstr>PowerPoint 프레젠테이션</vt:lpstr>
      <vt:lpstr>PowerPoint 프레젠테이션</vt:lpstr>
      <vt:lpstr>5. 클라우드 소프트웨어 설치 (1/8)</vt:lpstr>
      <vt:lpstr>5. 클라우드 소프트웨어 설치 (2/8)</vt:lpstr>
      <vt:lpstr>5. 클라우드 소프트웨어 설치 (3/8)</vt:lpstr>
      <vt:lpstr>5. 클라우드 소프트웨어 설치 (4/8)</vt:lpstr>
      <vt:lpstr>5. 클라우드 소프트웨어 설치 (5/8)</vt:lpstr>
      <vt:lpstr>5. 클라우드 소프트웨어 설치 (6/8)</vt:lpstr>
      <vt:lpstr>5. 클라우드 소프트웨어 설치 (7/8)</vt:lpstr>
      <vt:lpstr>5. 클라우드 소프트웨어 설치 (8/8)</vt:lpstr>
      <vt:lpstr>PowerPoint 프레젠테이션</vt:lpstr>
      <vt:lpstr>6. 클라우드 서비스 환경 설정 (1/22)</vt:lpstr>
      <vt:lpstr>6. 클라우드 서비스 환경 설정 (2/22)</vt:lpstr>
      <vt:lpstr>6. 클라우드 서비스 환경 설정 (3/22)</vt:lpstr>
      <vt:lpstr>6. 클라우드 서비스 환경 설정 (4/22)</vt:lpstr>
      <vt:lpstr>6. 클라우드 서비스 환경 설정 (5/22)</vt:lpstr>
      <vt:lpstr>6. 클라우드 서비스 환경 설정 (6/22)</vt:lpstr>
      <vt:lpstr>6. 클라우드 서비스 환경 설정 (7/22)</vt:lpstr>
      <vt:lpstr>6. 클라우드 서비스 환경 설정 (8/22)</vt:lpstr>
      <vt:lpstr>6. 클라우드 서비스 환경 설정 (9/22)</vt:lpstr>
      <vt:lpstr>6. 클라우드 서비스 환경 설정 (10/22)</vt:lpstr>
      <vt:lpstr>6. 클라우드 서비스 환경 설정 (11/22)</vt:lpstr>
      <vt:lpstr>6. 클라우드 서비스 환경 설정 (12/22)</vt:lpstr>
      <vt:lpstr>6. 클라우드 서비스 환경 설정 (13/22)</vt:lpstr>
      <vt:lpstr>6. 클라우드 서비스 환경 설정 (14/22)</vt:lpstr>
      <vt:lpstr>6. 클라우드 서비스 환경 설정 (15/22)</vt:lpstr>
      <vt:lpstr>6. 클라우드 서비스 환경 설정 (16/22)</vt:lpstr>
      <vt:lpstr>6. 클라우드 서비스 환경 설정 (17/22)</vt:lpstr>
      <vt:lpstr>6. 클라우드 서비스 환경 설정 (18/22)</vt:lpstr>
      <vt:lpstr>6. 클라우드 서비스 환경 설정 (19/22)</vt:lpstr>
      <vt:lpstr>6. 클라우드 서비스 환경 설정 (20/22)</vt:lpstr>
      <vt:lpstr>6. 클라우드 서비스 환경 설정 (21/22)</vt:lpstr>
      <vt:lpstr>6. 클라우드 서비스 환경 설정 (22/22)</vt:lpstr>
      <vt:lpstr>PowerPoint 프레젠테이션</vt:lpstr>
      <vt:lpstr>7. 클라우드 서비스 관리 (1/3)</vt:lpstr>
      <vt:lpstr>7. 클라우드 서비스 관리 (2/3)</vt:lpstr>
      <vt:lpstr>7. 클라우드 서비스 관리 (3/3)</vt:lpstr>
      <vt:lpstr>PowerPoint 프레젠테이션</vt:lpstr>
      <vt:lpstr>8. 클라우드 보안 (1/2)</vt:lpstr>
      <vt:lpstr>8. 클라우드 보안 (2/2)</vt:lpstr>
      <vt:lpstr>PowerPoint 프레젠테이션</vt:lpstr>
      <vt:lpstr>9. 시계열 데이터베이스 백업 (1/3) - 개요</vt:lpstr>
      <vt:lpstr>9. 시계열 데이터베이스 백업 (2/3) – 스크립트 등록</vt:lpstr>
      <vt:lpstr>9. 시계열 데이터베이스 백업 (3/3) – 예시</vt:lpstr>
      <vt:lpstr>PowerPoint 프레젠테이션</vt:lpstr>
      <vt:lpstr>10. 시계열 데이터 대쉬보드 활용 - 개요</vt:lpstr>
      <vt:lpstr>10. 시계열 데이터 대쉬보드 활용 - 개요</vt:lpstr>
      <vt:lpstr>10. 시계열 데이터 대쉬보드 활용 - GRAFANA 설치 (1/2)</vt:lpstr>
      <vt:lpstr>10. 시계열 데이터 대쉬보드 활용 - GRAFANA 설치 (2/2)</vt:lpstr>
      <vt:lpstr>10. 시계열 데이터 대쉬보드 활용 - 서비스 관리 (1/2)</vt:lpstr>
      <vt:lpstr>10. 시계열 데이터 대쉬보드 활용 - 서비스 관리 (2/2)</vt:lpstr>
      <vt:lpstr>10. 시계열 데이터 대쉬보드 활용 – 접속방법 (1/2) </vt:lpstr>
      <vt:lpstr>10. 시계열 데이터 대쉬보드 활용 – 접속방법 (2/2) </vt:lpstr>
      <vt:lpstr>10. 시계열 데이터 대쉬보드 활용 – 마크베이스 연동 (1/2)</vt:lpstr>
      <vt:lpstr>10. 시계열 데이터 대쉬보드 활용 – 마크베이스 연동 (2/2)</vt:lpstr>
      <vt:lpstr>10. 시계열 데이터 대쉬보드 활용 - 대쉬보드 관리 (1/3) </vt:lpstr>
      <vt:lpstr>10. 시계열 데이터 대쉬보드 활용 – 대쉬보드 관리 (2/3) </vt:lpstr>
      <vt:lpstr>10. 시계열 데이터 대쉬보드 활용 – 대쉬보드 관리 (3/3) </vt:lpstr>
      <vt:lpstr>10. 시계열 데이터 대쉬보드 활용 – 대쉬보드 설정 (1/2)</vt:lpstr>
      <vt:lpstr>10. 시계열 데이터 대쉬보드 활용 – 대쉬보드 설정 (2/2)</vt:lpstr>
      <vt:lpstr>10. 시계열 데이터 대쉬보드 활용 – 패널 설정 (1/4)</vt:lpstr>
      <vt:lpstr>10. 시계열 데이터 대쉬보드 활용 - 패널 설정 (2/4)</vt:lpstr>
      <vt:lpstr>10. 시계열 데이터 대쉬보드 활용 - 패널 설정 (3/4)</vt:lpstr>
      <vt:lpstr>10. 시계열 데이터 대쉬보드 활용 - 패널 설정 (4/4)</vt:lpstr>
      <vt:lpstr>PowerPoint 프레젠테이션</vt:lpstr>
      <vt:lpstr>11. 클라우드 자원 성능 모니터링 (1/3)</vt:lpstr>
      <vt:lpstr>11. 클라우드 자원 성능 모니터링 (2/3)</vt:lpstr>
      <vt:lpstr>11. 클라우드 자원 성능 모니터링 (3/3)</vt:lpstr>
      <vt:lpstr>PowerPoint 프레젠테이션</vt:lpstr>
      <vt:lpstr>12. 외부 데이터 연동 서비스 (1/4)</vt:lpstr>
      <vt:lpstr>12. 외부 데이터 연동 서비스 (2/4)</vt:lpstr>
      <vt:lpstr>12. 외부 데이터 연동 서비스 (3/4)</vt:lpstr>
      <vt:lpstr>12. 외부 데이터 연동 서비스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mocca</dc:creator>
  <cp:lastModifiedBy>조 현재</cp:lastModifiedBy>
  <cp:revision>1636</cp:revision>
  <cp:lastPrinted>2017-09-03T09:33:59Z</cp:lastPrinted>
  <dcterms:created xsi:type="dcterms:W3CDTF">2011-03-30T09:03:29Z</dcterms:created>
  <dcterms:modified xsi:type="dcterms:W3CDTF">2021-05-12T06:24:35Z</dcterms:modified>
</cp:coreProperties>
</file>